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6126" r:id="rId2"/>
  </p:sldMasterIdLst>
  <p:notesMasterIdLst>
    <p:notesMasterId r:id="rId25"/>
  </p:notesMasterIdLst>
  <p:handoutMasterIdLst>
    <p:handoutMasterId r:id="rId26"/>
  </p:handoutMasterIdLst>
  <p:sldIdLst>
    <p:sldId id="468" r:id="rId3"/>
    <p:sldId id="470" r:id="rId4"/>
    <p:sldId id="482" r:id="rId5"/>
    <p:sldId id="479" r:id="rId6"/>
    <p:sldId id="471" r:id="rId7"/>
    <p:sldId id="483" r:id="rId8"/>
    <p:sldId id="487" r:id="rId9"/>
    <p:sldId id="474" r:id="rId10"/>
    <p:sldId id="488" r:id="rId11"/>
    <p:sldId id="476" r:id="rId12"/>
    <p:sldId id="461" r:id="rId13"/>
    <p:sldId id="459" r:id="rId14"/>
    <p:sldId id="486" r:id="rId15"/>
    <p:sldId id="485" r:id="rId16"/>
    <p:sldId id="478" r:id="rId17"/>
    <p:sldId id="460" r:id="rId18"/>
    <p:sldId id="480" r:id="rId19"/>
    <p:sldId id="467" r:id="rId20"/>
    <p:sldId id="465" r:id="rId21"/>
    <p:sldId id="481" r:id="rId22"/>
    <p:sldId id="466" r:id="rId23"/>
    <p:sldId id="484" r:id="rId24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963"/>
    <a:srgbClr val="DEA900"/>
    <a:srgbClr val="00297A"/>
    <a:srgbClr val="00A44A"/>
    <a:srgbClr val="FF3F3F"/>
    <a:srgbClr val="9900FF"/>
    <a:srgbClr val="CC3300"/>
    <a:srgbClr val="7A0000"/>
    <a:srgbClr val="FF7D7D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9" autoAdjust="0"/>
    <p:restoredTop sz="98808" autoAdjust="0"/>
  </p:normalViewPr>
  <p:slideViewPr>
    <p:cSldViewPr>
      <p:cViewPr varScale="1">
        <p:scale>
          <a:sx n="102" d="100"/>
          <a:sy n="102" d="100"/>
        </p:scale>
        <p:origin x="102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97" y="-77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5\&#1086;&#1097;&#1072;&#1103;&#1092;&#1080;&#1085;\&#1042;&#1040;&#1051;&#1071;\&#1075;&#1088;&#1072;&#1092;&#1080;&#1082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5\&#1086;&#1097;&#1072;&#1103;&#1092;&#1080;&#1085;\&#1042;&#1040;&#1051;&#1071;\&#1089;&#1072;&#1081;&#1090;%20&#1075;&#1088;&#1072;&#1092;&#1080;&#1082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onom\Desktop\&#1051;&#1080;&#1089;&#1090;%20Microsoft%20Office%20Excel%20(2)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1%20&#1043;&#1054;&#1044;\&#1041;&#1102;&#1076;&#1078;&#1077;&#1090;%20&#1076;&#1083;&#1103;%20&#1075;&#1088;&#1072;&#1078;&#1076;&#1072;&#1085;\&#1057;&#1090;&#1088;&#1091;&#1082;&#1090;&#1091;&#1088;&#1072;%20&#1088;&#1072;&#1089;&#1093;&#1086;&#1076;&#1086;&#1074;%20(&#1087;&#1088;&#1086;&#1077;&#1082;&#1090;).xlsx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1%20&#1043;&#1054;&#1044;\&#1041;&#1102;&#1076;&#1078;&#1077;&#1090;%20&#1076;&#1083;&#1103;%20&#1075;&#1088;&#1072;&#1078;&#1076;&#1072;&#1085;\&#1057;&#1090;&#1088;&#1091;&#1082;&#1090;&#1091;&#1088;&#1072;%20&#1088;&#1072;&#1089;&#1093;&#1086;&#1076;&#1086;&#1074;%20(&#1087;&#1088;&#1086;&#1077;&#1082;&#1090;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00"/>
              <a:t>Численность постоянного населения</a:t>
            </a:r>
            <a:r>
              <a:rPr lang="ru-RU" sz="1000" baseline="0"/>
              <a:t> (тыс. человек)</a:t>
            </a:r>
            <a:r>
              <a:rPr lang="ru-RU" sz="1000"/>
              <a:t> </a:t>
            </a:r>
          </a:p>
        </c:rich>
      </c:tx>
      <c:layout>
        <c:manualLayout>
          <c:xMode val="edge"/>
          <c:yMode val="edge"/>
          <c:x val="0.20020144356955388"/>
          <c:y val="3.2091235074488958E-3"/>
        </c:manualLayout>
      </c:layout>
      <c:overlay val="0"/>
      <c:spPr>
        <a:ln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</a:ln>
      </c:spPr>
    </c:title>
    <c:autoTitleDeleted val="0"/>
    <c:plotArea>
      <c:layout>
        <c:manualLayout>
          <c:layoutTarget val="inner"/>
          <c:xMode val="edge"/>
          <c:yMode val="edge"/>
          <c:x val="9.9752405949256495E-2"/>
          <c:y val="0.11551292003992458"/>
          <c:w val="0.87802537182852192"/>
          <c:h val="0.420236220472440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DA2BF">
                <a:alpha val="53000"/>
              </a:srgbClr>
            </a:solidFill>
          </c:spPr>
          <c:invertIfNegative val="0"/>
          <c:dLbls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Лист1!$A$16:$A$22</c:f>
              <c:strCache>
                <c:ptCount val="7"/>
                <c:pt idx="0">
                  <c:v>Численность постоянного населения (тыс.человек)  </c:v>
                </c:pt>
                <c:pt idx="1">
                  <c:v>2020 (отчет)</c:v>
                </c:pt>
                <c:pt idx="2">
                  <c:v>2021 (отчет)</c:v>
                </c:pt>
                <c:pt idx="3">
                  <c:v>2022 (отчет)</c:v>
                </c:pt>
                <c:pt idx="4">
                  <c:v>2023 (отчет)</c:v>
                </c:pt>
                <c:pt idx="5">
                  <c:v>2024 (прогноз)</c:v>
                </c:pt>
                <c:pt idx="6">
                  <c:v>2025 (прогноз)</c:v>
                </c:pt>
              </c:strCache>
            </c:strRef>
          </c:cat>
          <c:val>
            <c:numRef>
              <c:f>Лист1!$B$16:$B$22</c:f>
              <c:numCache>
                <c:formatCode>#,##0.00</c:formatCode>
                <c:ptCount val="7"/>
                <c:pt idx="1">
                  <c:v>3.7</c:v>
                </c:pt>
                <c:pt idx="2">
                  <c:v>3.68</c:v>
                </c:pt>
                <c:pt idx="3">
                  <c:v>3.45</c:v>
                </c:pt>
                <c:pt idx="4">
                  <c:v>3.41</c:v>
                </c:pt>
                <c:pt idx="5">
                  <c:v>3.41</c:v>
                </c:pt>
                <c:pt idx="6">
                  <c:v>3.41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Лист1!$A$16:$A$22</c:f>
              <c:strCache>
                <c:ptCount val="7"/>
                <c:pt idx="0">
                  <c:v>Численность постоянного населения (тыс.человек)  </c:v>
                </c:pt>
                <c:pt idx="1">
                  <c:v>2020 (отчет)</c:v>
                </c:pt>
                <c:pt idx="2">
                  <c:v>2021 (отчет)</c:v>
                </c:pt>
                <c:pt idx="3">
                  <c:v>2022 (отчет)</c:v>
                </c:pt>
                <c:pt idx="4">
                  <c:v>2023 (отчет)</c:v>
                </c:pt>
                <c:pt idx="5">
                  <c:v>2024 (прогноз)</c:v>
                </c:pt>
                <c:pt idx="6">
                  <c:v>2025 (прогноз)</c:v>
                </c:pt>
              </c:strCache>
            </c:strRef>
          </c:cat>
          <c:val>
            <c:numRef>
              <c:f>Лист1!$C$16:$C$22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invertIfNegative val="0"/>
          <c:cat>
            <c:strRef>
              <c:f>Лист1!$A$16:$A$22</c:f>
              <c:strCache>
                <c:ptCount val="7"/>
                <c:pt idx="0">
                  <c:v>Численность постоянного населения (тыс.человек)  </c:v>
                </c:pt>
                <c:pt idx="1">
                  <c:v>2020 (отчет)</c:v>
                </c:pt>
                <c:pt idx="2">
                  <c:v>2021 (отчет)</c:v>
                </c:pt>
                <c:pt idx="3">
                  <c:v>2022 (отчет)</c:v>
                </c:pt>
                <c:pt idx="4">
                  <c:v>2023 (отчет)</c:v>
                </c:pt>
                <c:pt idx="5">
                  <c:v>2024 (прогноз)</c:v>
                </c:pt>
                <c:pt idx="6">
                  <c:v>2025 (прогноз)</c:v>
                </c:pt>
              </c:strCache>
            </c:strRef>
          </c:cat>
          <c:val>
            <c:numRef>
              <c:f>Лист1!$D$16:$D$22</c:f>
              <c:numCache>
                <c:formatCode>General</c:formatCode>
                <c:ptCount val="7"/>
              </c:numCache>
            </c:numRef>
          </c:val>
        </c:ser>
        <c:ser>
          <c:idx val="3"/>
          <c:order val="3"/>
          <c:invertIfNegative val="0"/>
          <c:cat>
            <c:strRef>
              <c:f>Лист1!$A$16:$A$22</c:f>
              <c:strCache>
                <c:ptCount val="7"/>
                <c:pt idx="0">
                  <c:v>Численность постоянного населения (тыс.человек)  </c:v>
                </c:pt>
                <c:pt idx="1">
                  <c:v>2020 (отчет)</c:v>
                </c:pt>
                <c:pt idx="2">
                  <c:v>2021 (отчет)</c:v>
                </c:pt>
                <c:pt idx="3">
                  <c:v>2022 (отчет)</c:v>
                </c:pt>
                <c:pt idx="4">
                  <c:v>2023 (отчет)</c:v>
                </c:pt>
                <c:pt idx="5">
                  <c:v>2024 (прогноз)</c:v>
                </c:pt>
                <c:pt idx="6">
                  <c:v>2025 (прогноз)</c:v>
                </c:pt>
              </c:strCache>
            </c:strRef>
          </c:cat>
          <c:val>
            <c:numRef>
              <c:f>Лист1!$E$16:$E$22</c:f>
              <c:numCache>
                <c:formatCode>General</c:formatCode>
                <c:ptCount val="7"/>
              </c:numCache>
            </c:numRef>
          </c:val>
        </c:ser>
        <c:ser>
          <c:idx val="4"/>
          <c:order val="4"/>
          <c:invertIfNegative val="0"/>
          <c:cat>
            <c:strRef>
              <c:f>Лист1!$A$16:$A$22</c:f>
              <c:strCache>
                <c:ptCount val="7"/>
                <c:pt idx="0">
                  <c:v>Численность постоянного населения (тыс.человек)  </c:v>
                </c:pt>
                <c:pt idx="1">
                  <c:v>2020 (отчет)</c:v>
                </c:pt>
                <c:pt idx="2">
                  <c:v>2021 (отчет)</c:v>
                </c:pt>
                <c:pt idx="3">
                  <c:v>2022 (отчет)</c:v>
                </c:pt>
                <c:pt idx="4">
                  <c:v>2023 (отчет)</c:v>
                </c:pt>
                <c:pt idx="5">
                  <c:v>2024 (прогноз)</c:v>
                </c:pt>
                <c:pt idx="6">
                  <c:v>2025 (прогноз)</c:v>
                </c:pt>
              </c:strCache>
            </c:strRef>
          </c:cat>
          <c:val>
            <c:numRef>
              <c:f>Лист1!$F$16:$F$22</c:f>
              <c:numCache>
                <c:formatCode>General</c:formatCode>
                <c:ptCount val="7"/>
              </c:numCache>
            </c:numRef>
          </c:val>
        </c:ser>
        <c:ser>
          <c:idx val="5"/>
          <c:order val="5"/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Лист1!$A$16:$A$22</c:f>
              <c:strCache>
                <c:ptCount val="7"/>
                <c:pt idx="0">
                  <c:v>Численность постоянного населения (тыс.человек)  </c:v>
                </c:pt>
                <c:pt idx="1">
                  <c:v>2020 (отчет)</c:v>
                </c:pt>
                <c:pt idx="2">
                  <c:v>2021 (отчет)</c:v>
                </c:pt>
                <c:pt idx="3">
                  <c:v>2022 (отчет)</c:v>
                </c:pt>
                <c:pt idx="4">
                  <c:v>2023 (отчет)</c:v>
                </c:pt>
                <c:pt idx="5">
                  <c:v>2024 (прогноз)</c:v>
                </c:pt>
                <c:pt idx="6">
                  <c:v>2025 (прогноз)</c:v>
                </c:pt>
              </c:strCache>
            </c:strRef>
          </c:cat>
          <c:val>
            <c:numRef>
              <c:f>Лист1!$G$16:$G$22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77924336"/>
        <c:axId val="178329232"/>
      </c:barChart>
      <c:catAx>
        <c:axId val="177924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8329232"/>
        <c:crosses val="autoZero"/>
        <c:auto val="1"/>
        <c:lblAlgn val="ctr"/>
        <c:lblOffset val="100"/>
        <c:noMultiLvlLbl val="0"/>
      </c:catAx>
      <c:valAx>
        <c:axId val="178329232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77924336"/>
        <c:crosses val="autoZero"/>
        <c:crossBetween val="between"/>
      </c:valAx>
      <c:spPr>
        <a:gradFill>
          <a:gsLst>
            <a:gs pos="0">
              <a:srgbClr val="2DA2BF">
                <a:tint val="66000"/>
                <a:satMod val="160000"/>
              </a:srgbClr>
            </a:gs>
            <a:gs pos="50000">
              <a:srgbClr val="2DA2BF">
                <a:tint val="44500"/>
                <a:satMod val="160000"/>
              </a:srgbClr>
            </a:gs>
            <a:gs pos="100000">
              <a:srgbClr val="2DA2BF">
                <a:tint val="23500"/>
                <a:satMod val="160000"/>
              </a:srgbClr>
            </a:gs>
          </a:gsLst>
          <a:lin ang="5400000" scaled="1"/>
        </a:gradFill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gradFill>
      <a:gsLst>
        <a:gs pos="0">
          <a:srgbClr val="FFFF00"/>
        </a:gs>
        <a:gs pos="50000">
          <a:srgbClr val="2DA2BF">
            <a:tint val="44500"/>
            <a:satMod val="160000"/>
          </a:srgbClr>
        </a:gs>
        <a:gs pos="100000">
          <a:srgbClr val="2DA2BF">
            <a:tint val="23500"/>
            <a:satMod val="160000"/>
          </a:srgbClr>
        </a:gs>
      </a:gsLst>
      <a:lin ang="5400000" scaled="0"/>
    </a:gradFill>
    <a:ln>
      <a:gradFill flip="none" rotWithShape="1"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1"/>
        <a:tileRect/>
      </a:gradFill>
    </a:ln>
    <a:scene3d>
      <a:camera prst="orthographicFront"/>
      <a:lightRig rig="threePt" dir="t"/>
    </a:scene3d>
    <a:sp3d prstMaterial="softEdge">
      <a:bevelT/>
    </a:sp3d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/>
              <a:t>Городской</a:t>
            </a:r>
            <a:r>
              <a:rPr lang="ru-RU" sz="2000" b="1" baseline="0"/>
              <a:t> округ Пелым</a:t>
            </a:r>
            <a:endParaRPr lang="ru-RU" sz="2000" b="1"/>
          </a:p>
        </c:rich>
      </c:tx>
      <c:layout>
        <c:manualLayout>
          <c:xMode val="edge"/>
          <c:yMode val="edge"/>
          <c:x val="0.2609277285221237"/>
          <c:y val="5.3047300975922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Лист1!$B$1:$B$2</c:f>
              <c:strCache>
                <c:ptCount val="2"/>
                <c:pt idx="0">
                  <c:v> </c:v>
                </c:pt>
                <c:pt idx="1">
                  <c:v>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 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319019.3</c:v>
                </c:pt>
                <c:pt idx="1">
                  <c:v>318081.59999999998</c:v>
                </c:pt>
                <c:pt idx="2">
                  <c:v>322662.5</c:v>
                </c:pt>
              </c:numCache>
            </c:numRef>
          </c:val>
        </c:ser>
        <c:ser>
          <c:idx val="1"/>
          <c:order val="1"/>
          <c:tx>
            <c:strRef>
              <c:f>Лист1!$C$1:$C$2</c:f>
              <c:strCache>
                <c:ptCount val="2"/>
                <c:pt idx="0">
                  <c:v> </c:v>
                </c:pt>
                <c:pt idx="1">
                  <c:v>Расходы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 </c:v>
                </c:pt>
              </c:strCache>
            </c:strRef>
          </c:cat>
          <c:val>
            <c:numRef>
              <c:f>Лист1!$C$3:$C$5</c:f>
              <c:numCache>
                <c:formatCode>#,##0.00</c:formatCode>
                <c:ptCount val="3"/>
                <c:pt idx="0">
                  <c:v>324143.65000000002</c:v>
                </c:pt>
                <c:pt idx="1">
                  <c:v>318081.59999999998</c:v>
                </c:pt>
                <c:pt idx="2">
                  <c:v>322662.5</c:v>
                </c:pt>
              </c:numCache>
            </c:numRef>
          </c:val>
        </c:ser>
        <c:ser>
          <c:idx val="2"/>
          <c:order val="2"/>
          <c:tx>
            <c:strRef>
              <c:f>Лист1!$D$1:$D$2</c:f>
              <c:strCache>
                <c:ptCount val="2"/>
                <c:pt idx="0">
                  <c:v> </c:v>
                </c:pt>
                <c:pt idx="1">
                  <c:v>Дефицит  (-)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 </c:v>
                </c:pt>
              </c:strCache>
            </c:strRef>
          </c:cat>
          <c:val>
            <c:numRef>
              <c:f>Лист1!$D$3:$D$5</c:f>
              <c:numCache>
                <c:formatCode>#,##0.00</c:formatCode>
                <c:ptCount val="3"/>
                <c:pt idx="0">
                  <c:v>5124.3500000000004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480480"/>
        <c:axId val="303480872"/>
      </c:barChart>
      <c:catAx>
        <c:axId val="3034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480872"/>
        <c:crosses val="autoZero"/>
        <c:auto val="1"/>
        <c:lblAlgn val="ctr"/>
        <c:lblOffset val="100"/>
        <c:noMultiLvlLbl val="0"/>
      </c:catAx>
      <c:valAx>
        <c:axId val="303480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48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/>
              <a:t>Ивдельский городской</a:t>
            </a:r>
            <a:r>
              <a:rPr lang="ru-RU" sz="2000" b="1" baseline="0"/>
              <a:t> округ</a:t>
            </a:r>
            <a:endParaRPr lang="ru-RU" sz="2000" b="1"/>
          </a:p>
        </c:rich>
      </c:tx>
      <c:layout>
        <c:manualLayout>
          <c:xMode val="edge"/>
          <c:yMode val="edge"/>
          <c:x val="0.17911540505419035"/>
          <c:y val="5.4200363828045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Лист1!$B$1:$B$2</c:f>
              <c:strCache>
                <c:ptCount val="2"/>
                <c:pt idx="0">
                  <c:v> </c:v>
                </c:pt>
                <c:pt idx="1">
                  <c:v>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 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1232751</c:v>
                </c:pt>
                <c:pt idx="1">
                  <c:v>1187674</c:v>
                </c:pt>
                <c:pt idx="2">
                  <c:v>1169262</c:v>
                </c:pt>
              </c:numCache>
            </c:numRef>
          </c:val>
        </c:ser>
        <c:ser>
          <c:idx val="1"/>
          <c:order val="1"/>
          <c:tx>
            <c:strRef>
              <c:f>Лист1!$C$1:$C$2</c:f>
              <c:strCache>
                <c:ptCount val="2"/>
                <c:pt idx="0">
                  <c:v> </c:v>
                </c:pt>
                <c:pt idx="1">
                  <c:v>Расходы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 </c:v>
                </c:pt>
              </c:strCache>
            </c:strRef>
          </c:cat>
          <c:val>
            <c:numRef>
              <c:f>Лист1!$C$3:$C$5</c:f>
              <c:numCache>
                <c:formatCode>#,##0.00</c:formatCode>
                <c:ptCount val="3"/>
                <c:pt idx="0">
                  <c:v>1241614</c:v>
                </c:pt>
                <c:pt idx="1">
                  <c:v>1194968</c:v>
                </c:pt>
                <c:pt idx="2">
                  <c:v>1173612</c:v>
                </c:pt>
              </c:numCache>
            </c:numRef>
          </c:val>
        </c:ser>
        <c:ser>
          <c:idx val="2"/>
          <c:order val="2"/>
          <c:tx>
            <c:strRef>
              <c:f>Лист1!$D$1:$D$2</c:f>
              <c:strCache>
                <c:ptCount val="2"/>
                <c:pt idx="0">
                  <c:v> </c:v>
                </c:pt>
                <c:pt idx="1">
                  <c:v>Дефицит  (-)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 </c:v>
                </c:pt>
              </c:strCache>
            </c:strRef>
          </c:cat>
          <c:val>
            <c:numRef>
              <c:f>Лист1!$D$3:$D$5</c:f>
              <c:numCache>
                <c:formatCode>#,##0.00</c:formatCode>
                <c:ptCount val="3"/>
                <c:pt idx="0">
                  <c:v>8863</c:v>
                </c:pt>
                <c:pt idx="1">
                  <c:v>7294</c:v>
                </c:pt>
                <c:pt idx="2">
                  <c:v>4350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8026120"/>
        <c:axId val="298026512"/>
      </c:barChart>
      <c:catAx>
        <c:axId val="298026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026512"/>
        <c:crosses val="autoZero"/>
        <c:auto val="1"/>
        <c:lblAlgn val="ctr"/>
        <c:lblOffset val="100"/>
        <c:noMultiLvlLbl val="0"/>
      </c:catAx>
      <c:valAx>
        <c:axId val="29802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02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/>
              <a:t>Волчанский городской</a:t>
            </a:r>
            <a:r>
              <a:rPr lang="ru-RU" sz="2000" b="1" baseline="0"/>
              <a:t> округ</a:t>
            </a:r>
            <a:endParaRPr lang="ru-RU" sz="2000" b="1"/>
          </a:p>
        </c:rich>
      </c:tx>
      <c:layout>
        <c:manualLayout>
          <c:xMode val="edge"/>
          <c:yMode val="edge"/>
          <c:x val="0.25567838469010273"/>
          <c:y val="4.4791367023394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Лист1!$B$1:$B$2</c:f>
              <c:strCache>
                <c:ptCount val="2"/>
                <c:pt idx="0">
                  <c:v> </c:v>
                </c:pt>
                <c:pt idx="1">
                  <c:v>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 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1586799.3</c:v>
                </c:pt>
                <c:pt idx="1">
                  <c:v>1471125</c:v>
                </c:pt>
                <c:pt idx="2">
                  <c:v>1475519.6</c:v>
                </c:pt>
              </c:numCache>
            </c:numRef>
          </c:val>
        </c:ser>
        <c:ser>
          <c:idx val="1"/>
          <c:order val="1"/>
          <c:tx>
            <c:strRef>
              <c:f>Лист1!$C$1:$C$2</c:f>
              <c:strCache>
                <c:ptCount val="2"/>
                <c:pt idx="0">
                  <c:v> </c:v>
                </c:pt>
                <c:pt idx="1">
                  <c:v>Расходы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 </c:v>
                </c:pt>
              </c:strCache>
            </c:strRef>
          </c:cat>
          <c:val>
            <c:numRef>
              <c:f>Лист1!$C$3:$C$5</c:f>
              <c:numCache>
                <c:formatCode>#,##0.00</c:formatCode>
                <c:ptCount val="3"/>
                <c:pt idx="0">
                  <c:v>1586799.3</c:v>
                </c:pt>
                <c:pt idx="1">
                  <c:v>1471125</c:v>
                </c:pt>
                <c:pt idx="2">
                  <c:v>1475519.6</c:v>
                </c:pt>
              </c:numCache>
            </c:numRef>
          </c:val>
        </c:ser>
        <c:ser>
          <c:idx val="2"/>
          <c:order val="2"/>
          <c:tx>
            <c:strRef>
              <c:f>Лист1!$D$1:$D$2</c:f>
              <c:strCache>
                <c:ptCount val="2"/>
                <c:pt idx="0">
                  <c:v> </c:v>
                </c:pt>
                <c:pt idx="1">
                  <c:v>Дефицит  (-)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 </c:v>
                </c:pt>
              </c:strCache>
            </c:strRef>
          </c:cat>
          <c:val>
            <c:numRef>
              <c:f>Лист1!$D$3:$D$5</c:f>
              <c:numCache>
                <c:formatCode>#,##0.00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341560"/>
        <c:axId val="305341952"/>
      </c:barChart>
      <c:catAx>
        <c:axId val="30534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341952"/>
        <c:crosses val="autoZero"/>
        <c:auto val="1"/>
        <c:lblAlgn val="ctr"/>
        <c:lblOffset val="100"/>
        <c:noMultiLvlLbl val="0"/>
      </c:catAx>
      <c:valAx>
        <c:axId val="30534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341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Лист1!$B$1:$D$1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4930.8</c:v>
                </c:pt>
                <c:pt idx="1">
                  <c:v>4811.3999999999996</c:v>
                </c:pt>
                <c:pt idx="2">
                  <c:v>5003.6000000000004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Лист1!$B$1:$D$1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75811.5</c:v>
                </c:pt>
                <c:pt idx="1">
                  <c:v>80109.2</c:v>
                </c:pt>
                <c:pt idx="2">
                  <c:v>84479.9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Лист1!$B$1:$D$1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Лист1!$B$4:$D$4</c:f>
              <c:numCache>
                <c:formatCode>#,##0.00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Лист1!$B$1:$D$1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Лист1!$B$5:$D$5</c:f>
              <c:numCache>
                <c:formatCode>#,##0.00</c:formatCode>
                <c:ptCount val="3"/>
                <c:pt idx="0">
                  <c:v>125027</c:v>
                </c:pt>
                <c:pt idx="1">
                  <c:v>105880</c:v>
                </c:pt>
                <c:pt idx="2">
                  <c:v>90937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Лист1!$B$1:$D$1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Лист1!$B$6:$D$6</c:f>
              <c:numCache>
                <c:formatCode>#,##0.00</c:formatCode>
                <c:ptCount val="3"/>
                <c:pt idx="0">
                  <c:v>205769.3</c:v>
                </c:pt>
                <c:pt idx="1">
                  <c:v>190800.6</c:v>
                </c:pt>
                <c:pt idx="2">
                  <c:v>180420.5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9188872"/>
        <c:axId val="229189264"/>
      </c:barChart>
      <c:catAx>
        <c:axId val="229188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189264"/>
        <c:crosses val="autoZero"/>
        <c:auto val="1"/>
        <c:lblAlgn val="ctr"/>
        <c:lblOffset val="100"/>
        <c:noMultiLvlLbl val="0"/>
      </c:catAx>
      <c:valAx>
        <c:axId val="229189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188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Лист1!$A$39:$A$44</c:f>
              <c:strCache>
                <c:ptCount val="6"/>
                <c:pt idx="0">
                  <c:v>2020 (отчет)</c:v>
                </c:pt>
                <c:pt idx="1">
                  <c:v>2021 (отчет)</c:v>
                </c:pt>
                <c:pt idx="2">
                  <c:v>2022 (отчет)</c:v>
                </c:pt>
                <c:pt idx="3">
                  <c:v>2023 (отчет)</c:v>
                </c:pt>
                <c:pt idx="4">
                  <c:v>2024 (прогноз)</c:v>
                </c:pt>
                <c:pt idx="5">
                  <c:v>2025 (прогноз)</c:v>
                </c:pt>
              </c:strCache>
            </c:strRef>
          </c:cat>
          <c:val>
            <c:numRef>
              <c:f>Лист1!$B$39:$B$44</c:f>
              <c:numCache>
                <c:formatCode>#,##0.00</c:formatCode>
                <c:ptCount val="6"/>
                <c:pt idx="0">
                  <c:v>3.21</c:v>
                </c:pt>
                <c:pt idx="1">
                  <c:v>1.55</c:v>
                </c:pt>
                <c:pt idx="2">
                  <c:v>0.83</c:v>
                </c:pt>
                <c:pt idx="3">
                  <c:v>0.52</c:v>
                </c:pt>
                <c:pt idx="4">
                  <c:v>0.52</c:v>
                </c:pt>
                <c:pt idx="5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688040"/>
        <c:axId val="177861208"/>
      </c:barChart>
      <c:catAx>
        <c:axId val="227688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7861208"/>
        <c:crosses val="autoZero"/>
        <c:auto val="1"/>
        <c:lblAlgn val="ctr"/>
        <c:lblOffset val="100"/>
        <c:noMultiLvlLbl val="0"/>
      </c:catAx>
      <c:valAx>
        <c:axId val="17786120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27688040"/>
        <c:crosses val="autoZero"/>
        <c:crossBetween val="between"/>
      </c:valAx>
      <c:spPr>
        <a:gradFill flip="none" rotWithShape="1">
          <a:gsLst>
            <a:gs pos="33000">
              <a:schemeClr val="bg2"/>
            </a:gs>
            <a:gs pos="50000">
              <a:srgbClr val="2DA2BF">
                <a:tint val="44500"/>
                <a:satMod val="160000"/>
              </a:srgbClr>
            </a:gs>
            <a:gs pos="100000">
              <a:srgbClr val="2DA2BF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a:ln>
      </c:spPr>
    </c:plotArea>
    <c:plotVisOnly val="1"/>
    <c:dispBlanksAs val="gap"/>
    <c:showDLblsOverMax val="0"/>
  </c:chart>
  <c:spPr>
    <a:gradFill flip="none" rotWithShape="1"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7800000" scaled="0"/>
      <a:tileRect/>
    </a:gradFill>
    <a:ln>
      <a:gradFill>
        <a:gsLst>
          <a:gs pos="0">
            <a:schemeClr val="bg2">
              <a:lumMod val="75000"/>
            </a:schemeClr>
          </a:gs>
          <a:gs pos="50000">
            <a:srgbClr val="2DA2BF">
              <a:tint val="44500"/>
              <a:satMod val="160000"/>
            </a:srgbClr>
          </a:gs>
          <a:gs pos="100000">
            <a:srgbClr val="2DA2BF">
              <a:tint val="23500"/>
              <a:satMod val="160000"/>
            </a:srgbClr>
          </a:gs>
        </a:gsLst>
        <a:lin ang="5400000" scaled="0"/>
      </a:gra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/>
              <a:t>Среднемесячная заработная плата одного работника в экономике, рублей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DEF5FA">
                    <a:lumMod val="75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Лист1!$A$52:$A$57</c:f>
              <c:strCache>
                <c:ptCount val="6"/>
                <c:pt idx="0">
                  <c:v>2020 (отчет)</c:v>
                </c:pt>
                <c:pt idx="1">
                  <c:v>2021 (отчет)</c:v>
                </c:pt>
                <c:pt idx="2">
                  <c:v>2022 (отчет)</c:v>
                </c:pt>
                <c:pt idx="3">
                  <c:v>2023 (отчет)</c:v>
                </c:pt>
                <c:pt idx="4">
                  <c:v>2024 (прогноз)</c:v>
                </c:pt>
                <c:pt idx="5">
                  <c:v>2025 (прогноз)</c:v>
                </c:pt>
              </c:strCache>
            </c:strRef>
          </c:cat>
          <c:val>
            <c:numRef>
              <c:f>Лист1!$B$52:$B$57</c:f>
              <c:numCache>
                <c:formatCode>#,##0.00</c:formatCode>
                <c:ptCount val="6"/>
                <c:pt idx="0">
                  <c:v>69242.899999999994</c:v>
                </c:pt>
                <c:pt idx="1">
                  <c:v>71181.100000000006</c:v>
                </c:pt>
                <c:pt idx="2">
                  <c:v>82407.100000000006</c:v>
                </c:pt>
                <c:pt idx="3">
                  <c:v>89501</c:v>
                </c:pt>
                <c:pt idx="4">
                  <c:v>89501</c:v>
                </c:pt>
                <c:pt idx="5">
                  <c:v>89501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652400"/>
        <c:axId val="177656880"/>
        <c:axId val="0"/>
      </c:bar3DChart>
      <c:catAx>
        <c:axId val="177652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7656880"/>
        <c:crosses val="autoZero"/>
        <c:auto val="1"/>
        <c:lblAlgn val="ctr"/>
        <c:lblOffset val="100"/>
        <c:noMultiLvlLbl val="0"/>
      </c:catAx>
      <c:valAx>
        <c:axId val="177656880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77652400"/>
        <c:crosses val="autoZero"/>
        <c:crossBetween val="between"/>
      </c:valAx>
      <c:spPr>
        <a:gradFill>
          <a:gsLst>
            <a:gs pos="0">
              <a:srgbClr val="DEF5FA">
                <a:lumMod val="75000"/>
              </a:srgbClr>
            </a:gs>
            <a:gs pos="50000">
              <a:srgbClr val="2DA2BF">
                <a:tint val="44500"/>
                <a:satMod val="160000"/>
              </a:srgbClr>
            </a:gs>
            <a:gs pos="100000">
              <a:srgbClr val="2DA2BF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  <c:dispBlanksAs val="gap"/>
    <c:showDLblsOverMax val="0"/>
  </c:chart>
  <c:spPr>
    <a:gradFill>
      <a:gsLst>
        <a:gs pos="0">
          <a:srgbClr val="DCEBF5"/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56000">
          <a:srgbClr val="9C6563"/>
        </a:gs>
        <a:gs pos="58000">
          <a:srgbClr val="80302D"/>
        </a:gs>
        <a:gs pos="71001">
          <a:srgbClr val="C0524E"/>
        </a:gs>
        <a:gs pos="94000">
          <a:srgbClr val="EBDAD4"/>
        </a:gs>
        <a:gs pos="100000">
          <a:srgbClr val="55261C"/>
        </a:gs>
      </a:gsLst>
      <a:lin ang="5400000" scaled="0"/>
    </a:gra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69161350013933"/>
          <c:y val="4.191130159306021E-2"/>
          <c:w val="0.74982970926727632"/>
          <c:h val="0.72943866200127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Лист8!$B$2</c:f>
              <c:strCache>
                <c:ptCount val="1"/>
                <c:pt idx="0">
                  <c:v>2024 год </c:v>
                </c:pt>
              </c:strCache>
            </c:strRef>
          </c:tx>
          <c:spPr>
            <a:ln>
              <a:solidFill>
                <a:schemeClr val="tx2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Лист8!$A$3:$A$6</c:f>
              <c:strCache>
                <c:ptCount val="4"/>
                <c:pt idx="0">
                  <c:v>Доходы </c:v>
                </c:pt>
                <c:pt idx="1">
                  <c:v>в том числе безвозмездные поступления </c:v>
                </c:pt>
                <c:pt idx="2">
                  <c:v>Расходы </c:v>
                </c:pt>
                <c:pt idx="3">
                  <c:v>Дефицит (-) </c:v>
                </c:pt>
              </c:strCache>
            </c:strRef>
          </c:cat>
          <c:val>
            <c:numRef>
              <c:f>Лист8!$B$3:$B$6</c:f>
              <c:numCache>
                <c:formatCode>#,##0.00</c:formatCode>
                <c:ptCount val="4"/>
                <c:pt idx="0">
                  <c:v>319019300</c:v>
                </c:pt>
                <c:pt idx="1">
                  <c:v>205769300</c:v>
                </c:pt>
                <c:pt idx="2">
                  <c:v>324143650</c:v>
                </c:pt>
                <c:pt idx="3">
                  <c:v>5124350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F0-4E25-B9E4-325ED79DC85C}"/>
            </c:ext>
          </c:extLst>
        </c:ser>
        <c:ser>
          <c:idx val="1"/>
          <c:order val="1"/>
          <c:tx>
            <c:strRef>
              <c:f>Лист8!$C$2</c:f>
              <c:strCache>
                <c:ptCount val="1"/>
                <c:pt idx="0">
                  <c:v>2025 год 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Лист8!$A$3:$A$6</c:f>
              <c:strCache>
                <c:ptCount val="4"/>
                <c:pt idx="0">
                  <c:v>Доходы </c:v>
                </c:pt>
                <c:pt idx="1">
                  <c:v>в том числе безвозмездные поступления </c:v>
                </c:pt>
                <c:pt idx="2">
                  <c:v>Расходы </c:v>
                </c:pt>
                <c:pt idx="3">
                  <c:v>Дефицит (-) </c:v>
                </c:pt>
              </c:strCache>
            </c:strRef>
          </c:cat>
          <c:val>
            <c:numRef>
              <c:f>Лист8!$C$3:$C$6</c:f>
              <c:numCache>
                <c:formatCode>#,##0.00</c:formatCode>
                <c:ptCount val="4"/>
                <c:pt idx="0">
                  <c:v>318081600</c:v>
                </c:pt>
                <c:pt idx="1">
                  <c:v>190800600</c:v>
                </c:pt>
                <c:pt idx="2">
                  <c:v>318081600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F0-4E25-B9E4-325ED79DC85C}"/>
            </c:ext>
          </c:extLst>
        </c:ser>
        <c:ser>
          <c:idx val="2"/>
          <c:order val="2"/>
          <c:tx>
            <c:strRef>
              <c:f>Лист8!$D$2</c:f>
              <c:strCache>
                <c:ptCount val="1"/>
                <c:pt idx="0">
                  <c:v>2026 год </c:v>
                </c:pt>
              </c:strCache>
            </c:strRef>
          </c:tx>
          <c:spPr>
            <a:ln>
              <a:solidFill>
                <a:srgbClr val="92D05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Лист8!$A$3:$A$6</c:f>
              <c:strCache>
                <c:ptCount val="4"/>
                <c:pt idx="0">
                  <c:v>Доходы </c:v>
                </c:pt>
                <c:pt idx="1">
                  <c:v>в том числе безвозмездные поступления </c:v>
                </c:pt>
                <c:pt idx="2">
                  <c:v>Расходы </c:v>
                </c:pt>
                <c:pt idx="3">
                  <c:v>Дефицит (-) </c:v>
                </c:pt>
              </c:strCache>
            </c:strRef>
          </c:cat>
          <c:val>
            <c:numRef>
              <c:f>Лист8!$D$3:$D$6</c:f>
              <c:numCache>
                <c:formatCode>#,##0.00</c:formatCode>
                <c:ptCount val="4"/>
                <c:pt idx="0">
                  <c:v>322662500</c:v>
                </c:pt>
                <c:pt idx="1">
                  <c:v>180438500</c:v>
                </c:pt>
                <c:pt idx="2">
                  <c:v>322662500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F0-4E25-B9E4-325ED79DC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030944"/>
        <c:axId val="178031336"/>
      </c:barChart>
      <c:catAx>
        <c:axId val="17803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8031336"/>
        <c:crosses val="autoZero"/>
        <c:auto val="1"/>
        <c:lblAlgn val="ctr"/>
        <c:lblOffset val="100"/>
        <c:noMultiLvlLbl val="0"/>
      </c:catAx>
      <c:valAx>
        <c:axId val="178031336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78030944"/>
        <c:crosses val="autoZero"/>
        <c:crossBetween val="between"/>
      </c:valAx>
      <c:spPr>
        <a:gradFill flip="none" rotWithShape="1">
          <a:gsLst>
            <a:gs pos="0">
              <a:srgbClr val="8064A2">
                <a:lumMod val="40000"/>
                <a:lumOff val="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1"/>
          <a:tileRect/>
        </a:gradFill>
      </c:spPr>
    </c:plotArea>
    <c:legend>
      <c:legendPos val="r"/>
      <c:layout/>
      <c:overlay val="0"/>
    </c:legend>
    <c:plotVisOnly val="1"/>
    <c:dispBlanksAs val="gap"/>
    <c:showDLblsOverMax val="0"/>
  </c:chart>
  <c:spPr>
    <a:gradFill flip="none" rotWithShape="1">
      <a:gsLst>
        <a:gs pos="0">
          <a:schemeClr val="accent4">
            <a:lumMod val="40000"/>
            <a:lumOff val="60000"/>
          </a:scheme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1"/>
      <a:tileRect/>
    </a:gradFill>
    <a:scene3d>
      <a:camera prst="orthographicFront"/>
      <a:lightRig rig="threePt" dir="t"/>
    </a:scene3d>
    <a:sp3d>
      <a:bevelT w="114300" prst="artDeco"/>
    </a:sp3d>
  </c:spPr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005858347151769"/>
          <c:y val="2.8871385109350643E-2"/>
          <c:w val="0.41912043375108859"/>
          <c:h val="0.8858770153394476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'9'!$B$4:$B$21</c:f>
              <c:strCache>
                <c:ptCount val="18"/>
                <c:pt idx="0">
                  <c:v>Налоговые и неналоговые доходы</c:v>
                </c:pt>
                <c:pt idx="1">
                  <c:v>Налог на доходы физических лиц</c:v>
                </c:pt>
                <c:pt idx="2">
                  <c:v>Налоги на товары (работы, услуги) доходы от уплаты акцизов</c:v>
                </c:pt>
                <c:pt idx="3">
                  <c:v>Налог, взимаемый в связи с применением упрощенной системы налогообложения</c:v>
                </c:pt>
                <c:pt idx="4">
                  <c:v>Налог, взимаемый в связи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Доходы от использования имущества находящегося в муниципальной собственности</c:v>
                </c:pt>
                <c:pt idx="9">
                  <c:v>Платежи при пользовании природными ресурсами</c:v>
                </c:pt>
                <c:pt idx="10">
                  <c:v>Доходы от оказания платных услуг</c:v>
                </c:pt>
                <c:pt idx="11">
                  <c:v>Доходы от продажи материальных и нематериальных активов</c:v>
                </c:pt>
                <c:pt idx="12">
                  <c:v>Штрафы, санкции, возмещение ущерба</c:v>
                </c:pt>
                <c:pt idx="13">
                  <c:v>Безвозмездные поступления: в т.ч.</c:v>
                </c:pt>
                <c:pt idx="14">
                  <c:v>Субсидии </c:v>
                </c:pt>
                <c:pt idx="15">
                  <c:v>Субвенции</c:v>
                </c:pt>
                <c:pt idx="16">
                  <c:v>Иные межбюджетные трансферты</c:v>
                </c:pt>
                <c:pt idx="17">
                  <c:v>Дотации</c:v>
                </c:pt>
              </c:strCache>
            </c:strRef>
          </c:cat>
          <c:val>
            <c:numRef>
              <c:f>'9'!$C$4:$C$21</c:f>
              <c:numCache>
                <c:formatCode>#,##0.00</c:formatCode>
                <c:ptCount val="18"/>
                <c:pt idx="0">
                  <c:v>113250</c:v>
                </c:pt>
                <c:pt idx="1">
                  <c:v>88463.1</c:v>
                </c:pt>
                <c:pt idx="2">
                  <c:v>5834.9</c:v>
                </c:pt>
                <c:pt idx="3">
                  <c:v>5395</c:v>
                </c:pt>
                <c:pt idx="4">
                  <c:v>346</c:v>
                </c:pt>
                <c:pt idx="5">
                  <c:v>675</c:v>
                </c:pt>
                <c:pt idx="6">
                  <c:v>537</c:v>
                </c:pt>
                <c:pt idx="7">
                  <c:v>0</c:v>
                </c:pt>
                <c:pt idx="8">
                  <c:v>4494</c:v>
                </c:pt>
                <c:pt idx="9">
                  <c:v>1480</c:v>
                </c:pt>
                <c:pt idx="10">
                  <c:v>5309</c:v>
                </c:pt>
                <c:pt idx="11">
                  <c:v>422</c:v>
                </c:pt>
                <c:pt idx="12">
                  <c:v>294</c:v>
                </c:pt>
                <c:pt idx="13">
                  <c:v>205769.3</c:v>
                </c:pt>
                <c:pt idx="14">
                  <c:v>4930.8</c:v>
                </c:pt>
                <c:pt idx="15">
                  <c:v>75811.5</c:v>
                </c:pt>
                <c:pt idx="16">
                  <c:v>0</c:v>
                </c:pt>
                <c:pt idx="17">
                  <c:v>125027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A6-4208-B5C0-A23AA27523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227344936"/>
        <c:axId val="227345328"/>
      </c:barChart>
      <c:catAx>
        <c:axId val="2273449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+mj-lt"/>
                <a:cs typeface="Times New Roman" pitchFamily="18" charset="0"/>
              </a:defRPr>
            </a:pPr>
            <a:endParaRPr lang="ru-RU"/>
          </a:p>
        </c:txPr>
        <c:crossAx val="227345328"/>
        <c:crosses val="autoZero"/>
        <c:auto val="1"/>
        <c:lblAlgn val="ctr"/>
        <c:lblOffset val="100"/>
        <c:noMultiLvlLbl val="0"/>
      </c:catAx>
      <c:valAx>
        <c:axId val="227345328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crossAx val="227344936"/>
        <c:crosses val="autoZero"/>
        <c:crossBetween val="between"/>
      </c:valAx>
      <c:spPr>
        <a:gradFill>
          <a:gsLst>
            <a:gs pos="0">
              <a:srgbClr val="F79646">
                <a:lumMod val="40000"/>
                <a:lumOff val="60000"/>
                <a:alpha val="33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c:spPr>
    </c:plotArea>
    <c:plotVisOnly val="1"/>
    <c:dispBlanksAs val="gap"/>
    <c:showDLblsOverMax val="0"/>
  </c:chart>
  <c:spPr>
    <a:gradFill>
      <a:gsLst>
        <a:gs pos="0">
          <a:schemeClr val="accent6">
            <a:lumMod val="60000"/>
            <a:lumOff val="40000"/>
          </a:schemeClr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16200000" scaled="0"/>
    </a:gradFill>
    <a:ln>
      <a:solidFill>
        <a:sysClr val="windowText" lastClr="000000"/>
      </a:solidFill>
    </a:ln>
  </c:spPr>
  <c:txPr>
    <a:bodyPr/>
    <a:lstStyle/>
    <a:p>
      <a:pPr>
        <a:defRPr b="1" i="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271549490514229E-2"/>
          <c:y val="0.16037991462713722"/>
          <c:w val="0.98072845050948576"/>
          <c:h val="0.83962008537286281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314325148196328E-2"/>
          <c:y val="9.6687943592849726E-2"/>
          <c:w val="0.53880390424084756"/>
          <c:h val="0.8171435079490803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9.2434854482968641E-3"/>
                  <c:y val="-4.323923365001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390365568944769E-3"/>
                  <c:y val="-1.2292138181522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671422978205079E-2"/>
                  <c:y val="1.7605992022081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9625760840424585E-2"/>
                  <c:y val="0.13672500996547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1194907266425986E-2"/>
                  <c:y val="-3.9460970993083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Лист1!$A$1:$A$12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Лист1!$B$1:$B$12</c:f>
              <c:numCache>
                <c:formatCode>_-* #,##0.00\ _₽_-;\-* #,##0.00\ _₽_-;_-* "-"??\ _₽_-;_-@_-</c:formatCode>
                <c:ptCount val="12"/>
                <c:pt idx="0">
                  <c:v>38470350</c:v>
                </c:pt>
                <c:pt idx="1">
                  <c:v>0</c:v>
                </c:pt>
                <c:pt idx="2">
                  <c:v>9549000</c:v>
                </c:pt>
                <c:pt idx="3">
                  <c:v>10109100</c:v>
                </c:pt>
                <c:pt idx="4">
                  <c:v>61154000</c:v>
                </c:pt>
                <c:pt idx="5">
                  <c:v>1752000</c:v>
                </c:pt>
                <c:pt idx="6">
                  <c:v>141517600</c:v>
                </c:pt>
                <c:pt idx="7">
                  <c:v>48401000</c:v>
                </c:pt>
                <c:pt idx="8">
                  <c:v>12532100</c:v>
                </c:pt>
                <c:pt idx="9">
                  <c:v>402400</c:v>
                </c:pt>
                <c:pt idx="10">
                  <c:v>255000</c:v>
                </c:pt>
                <c:pt idx="11">
                  <c:v>1100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BFFEC-9E6B-1F4D-8610-E68E0A078923}" type="doc">
      <dgm:prSet loTypeId="urn:microsoft.com/office/officeart/2005/8/layout/process1" loCatId="process" qsTypeId="urn:microsoft.com/office/officeart/2005/8/quickstyle/simple4" qsCatId="simple" csTypeId="urn:microsoft.com/office/officeart/2005/8/colors/colorful1" csCatId="colorful" phldr="1"/>
      <dgm:spPr/>
    </dgm:pt>
    <dgm:pt modelId="{262488F5-C62C-4ADB-8E58-E17D54700954}" type="pres">
      <dgm:prSet presAssocID="{907BFFEC-9E6B-1F4D-8610-E68E0A078923}" presName="Name0" presStyleCnt="0">
        <dgm:presLayoutVars>
          <dgm:dir/>
          <dgm:resizeHandles val="exact"/>
        </dgm:presLayoutVars>
      </dgm:prSet>
      <dgm:spPr/>
    </dgm:pt>
  </dgm:ptLst>
  <dgm:cxnLst>
    <dgm:cxn modelId="{8623575C-FC99-4DE5-8C5F-4206387B7915}" type="presOf" srcId="{907BFFEC-9E6B-1F4D-8610-E68E0A078923}" destId="{262488F5-C62C-4ADB-8E58-E17D5470095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0.1125</cdr:x>
      <cdr:y>0.03472</cdr:y>
    </cdr:from>
    <cdr:to>
      <cdr:x>0.94375</cdr:x>
      <cdr:y>0.10417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4350" y="95250"/>
          <a:ext cx="38004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Уровень регистрируемой безработицы,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3BF08E-8720-4E25-99CA-8832408D28D4}" type="datetimeFigureOut">
              <a:rPr lang="ru-RU"/>
              <a:pPr>
                <a:defRPr/>
              </a:pPr>
              <a:t>24.04.2024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99EC90-5B2C-4744-86E0-962EAA17FD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970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440DDB-C7A8-4BD2-9107-8580E9AF6216}" type="datetimeFigureOut">
              <a:rPr lang="ru-RU"/>
              <a:pPr>
                <a:defRPr/>
              </a:pPr>
              <a:t>24.04.2024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38C4B7-9E39-40D6-99E8-B888E5D7C8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66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="1" i="1" u="sng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3167BC-C77E-4AD5-99AA-CE833EA3E53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78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85130-FF6B-414C-A8C9-DB7E7CBED6C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30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89FBF-F985-4390-8AAD-4038284D822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101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89FBF-F985-4390-8AAD-4038284D822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885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362FF5-0652-478D-87AE-FEE6E372E691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416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85CAF-4535-44B7-910B-BB203FC8E74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035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85CAF-4535-44B7-910B-BB203FC8E74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699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ECC85-07B1-43DA-B9EA-104614335882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47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EF357C-D020-47FA-9B97-85A4670838E4}" type="datetime1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522A-8DEC-4C64-8866-ACA10B929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F6005B-66F5-4C93-BB3B-7E342C436076}" type="datetime1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6DF2-B444-44EA-B914-333CB71FB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407DDC-DF82-4F2A-9E96-8AEADF561C96}" type="datetime1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BBD8-D999-48F2-915A-4F4D5E15D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5E85D-3E64-4616-8001-651408E6B7E0}" type="datetime1">
              <a:rPr lang="en-US" smtClean="0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9E554-BDEE-4F70-87DF-19FE1D638C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08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CE189-8E3E-4999-9C9D-DCA6A6EC2255}" type="datetime1">
              <a:rPr lang="en-US" smtClean="0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24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BC2FC9-317F-4AC7-B8F3-206A1FC7A93F}" type="datetime1">
              <a:rPr lang="en-US" smtClean="0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90FF-CDA7-4EBD-A0FD-9773E790E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6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1075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D1766-7F94-4B9A-870C-49AE14652DC0}" type="datetime1">
              <a:rPr lang="en-US" smtClean="0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E031A-13B7-40BF-90F7-D9C65DD25F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6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A258C-7A18-46C6-8020-E2D501DA404C}" type="datetime1">
              <a:rPr lang="en-US" smtClean="0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B21AF-C38D-479B-8364-B41BDA956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Прямоугольник 12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518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3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7F18B-247E-4F71-9D40-ABB8B888D81F}" type="datetime1">
              <a:rPr lang="en-US" smtClean="0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D4F20-DD5D-4EE5-BC53-15BA5D69AB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8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DCED77-98DF-45C9-AD6A-3A707AC3F414}" type="datetime1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3071-406E-47C1-B664-BBBE2E9C6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3041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5070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5147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639931-8BAD-4121-94EA-F7D2B61BE9EE}" type="datetime1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D2BD-1691-4976-8479-348AC128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705047-C204-4327-8B17-45A3E9CD1CDB}" type="datetime1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8A99-01BA-46B7-A57C-DD5D9362A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131A56-DFAC-45E1-903B-B9255B324976}" type="datetime1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63A6-2FF4-4431-AD3E-716A10DD5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8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678AD9-A7FA-4E1F-93D1-9EB22116986A}" type="datetime1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77200" y="601980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17F62-C719-4627-A01C-639185929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9221CF-E215-43CD-BC46-355984A4D85E}" type="datetime1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9A22-01C1-49C5-9F8F-6161AD64B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E7BEFD-2784-4F57-A2DD-ADBD17723E71}" type="datetime1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B761-4A44-4910-8D5E-91D4D44A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E0E4F3-6F79-4C2E-922A-AFA7BE89831D}" type="datetime1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1A09-9CB0-4BAB-AC9F-AC9BA3964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2271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175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E63DC-9A55-42CB-AB92-131567D7A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8636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4E854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0BED-295B-4F87-B902-419023CE560B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DE63DC-9A55-42CB-AB92-131567D7A7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5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27" r:id="rId1"/>
    <p:sldLayoutId id="2147486128" r:id="rId2"/>
    <p:sldLayoutId id="2147486129" r:id="rId3"/>
    <p:sldLayoutId id="2147486130" r:id="rId4"/>
    <p:sldLayoutId id="2147486131" r:id="rId5"/>
    <p:sldLayoutId id="2147486132" r:id="rId6"/>
    <p:sldLayoutId id="2147486133" r:id="rId7"/>
    <p:sldLayoutId id="2147486134" r:id="rId8"/>
    <p:sldLayoutId id="2147486135" r:id="rId9"/>
    <p:sldLayoutId id="2147486136" r:id="rId10"/>
    <p:sldLayoutId id="214748613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14.png"/><Relationship Id="rId10" Type="http://schemas.openxmlformats.org/officeDocument/2006/relationships/image" Target="../media/image7.jpeg"/><Relationship Id="rId4" Type="http://schemas.openxmlformats.org/officeDocument/2006/relationships/image" Target="../media/image33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7.jpeg"/><Relationship Id="rId4" Type="http://schemas.openxmlformats.org/officeDocument/2006/relationships/image" Target="../media/image39.png"/><Relationship Id="rId9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04800"/>
            <a:ext cx="71438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8" name="Рисунок 7" descr="IMG_2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016" y="766465"/>
            <a:ext cx="8784400" cy="345462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" y="4221088"/>
            <a:ext cx="8540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solidFill>
                  <a:srgbClr val="00297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ДЛЯ ГРАЖДАН</a:t>
            </a:r>
          </a:p>
          <a:p>
            <a:pPr algn="ctr">
              <a:defRPr/>
            </a:pPr>
            <a:r>
              <a:rPr lang="ru-RU" sz="4000" b="1" dirty="0" smtClean="0">
                <a:ln w="1905"/>
                <a:solidFill>
                  <a:srgbClr val="00297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ГОРОДСКОГО ОКРУГА ПЕЛЫМ</a:t>
            </a:r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16016" y="5746819"/>
            <a:ext cx="4053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Georgia" pitchFamily="18" charset="0"/>
              </a:rPr>
              <a:t>Решение Думы городского округа Пелым от 21.12.2023 № 58/24 «Об утверждении бюджета  городского округа Пелым на 2024 год и плановый период 2025-2026 годов»</a:t>
            </a:r>
            <a:endParaRPr lang="ru-RU" sz="1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79844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Доходы местного бюджета на 2024 год и плановый период 2025-2026 годов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182740"/>
              </p:ext>
            </p:extLst>
          </p:nvPr>
        </p:nvGraphicFramePr>
        <p:xfrm>
          <a:off x="179511" y="944337"/>
          <a:ext cx="8748605" cy="62182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1762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93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53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76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1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Налоговые и неналоговые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доходы,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 том числе: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113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250,00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127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281,00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142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224,00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прибыль,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доходы (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доходы физических лиц)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463,10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333,30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988,30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550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товары (работы, услуги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реализуемые на территории Российской Федерации (доходы от уплаты акцизов)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834,90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995,70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283,70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5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совокупный доход , в том числе: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741,00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741,00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741,00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5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взимаемый в связи с применением упрощенной системы налогообложения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395,00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395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395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2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взимаемый в связи с применением патентной системы налогообложения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89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имущество, в том числе: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90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имущество физических лиц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675,00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675,00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5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537,00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537,00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537,00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159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имущества,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находящегося в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государственной и муниципальной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собственности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494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494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494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292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480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480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292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платных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 и компенсаций затрат государства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292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422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535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002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том числе: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769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,30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800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,60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438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840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930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,80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811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,40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003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,60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904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811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,20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497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,90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375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027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880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937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904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019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,30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318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081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,60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322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622,50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56376" y="632156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658721"/>
              </p:ext>
            </p:extLst>
          </p:nvPr>
        </p:nvGraphicFramePr>
        <p:xfrm>
          <a:off x="457200" y="3501008"/>
          <a:ext cx="5050904" cy="262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B37A58F-48C5-4DC3-AB59-2EA769D73903}" type="slidenum">
              <a:rPr lang="en-US" sz="1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11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409676" y="552510"/>
            <a:ext cx="685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РАСХОДОВ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БЮДЖЕТА НА 2024 ГОД</a:t>
            </a:r>
          </a:p>
        </p:txBody>
      </p:sp>
      <p:pic>
        <p:nvPicPr>
          <p:cNvPr id="20485" name="Рисунок 5" descr="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Прямоугольник 54"/>
          <p:cNvSpPr/>
          <p:nvPr/>
        </p:nvSpPr>
        <p:spPr>
          <a:xfrm>
            <a:off x="1259632" y="152400"/>
            <a:ext cx="777686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2822059"/>
              </p:ext>
            </p:extLst>
          </p:nvPr>
        </p:nvGraphicFramePr>
        <p:xfrm>
          <a:off x="471735" y="5589240"/>
          <a:ext cx="8519865" cy="575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983811621"/>
              </p:ext>
            </p:extLst>
          </p:nvPr>
        </p:nvGraphicFramePr>
        <p:xfrm>
          <a:off x="286554" y="2636912"/>
          <a:ext cx="8663880" cy="511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516222"/>
              </p:ext>
            </p:extLst>
          </p:nvPr>
        </p:nvGraphicFramePr>
        <p:xfrm>
          <a:off x="795337" y="1014412"/>
          <a:ext cx="7553325" cy="482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464520"/>
              </p:ext>
            </p:extLst>
          </p:nvPr>
        </p:nvGraphicFramePr>
        <p:xfrm>
          <a:off x="304295" y="1412776"/>
          <a:ext cx="8507842" cy="481902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3594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1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01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68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12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Наименование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2026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30 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159,20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29 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476,60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 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645,70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оборона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деятельность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9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594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853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153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экономика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10 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109,10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109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,10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109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,10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6602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61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154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40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977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668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1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752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752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752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141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517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,60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147 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295,21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153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330,51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Культура,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кинематография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48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401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43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981,8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45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081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,80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политика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12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532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,10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916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282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,90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402,40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227,00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227,00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255,00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255,00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255,00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577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муниципального долга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1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 100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,00 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0,00</a:t>
                      </a:r>
                      <a:endParaRPr lang="ru-RU" sz="1200" b="1" u="non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0,00</a:t>
                      </a:r>
                      <a:endParaRPr lang="ru-RU" sz="1200" b="1" u="non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Общий объем условно утверждаемых (утвержденных) расходов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533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,93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29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072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,53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РАСХОДОВ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302 344,26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218 988,90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221 942,50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E533161D-B176-4DFC-9135-E90233BDBDF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12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21507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833" y="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Прямоугольник 82"/>
          <p:cNvSpPr/>
          <p:nvPr/>
        </p:nvSpPr>
        <p:spPr>
          <a:xfrm>
            <a:off x="1828800" y="214290"/>
            <a:ext cx="56388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156233" y="571480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Расходы бюджета на 2024 год и плановый период 2025-2026 г.</a:t>
            </a:r>
            <a:endParaRPr lang="ru-RU" i="1" dirty="0"/>
          </a:p>
        </p:txBody>
      </p:sp>
      <p:sp>
        <p:nvSpPr>
          <p:cNvPr id="26692" name="TextBox 85"/>
          <p:cNvSpPr txBox="1">
            <a:spLocks noChangeArrowheads="1"/>
          </p:cNvSpPr>
          <p:nvPr/>
        </p:nvSpPr>
        <p:spPr bwMode="auto">
          <a:xfrm>
            <a:off x="7323112" y="971589"/>
            <a:ext cx="14890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Тыс</a:t>
            </a:r>
            <a:r>
              <a:rPr lang="ru-RU" sz="1000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рублей</a:t>
            </a:r>
            <a:endParaRPr lang="ru-RU" sz="1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  <p:bldP spid="2669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36823"/>
            <a:ext cx="7416824" cy="6123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городского округа Пелым</a:t>
            </a:r>
            <a:b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ial" pitchFamily="34" charset="0"/>
              </a:rPr>
              <a:t>Наличие сопоставимых параметров бюджета в сравнении с другими муниципальными образованиями на 2024 год и плановый период 2025-2026 годов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052736"/>
            <a:ext cx="8519864" cy="568863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rgbClr val="C00000"/>
                </a:solidFill>
                <a:latin typeface="Georgia" pitchFamily="18" charset="0"/>
              </a:rPr>
              <a:t>Утвержденные бюджетные назначения МО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rgbClr val="C00000"/>
                </a:solidFill>
                <a:latin typeface="Georgia" pitchFamily="18" charset="0"/>
              </a:rPr>
              <a:t>в сопоставимых условиях</a:t>
            </a:r>
            <a:endParaRPr lang="ru-RU" sz="1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732687" y="129239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269245"/>
              </p:ext>
            </p:extLst>
          </p:nvPr>
        </p:nvGraphicFramePr>
        <p:xfrm>
          <a:off x="228600" y="1557929"/>
          <a:ext cx="4599756" cy="275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364217"/>
              </p:ext>
            </p:extLst>
          </p:nvPr>
        </p:nvGraphicFramePr>
        <p:xfrm>
          <a:off x="2339752" y="4149080"/>
          <a:ext cx="4478660" cy="2616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319536"/>
              </p:ext>
            </p:extLst>
          </p:nvPr>
        </p:nvGraphicFramePr>
        <p:xfrm>
          <a:off x="4716016" y="1700808"/>
          <a:ext cx="4190628" cy="2723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43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19436" y="785992"/>
            <a:ext cx="7573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Межбюджетные   трансферты </a:t>
            </a:r>
          </a:p>
        </p:txBody>
      </p:sp>
      <p:pic>
        <p:nvPicPr>
          <p:cNvPr id="6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31640" y="214290"/>
            <a:ext cx="734481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645025"/>
          </a:xfrm>
        </p:spPr>
        <p:txBody>
          <a:bodyPr>
            <a:noAutofit/>
          </a:bodyPr>
          <a:lstStyle/>
          <a:p>
            <a:pPr marL="0" indent="0" algn="just">
              <a:lnSpc>
                <a:spcPts val="2500"/>
              </a:lnSpc>
              <a:buNone/>
            </a:pPr>
            <a:r>
              <a:rPr lang="ru-RU" sz="1800" b="1" i="1" spc="-100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Georgia" pitchFamily="18" charset="0"/>
                <a:cs typeface="Times New Roman" panose="02020603050405020304" pitchFamily="18" charset="0"/>
              </a:rPr>
              <a:t>Межбюджетные   </a:t>
            </a:r>
            <a:r>
              <a:rPr lang="ru-RU" sz="1800" b="1" i="1" spc="-100" dirty="0" smtClean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Georgia" pitchFamily="18" charset="0"/>
                <a:cs typeface="Times New Roman" panose="02020603050405020304" pitchFamily="18" charset="0"/>
              </a:rPr>
              <a:t>трансферты (МБТ)    </a:t>
            </a:r>
            <a:r>
              <a:rPr lang="ru-RU" sz="1800" b="1" cap="all" spc="-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Georgia" pitchFamily="18" charset="0"/>
                <a:cs typeface="Times New Roman" panose="02020603050405020304" pitchFamily="18" charset="0"/>
              </a:rPr>
              <a:t>–   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средства, предоставляемые одним бюджетом бюджетной системы Российской Федерации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другому бюджету</a:t>
            </a:r>
          </a:p>
          <a:p>
            <a:pPr marL="0" indent="0" algn="just">
              <a:lnSpc>
                <a:spcPts val="2500"/>
              </a:lnSpc>
              <a:buNone/>
            </a:pPr>
            <a:endParaRPr lang="ru-RU" sz="1800" b="1" i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marL="0" indent="0" algn="just">
              <a:lnSpc>
                <a:spcPts val="2500"/>
              </a:lnSpc>
              <a:buNone/>
            </a:pPr>
            <a:endParaRPr lang="ru-RU" sz="1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Скругленный прямоугольник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470945"/>
            <a:ext cx="8568952" cy="75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331640" y="263691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Виды межбюджетных трансфертов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7" name="Овал 13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3" y="3588913"/>
            <a:ext cx="2692871" cy="57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Овал 13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4875" y="3578839"/>
            <a:ext cx="2639734" cy="53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Овал 13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1486" y="3588914"/>
            <a:ext cx="2861026" cy="54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 rot="5400000">
            <a:off x="4334612" y="3175372"/>
            <a:ext cx="424831" cy="382103"/>
            <a:chOff x="3630532" y="1445989"/>
            <a:chExt cx="699404" cy="818171"/>
          </a:xfrm>
        </p:grpSpPr>
        <p:sp>
          <p:nvSpPr>
            <p:cNvPr id="21" name="Стрелка вправо 20"/>
            <p:cNvSpPr/>
            <p:nvPr/>
          </p:nvSpPr>
          <p:spPr>
            <a:xfrm>
              <a:off x="3630532" y="1445989"/>
              <a:ext cx="699404" cy="81817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трелка вправо 4"/>
            <p:cNvSpPr/>
            <p:nvPr/>
          </p:nvSpPr>
          <p:spPr>
            <a:xfrm>
              <a:off x="3630532" y="1609623"/>
              <a:ext cx="489583" cy="490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 rot="5400000">
            <a:off x="7172326" y="3179103"/>
            <a:ext cx="424831" cy="382103"/>
            <a:chOff x="3630532" y="1445989"/>
            <a:chExt cx="699404" cy="818171"/>
          </a:xfrm>
        </p:grpSpPr>
        <p:sp>
          <p:nvSpPr>
            <p:cNvPr id="24" name="Стрелка вправо 23"/>
            <p:cNvSpPr/>
            <p:nvPr/>
          </p:nvSpPr>
          <p:spPr>
            <a:xfrm>
              <a:off x="3630532" y="1445989"/>
              <a:ext cx="699404" cy="81817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трелка вправо 4"/>
            <p:cNvSpPr/>
            <p:nvPr/>
          </p:nvSpPr>
          <p:spPr>
            <a:xfrm>
              <a:off x="3630532" y="1609623"/>
              <a:ext cx="489583" cy="490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 rot="5400000">
            <a:off x="1529553" y="3185447"/>
            <a:ext cx="424831" cy="382103"/>
            <a:chOff x="3630532" y="1445989"/>
            <a:chExt cx="699404" cy="818171"/>
          </a:xfrm>
        </p:grpSpPr>
        <p:sp>
          <p:nvSpPr>
            <p:cNvPr id="27" name="Стрелка вправо 26"/>
            <p:cNvSpPr/>
            <p:nvPr/>
          </p:nvSpPr>
          <p:spPr>
            <a:xfrm>
              <a:off x="3630532" y="1445989"/>
              <a:ext cx="699404" cy="81817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трелка вправо 4"/>
            <p:cNvSpPr/>
            <p:nvPr/>
          </p:nvSpPr>
          <p:spPr>
            <a:xfrm>
              <a:off x="3630532" y="1609623"/>
              <a:ext cx="489583" cy="490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41869" y="36443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en-US" b="1" kern="0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04187" y="3644384"/>
            <a:ext cx="115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endParaRPr lang="en-US" b="1" i="1" dirty="0">
              <a:ln w="9000" cmpd="sng">
                <a:solidFill>
                  <a:srgbClr val="E76618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68179" y="3609206"/>
            <a:ext cx="1271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endParaRPr lang="en-US" b="1" i="1" dirty="0">
              <a:ln w="9000" cmpd="sng">
                <a:solidFill>
                  <a:srgbClr val="E76618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9552" y="416630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МБТ, не имеющие целевого назначения, предоставляемые на безвозмездной и безвозвратной основе (в переводе с латинского </a:t>
            </a:r>
            <a:r>
              <a:rPr lang="ru-RU" i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dotatio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дар, пожертвование). В бюджете города Екатеринбурга дотации не планируются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МБТ, предоставляемые на условиях долевого финансирования расходов (латинское </a:t>
            </a:r>
            <a:r>
              <a:rPr lang="ru-RU" i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subsidium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помощь, поддержка).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МБТ, предоставляемые на исполнение переданных государственных полномочий. В случае нарушения целевого использования средств, они подлежат возврату в тот бюджет, из которого получены.</a:t>
            </a:r>
          </a:p>
        </p:txBody>
      </p:sp>
    </p:spTree>
    <p:extLst>
      <p:ext uri="{BB962C8B-B14F-4D97-AF65-F5344CB8AC3E}">
        <p14:creationId xmlns:p14="http://schemas.microsoft.com/office/powerpoint/2010/main" val="14152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Безвозмездные поступления на 2024 год и плановый период 2025-2026 годов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351290"/>
              </p:ext>
            </p:extLst>
          </p:nvPr>
        </p:nvGraphicFramePr>
        <p:xfrm>
          <a:off x="467544" y="4869160"/>
          <a:ext cx="8280920" cy="173083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783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5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16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54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38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4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930,80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811,40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003,60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6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811,50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109,20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479,90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8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48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027,00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880,00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937,00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347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769,30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800,60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420,50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718388"/>
              </p:ext>
            </p:extLst>
          </p:nvPr>
        </p:nvGraphicFramePr>
        <p:xfrm>
          <a:off x="611560" y="1124744"/>
          <a:ext cx="7413476" cy="375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CC219EAF-D97A-4D68-B47F-E466ADB920B5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16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88"/>
          <p:cNvGrpSpPr>
            <a:grpSpLocks/>
          </p:cNvGrpSpPr>
          <p:nvPr/>
        </p:nvGrpSpPr>
        <p:grpSpPr bwMode="auto">
          <a:xfrm>
            <a:off x="160713" y="1069139"/>
            <a:ext cx="8841913" cy="5456205"/>
            <a:chOff x="4343400" y="1420368"/>
            <a:chExt cx="4390200" cy="4833959"/>
          </a:xfrm>
        </p:grpSpPr>
        <p:grpSp>
          <p:nvGrpSpPr>
            <p:cNvPr id="22579" name="Группа 151"/>
            <p:cNvGrpSpPr>
              <a:grpSpLocks/>
            </p:cNvGrpSpPr>
            <p:nvPr/>
          </p:nvGrpSpPr>
          <p:grpSpPr bwMode="auto">
            <a:xfrm>
              <a:off x="4343400" y="1420368"/>
              <a:ext cx="4390200" cy="4833959"/>
              <a:chOff x="4648200" y="1420368"/>
              <a:chExt cx="4390200" cy="4833959"/>
            </a:xfrm>
          </p:grpSpPr>
          <p:grpSp>
            <p:nvGrpSpPr>
              <p:cNvPr id="22594" name="Группа 149"/>
              <p:cNvGrpSpPr>
                <a:grpSpLocks/>
              </p:cNvGrpSpPr>
              <p:nvPr/>
            </p:nvGrpSpPr>
            <p:grpSpPr bwMode="auto">
              <a:xfrm>
                <a:off x="4648200" y="1420368"/>
                <a:ext cx="4390200" cy="4833959"/>
                <a:chOff x="4648200" y="1420368"/>
                <a:chExt cx="4390200" cy="4833959"/>
              </a:xfrm>
            </p:grpSpPr>
            <p:grpSp>
              <p:nvGrpSpPr>
                <p:cNvPr id="22596" name="Группа 113"/>
                <p:cNvGrpSpPr>
                  <a:grpSpLocks/>
                </p:cNvGrpSpPr>
                <p:nvPr/>
              </p:nvGrpSpPr>
              <p:grpSpPr bwMode="auto">
                <a:xfrm>
                  <a:off x="4648200" y="1420368"/>
                  <a:ext cx="4390200" cy="4833959"/>
                  <a:chOff x="4724400" y="1801367"/>
                  <a:chExt cx="4390200" cy="4833958"/>
                </a:xfrm>
              </p:grpSpPr>
              <p:grpSp>
                <p:nvGrpSpPr>
                  <p:cNvPr id="22599" name="Блок-схема: документ 54"/>
                  <p:cNvGrpSpPr>
                    <a:grpSpLocks/>
                  </p:cNvGrpSpPr>
                  <p:nvPr/>
                </p:nvGrpSpPr>
                <p:grpSpPr bwMode="auto">
                  <a:xfrm>
                    <a:off x="4739643" y="1801367"/>
                    <a:ext cx="4359397" cy="2499360"/>
                    <a:chOff x="4358640" y="1420368"/>
                    <a:chExt cx="4358640" cy="2499360"/>
                  </a:xfrm>
                </p:grpSpPr>
                <p:pic>
                  <p:nvPicPr>
                    <p:cNvPr id="22608" name="Блок-схема: документ 54"/>
                    <p:cNvPicPr>
                      <a:picLocks noChangeArrowheads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1420368"/>
                      <a:ext cx="4358640" cy="24993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9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 rot="10800000">
                      <a:off x="4419599" y="1828799"/>
                      <a:ext cx="4190273" cy="10807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sp>
                <p:nvSpPr>
                  <p:cNvPr id="22607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0614" y="4190999"/>
                    <a:ext cx="4190328" cy="24443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ru-RU">
                      <a:solidFill>
                        <a:srgbClr val="FFFFFF"/>
                      </a:solidFill>
                      <a:latin typeface="Franklin Gothic Book" pitchFamily="34" charset="0"/>
                    </a:endParaRPr>
                  </a:p>
                </p:txBody>
              </p:sp>
              <p:sp>
                <p:nvSpPr>
                  <p:cNvPr id="22601" name="Text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4400" y="2057399"/>
                    <a:ext cx="4390200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2000" b="1">
                      <a:latin typeface="Georgia" pitchFamily="18" charset="0"/>
                    </a:endParaRPr>
                  </a:p>
                </p:txBody>
              </p:sp>
              <p:grpSp>
                <p:nvGrpSpPr>
                  <p:cNvPr id="22602" name="Группа 111"/>
                  <p:cNvGrpSpPr>
                    <a:grpSpLocks/>
                  </p:cNvGrpSpPr>
                  <p:nvPr/>
                </p:nvGrpSpPr>
                <p:grpSpPr bwMode="auto">
                  <a:xfrm>
                    <a:off x="4876826" y="2770187"/>
                    <a:ext cx="3886875" cy="1177550"/>
                    <a:chOff x="4876826" y="2846387"/>
                    <a:chExt cx="3886875" cy="1177550"/>
                  </a:xfrm>
                </p:grpSpPr>
                <p:sp>
                  <p:nvSpPr>
                    <p:cNvPr id="12349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76104" y="3341393"/>
                      <a:ext cx="754194" cy="6826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8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85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76826" y="2971467"/>
                      <a:ext cx="1295625" cy="2778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  <p:sp>
                  <p:nvSpPr>
                    <p:cNvPr id="86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68076" y="2846042"/>
                      <a:ext cx="1295625" cy="2778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7A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</p:grpSp>
            <p:sp>
              <p:nvSpPr>
                <p:cNvPr id="1233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4855877" y="2909598"/>
                  <a:ext cx="2302598" cy="6826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eorgia" pitchFamily="18" charset="0"/>
                  </a:endParaRPr>
                </a:p>
              </p:txBody>
            </p:sp>
            <p:sp>
              <p:nvSpPr>
                <p:cNvPr id="103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6096251" y="2414246"/>
                  <a:ext cx="1295625" cy="2778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7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  <p:sp>
            <p:nvSpPr>
              <p:cNvPr id="22595" name="TextBox 21"/>
              <p:cNvSpPr txBox="1">
                <a:spLocks noChangeArrowheads="1"/>
              </p:cNvSpPr>
              <p:nvPr/>
            </p:nvSpPr>
            <p:spPr bwMode="auto">
              <a:xfrm>
                <a:off x="4726472" y="5186207"/>
                <a:ext cx="3200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/>
                <a:endParaRPr lang="ru-RU" sz="1400" b="1">
                  <a:latin typeface="Georgia" pitchFamily="18" charset="0"/>
                </a:endParaRPr>
              </a:p>
            </p:txBody>
          </p:sp>
        </p:grp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6248729" y="4114635"/>
              <a:ext cx="990772" cy="914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sz="8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</p:grpSp>
      <p:pic>
        <p:nvPicPr>
          <p:cNvPr id="22535" name="Рисунок 5" descr="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1331639" y="228600"/>
            <a:ext cx="7423289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81100" y="597932"/>
            <a:ext cx="7464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ГОРОДСКОГО ОКРУГА ПЕЛЫМ</a:t>
            </a:r>
            <a:endParaRPr lang="ru-RU" sz="1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4" name="TextBox 25"/>
          <p:cNvSpPr txBox="1">
            <a:spLocks noChangeArrowheads="1"/>
          </p:cNvSpPr>
          <p:nvPr/>
        </p:nvSpPr>
        <p:spPr bwMode="auto">
          <a:xfrm>
            <a:off x="535588" y="1730601"/>
            <a:ext cx="809216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2438"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бюджета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Пелым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 и плановый период 2025-2026 годы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программно-целевой подход, что позволяет ответить на главный вопрос – 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«Что?»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«Зачем?»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тратятся бюджетные средства, какие цели необходимо достичь при распределении этих средств.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067555" y="3202545"/>
            <a:ext cx="107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9" name="Блок-схема: документ 5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412" y="3890227"/>
            <a:ext cx="8779875" cy="256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8977" y="4570098"/>
            <a:ext cx="80487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финансового обеспечения реализации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r>
              <a:rPr lang="ru-RU" dirty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294 198.94 тыс. руб.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</a:t>
            </a:r>
            <a:r>
              <a:rPr lang="ru-RU" dirty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282 484.26 тыс. руб.</a:t>
            </a:r>
            <a:endParaRPr lang="ru-RU" dirty="0" smtClean="0">
              <a:solidFill>
                <a:srgbClr val="2C3C43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</a:t>
            </a:r>
            <a:r>
              <a:rPr lang="ru-RU" dirty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269 723.56 тыс. руб.</a:t>
            </a:r>
            <a:endParaRPr lang="ru-RU" dirty="0">
              <a:solidFill>
                <a:srgbClr val="2C3C43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CC219EAF-D97A-4D68-B47F-E466ADB920B5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17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88"/>
          <p:cNvGrpSpPr>
            <a:grpSpLocks/>
          </p:cNvGrpSpPr>
          <p:nvPr/>
        </p:nvGrpSpPr>
        <p:grpSpPr bwMode="auto">
          <a:xfrm>
            <a:off x="4057215" y="1175366"/>
            <a:ext cx="4790991" cy="5682634"/>
            <a:chOff x="4343400" y="1420368"/>
            <a:chExt cx="4390200" cy="5510784"/>
          </a:xfrm>
        </p:grpSpPr>
        <p:grpSp>
          <p:nvGrpSpPr>
            <p:cNvPr id="22579" name="Группа 151"/>
            <p:cNvGrpSpPr>
              <a:grpSpLocks/>
            </p:cNvGrpSpPr>
            <p:nvPr/>
          </p:nvGrpSpPr>
          <p:grpSpPr bwMode="auto">
            <a:xfrm>
              <a:off x="4343400" y="1420368"/>
              <a:ext cx="4390200" cy="5510784"/>
              <a:chOff x="4648200" y="1420368"/>
              <a:chExt cx="4390200" cy="5510784"/>
            </a:xfrm>
          </p:grpSpPr>
          <p:grpSp>
            <p:nvGrpSpPr>
              <p:cNvPr id="22594" name="Группа 149"/>
              <p:cNvGrpSpPr>
                <a:grpSpLocks/>
              </p:cNvGrpSpPr>
              <p:nvPr/>
            </p:nvGrpSpPr>
            <p:grpSpPr bwMode="auto">
              <a:xfrm>
                <a:off x="4648200" y="1420368"/>
                <a:ext cx="4390200" cy="5510784"/>
                <a:chOff x="4648200" y="1420368"/>
                <a:chExt cx="4390200" cy="5510784"/>
              </a:xfrm>
            </p:grpSpPr>
            <p:grpSp>
              <p:nvGrpSpPr>
                <p:cNvPr id="22596" name="Группа 113"/>
                <p:cNvGrpSpPr>
                  <a:grpSpLocks/>
                </p:cNvGrpSpPr>
                <p:nvPr/>
              </p:nvGrpSpPr>
              <p:grpSpPr bwMode="auto">
                <a:xfrm>
                  <a:off x="4648200" y="1420368"/>
                  <a:ext cx="4390200" cy="5510784"/>
                  <a:chOff x="4724400" y="1801367"/>
                  <a:chExt cx="4390200" cy="5510783"/>
                </a:xfrm>
              </p:grpSpPr>
              <p:grpSp>
                <p:nvGrpSpPr>
                  <p:cNvPr id="22599" name="Блок-схема: документ 54"/>
                  <p:cNvGrpSpPr>
                    <a:grpSpLocks/>
                  </p:cNvGrpSpPr>
                  <p:nvPr/>
                </p:nvGrpSpPr>
                <p:grpSpPr bwMode="auto">
                  <a:xfrm>
                    <a:off x="4739643" y="1801367"/>
                    <a:ext cx="4359397" cy="2499360"/>
                    <a:chOff x="4358640" y="1420368"/>
                    <a:chExt cx="4358640" cy="2499360"/>
                  </a:xfrm>
                </p:grpSpPr>
                <p:pic>
                  <p:nvPicPr>
                    <p:cNvPr id="22608" name="Блок-схема: документ 54"/>
                    <p:cNvPicPr>
                      <a:picLocks noChangeArrowheads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1420368"/>
                      <a:ext cx="4358640" cy="24993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9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 rot="10800000">
                      <a:off x="4419599" y="1828799"/>
                      <a:ext cx="4190273" cy="10807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grpSp>
                <p:nvGrpSpPr>
                  <p:cNvPr id="22600" name="Блок-схема: документ 56"/>
                  <p:cNvGrpSpPr>
                    <a:grpSpLocks/>
                  </p:cNvGrpSpPr>
                  <p:nvPr/>
                </p:nvGrpSpPr>
                <p:grpSpPr bwMode="auto">
                  <a:xfrm>
                    <a:off x="4739643" y="4130039"/>
                    <a:ext cx="4359397" cy="3182111"/>
                    <a:chOff x="4358640" y="3749040"/>
                    <a:chExt cx="4358640" cy="3182112"/>
                  </a:xfrm>
                </p:grpSpPr>
                <p:pic>
                  <p:nvPicPr>
                    <p:cNvPr id="22606" name="Блок-схема: документ 56"/>
                    <p:cNvPicPr>
                      <a:picLocks noChangeArrowheads="1"/>
                    </p:cNvPicPr>
                    <p:nvPr/>
                  </p:nvPicPr>
                  <p:blipFill>
                    <a:blip r:embed="rId4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3749040"/>
                      <a:ext cx="4358640" cy="31821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7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19600" y="3810000"/>
                      <a:ext cx="4189600" cy="24443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sp>
                <p:nvSpPr>
                  <p:cNvPr id="22601" name="Text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4400" y="2057399"/>
                    <a:ext cx="4390200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2000" b="1">
                      <a:latin typeface="Georgia" pitchFamily="18" charset="0"/>
                    </a:endParaRPr>
                  </a:p>
                </p:txBody>
              </p:sp>
              <p:grpSp>
                <p:nvGrpSpPr>
                  <p:cNvPr id="22602" name="Группа 111"/>
                  <p:cNvGrpSpPr>
                    <a:grpSpLocks/>
                  </p:cNvGrpSpPr>
                  <p:nvPr/>
                </p:nvGrpSpPr>
                <p:grpSpPr bwMode="auto">
                  <a:xfrm>
                    <a:off x="4876826" y="2770187"/>
                    <a:ext cx="3886875" cy="1177550"/>
                    <a:chOff x="4876826" y="2846387"/>
                    <a:chExt cx="3886875" cy="1177550"/>
                  </a:xfrm>
                </p:grpSpPr>
                <p:sp>
                  <p:nvSpPr>
                    <p:cNvPr id="12349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76104" y="3341393"/>
                      <a:ext cx="754194" cy="6826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8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85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76826" y="2971467"/>
                      <a:ext cx="1295625" cy="2778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  <p:sp>
                  <p:nvSpPr>
                    <p:cNvPr id="86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68076" y="2846042"/>
                      <a:ext cx="1295625" cy="2778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7A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</p:grpSp>
            <p:sp>
              <p:nvSpPr>
                <p:cNvPr id="103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6096251" y="2414246"/>
                  <a:ext cx="1295625" cy="2778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7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  <p:sp>
            <p:nvSpPr>
              <p:cNvPr id="22595" name="TextBox 21"/>
              <p:cNvSpPr txBox="1">
                <a:spLocks noChangeArrowheads="1"/>
              </p:cNvSpPr>
              <p:nvPr/>
            </p:nvSpPr>
            <p:spPr bwMode="auto">
              <a:xfrm>
                <a:off x="4726472" y="5186207"/>
                <a:ext cx="3200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/>
                <a:endParaRPr lang="ru-RU" sz="1400" b="1">
                  <a:latin typeface="Georgia" pitchFamily="18" charset="0"/>
                </a:endParaRPr>
              </a:p>
            </p:txBody>
          </p:sp>
        </p:grpSp>
        <p:grpSp>
          <p:nvGrpSpPr>
            <p:cNvPr id="22580" name="Группа 175"/>
            <p:cNvGrpSpPr>
              <a:grpSpLocks/>
            </p:cNvGrpSpPr>
            <p:nvPr/>
          </p:nvGrpSpPr>
          <p:grpSpPr bwMode="auto">
            <a:xfrm>
              <a:off x="6814746" y="2777881"/>
              <a:ext cx="1699015" cy="2069513"/>
              <a:chOff x="2395146" y="2549281"/>
              <a:chExt cx="1699015" cy="2069513"/>
            </a:xfrm>
          </p:grpSpPr>
          <p:pic>
            <p:nvPicPr>
              <p:cNvPr id="22592" name="Овал 176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395146" y="2549281"/>
                <a:ext cx="1699012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2582" name="Группа 54"/>
              <p:cNvGrpSpPr>
                <a:grpSpLocks/>
              </p:cNvGrpSpPr>
              <p:nvPr/>
            </p:nvGrpSpPr>
            <p:grpSpPr bwMode="auto">
              <a:xfrm>
                <a:off x="2470255" y="2737526"/>
                <a:ext cx="1623906" cy="1881268"/>
                <a:chOff x="7118455" y="3423326"/>
                <a:chExt cx="1623906" cy="1881268"/>
              </a:xfrm>
            </p:grpSpPr>
            <p:grpSp>
              <p:nvGrpSpPr>
                <p:cNvPr id="22584" name="Группа 49"/>
                <p:cNvGrpSpPr>
                  <a:grpSpLocks/>
                </p:cNvGrpSpPr>
                <p:nvPr/>
              </p:nvGrpSpPr>
              <p:grpSpPr bwMode="auto">
                <a:xfrm>
                  <a:off x="7118455" y="4466394"/>
                  <a:ext cx="1623906" cy="838200"/>
                  <a:chOff x="3072459" y="4025413"/>
                  <a:chExt cx="1894554" cy="995433"/>
                </a:xfrm>
              </p:grpSpPr>
              <p:pic>
                <p:nvPicPr>
                  <p:cNvPr id="22586" name="Овал 184"/>
                  <p:cNvPicPr>
                    <a:picLocks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3072459" y="4025413"/>
                    <a:ext cx="1894554" cy="9954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6" name="Text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02549" y="4150632"/>
                    <a:ext cx="1510920" cy="5486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11 153,76</a:t>
                    </a:r>
                    <a:endParaRPr lang="ru-RU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  <a:p>
                    <a:pPr algn="ctr">
                      <a:defRPr/>
                    </a:pPr>
                    <a:r>
                      <a: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тыс. рублей</a:t>
                    </a:r>
                  </a:p>
                </p:txBody>
              </p:sp>
            </p:grpSp>
            <p:sp>
              <p:nvSpPr>
                <p:cNvPr id="184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238913" y="3423326"/>
                  <a:ext cx="1371839" cy="461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77 108,734</a:t>
                  </a:r>
                </a:p>
                <a:p>
                  <a:pPr algn="ctr">
                    <a:defRPr/>
                  </a:pPr>
                  <a:r>
                    <a:rPr lang="ru-RU" sz="10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тыс. рублей</a:t>
                  </a:r>
                  <a:endParaRPr lang="ru-RU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</p:grpSp>
      <p:pic>
        <p:nvPicPr>
          <p:cNvPr id="22535" name="Рисунок 5" descr="7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1259632" y="228600"/>
            <a:ext cx="767593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81100" y="609521"/>
            <a:ext cx="7754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системы образования в ГО 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Пелым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7" name="Прямоугольник с двумя скругленными противолежащими углами 96"/>
          <p:cNvSpPr/>
          <p:nvPr/>
        </p:nvSpPr>
        <p:spPr>
          <a:xfrm>
            <a:off x="1259632" y="1073543"/>
            <a:ext cx="2736304" cy="73777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141 517,59</a:t>
            </a:r>
            <a:endParaRPr lang="ru-RU" sz="2000" b="1" i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283046" y="1798491"/>
            <a:ext cx="2553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</a:rPr>
              <a:t>Дошкольное образование</a:t>
            </a:r>
            <a:endParaRPr lang="ru-RU" sz="1200" b="1" i="1" dirty="0">
              <a:solidFill>
                <a:srgbClr val="C00000"/>
              </a:solidFill>
            </a:endParaRPr>
          </a:p>
          <a:p>
            <a:pPr algn="just">
              <a:defRPr/>
            </a:pPr>
            <a:endParaRPr lang="ru-RU" sz="1200" dirty="0"/>
          </a:p>
        </p:txBody>
      </p:sp>
      <p:pic>
        <p:nvPicPr>
          <p:cNvPr id="22540" name="Овал 18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4178" y="1562834"/>
            <a:ext cx="1853313" cy="107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25"/>
          <p:cNvSpPr txBox="1">
            <a:spLocks noChangeArrowheads="1"/>
          </p:cNvSpPr>
          <p:nvPr/>
        </p:nvSpPr>
        <p:spPr bwMode="auto">
          <a:xfrm>
            <a:off x="7184438" y="1798491"/>
            <a:ext cx="1147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45 802,60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тыс. рублей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4350916" y="2833186"/>
            <a:ext cx="24032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Общее образование</a:t>
            </a:r>
            <a:endParaRPr lang="ru-RU" sz="1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324511" y="3902376"/>
            <a:ext cx="2726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Дополнительное образование детей</a:t>
            </a:r>
            <a:endParaRPr lang="ru-RU" sz="1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8" name="Рисунок 87" descr="IMG_678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0932" y="1665232"/>
            <a:ext cx="2057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5" name="Прямоугольник 74"/>
          <p:cNvSpPr/>
          <p:nvPr/>
        </p:nvSpPr>
        <p:spPr>
          <a:xfrm>
            <a:off x="3067555" y="3202545"/>
            <a:ext cx="107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50915" y="4943223"/>
            <a:ext cx="2616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</a:rPr>
              <a:t>Молодежная политика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  <p:pic>
        <p:nvPicPr>
          <p:cNvPr id="43" name="Овал 17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6142" y="4727934"/>
            <a:ext cx="1771350" cy="8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6142" y="4874478"/>
            <a:ext cx="1809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27984" y="5511333"/>
            <a:ext cx="25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</a:rPr>
              <a:t>Другие вопросы в области образования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  <p:pic>
        <p:nvPicPr>
          <p:cNvPr id="51" name="Овал 18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6141" y="5418400"/>
            <a:ext cx="1809205" cy="74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093043" y="5540856"/>
            <a:ext cx="1439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7 452,50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</a:t>
            </a: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рублей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7" r="20310" b="-1"/>
          <a:stretch/>
        </p:blipFill>
        <p:spPr>
          <a:xfrm>
            <a:off x="2104250" y="2521664"/>
            <a:ext cx="2064617" cy="151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Text Box 35"/>
          <p:cNvSpPr txBox="1">
            <a:spLocks noChangeArrowheads="1"/>
          </p:cNvSpPr>
          <p:nvPr/>
        </p:nvSpPr>
        <p:spPr bwMode="auto">
          <a:xfrm>
            <a:off x="154732" y="4584863"/>
            <a:ext cx="3562892" cy="138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 i="1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5" name="Скругленный прямоугольник 12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61" y="4277091"/>
            <a:ext cx="4146706" cy="275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020" y="4465847"/>
            <a:ext cx="362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Мероприятия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252" y="4708241"/>
            <a:ext cx="36209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Поддержка талантливых детей и педагогов 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Организация отдыха и оздоровление детей в учебное время;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Осуществление мероприятий по организации питания в муниципальных общеобразовательных  организациях;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Проведение массовых молодежных акций;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Создание условий для присмотра и ухода за детьми, содержание детей, финансовое обеспечение на получение общедоступного и бесплатного дошкольного образования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100" b="1" dirty="0">
              <a:solidFill>
                <a:srgbClr val="00B05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 b="24093"/>
          <a:stretch/>
        </p:blipFill>
        <p:spPr>
          <a:xfrm>
            <a:off x="312610" y="3110185"/>
            <a:ext cx="1883126" cy="126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479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  <p:bldP spid="97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078DEA0D-4E0F-425B-BEFA-6F1547FE98E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18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3" name="Группа 33"/>
          <p:cNvGrpSpPr>
            <a:grpSpLocks/>
          </p:cNvGrpSpPr>
          <p:nvPr/>
        </p:nvGrpSpPr>
        <p:grpSpPr bwMode="auto">
          <a:xfrm>
            <a:off x="68421" y="1592883"/>
            <a:ext cx="4327653" cy="2052141"/>
            <a:chOff x="319378" y="2707400"/>
            <a:chExt cx="4462058" cy="1493255"/>
          </a:xfrm>
        </p:grpSpPr>
        <p:grpSp>
          <p:nvGrpSpPr>
            <p:cNvPr id="23583" name="Блок-схема: несколько документов 60"/>
            <p:cNvGrpSpPr>
              <a:grpSpLocks/>
            </p:cNvGrpSpPr>
            <p:nvPr/>
          </p:nvGrpSpPr>
          <p:grpSpPr bwMode="auto">
            <a:xfrm>
              <a:off x="319378" y="2707400"/>
              <a:ext cx="4462058" cy="1493255"/>
              <a:chOff x="142191" y="1541755"/>
              <a:chExt cx="4328160" cy="1908048"/>
            </a:xfrm>
          </p:grpSpPr>
          <p:pic>
            <p:nvPicPr>
              <p:cNvPr id="23585" name="Блок-схема: несколько документов 60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2191" y="1541755"/>
                <a:ext cx="4328160" cy="1908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86" name="Text Box 35"/>
              <p:cNvSpPr txBox="1">
                <a:spLocks noChangeArrowheads="1"/>
              </p:cNvSpPr>
              <p:nvPr/>
            </p:nvSpPr>
            <p:spPr bwMode="auto">
              <a:xfrm>
                <a:off x="199348" y="1879462"/>
                <a:ext cx="3563309" cy="1388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sz="1400" b="1" i="1" dirty="0" smtClean="0">
                    <a:solidFill>
                      <a:srgbClr val="00A44A"/>
                    </a:solidFill>
                    <a:latin typeface="Georgia" pitchFamily="18" charset="0"/>
                  </a:rPr>
                  <a:t>Развитие культуры и искусства, развитие образования в сфере культуры и искусства</a:t>
                </a:r>
                <a:endParaRPr lang="ru-RU" sz="1400" b="1" i="1" dirty="0">
                  <a:solidFill>
                    <a:srgbClr val="00A44A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27680" name="Прямоугольник 30"/>
            <p:cNvSpPr>
              <a:spLocks noChangeArrowheads="1"/>
            </p:cNvSpPr>
            <p:nvPr/>
          </p:nvSpPr>
          <p:spPr bwMode="auto">
            <a:xfrm>
              <a:off x="362188" y="3333528"/>
              <a:ext cx="3752148" cy="337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2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</p:txBody>
        </p:sp>
      </p:grpSp>
      <p:grpSp>
        <p:nvGrpSpPr>
          <p:cNvPr id="6" name="Группа 42"/>
          <p:cNvGrpSpPr>
            <a:grpSpLocks/>
          </p:cNvGrpSpPr>
          <p:nvPr/>
        </p:nvGrpSpPr>
        <p:grpSpPr bwMode="auto">
          <a:xfrm>
            <a:off x="4343400" y="967264"/>
            <a:ext cx="4422961" cy="2389728"/>
            <a:chOff x="2667000" y="3886200"/>
            <a:chExt cx="4343400" cy="1371600"/>
          </a:xfrm>
        </p:grpSpPr>
        <p:grpSp>
          <p:nvGrpSpPr>
            <p:cNvPr id="23577" name="Группа 35"/>
            <p:cNvGrpSpPr>
              <a:grpSpLocks/>
            </p:cNvGrpSpPr>
            <p:nvPr/>
          </p:nvGrpSpPr>
          <p:grpSpPr bwMode="auto">
            <a:xfrm>
              <a:off x="2667000" y="3886200"/>
              <a:ext cx="4343400" cy="1371600"/>
              <a:chOff x="1143000" y="5486400"/>
              <a:chExt cx="4343400" cy="1371600"/>
            </a:xfrm>
          </p:grpSpPr>
          <p:grpSp>
            <p:nvGrpSpPr>
              <p:cNvPr id="23579" name="Блок-схема: несколько документов 15"/>
              <p:cNvGrpSpPr>
                <a:grpSpLocks/>
              </p:cNvGrpSpPr>
              <p:nvPr/>
            </p:nvGrpSpPr>
            <p:grpSpPr bwMode="auto">
              <a:xfrm>
                <a:off x="1171280" y="5450619"/>
                <a:ext cx="4461886" cy="1493255"/>
                <a:chOff x="4828032" y="1249680"/>
                <a:chExt cx="4328160" cy="1908048"/>
              </a:xfrm>
            </p:grpSpPr>
            <p:pic>
              <p:nvPicPr>
                <p:cNvPr id="23581" name="Блок-схема: несколько документов 15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828032" y="1249680"/>
                  <a:ext cx="4328160" cy="19080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58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874516" y="1593585"/>
                  <a:ext cx="3563447" cy="13880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2400" b="1" i="1">
                    <a:latin typeface="Georgia" pitchFamily="18" charset="0"/>
                  </a:endParaRPr>
                </a:p>
              </p:txBody>
            </p:sp>
          </p:grpSp>
          <p:sp>
            <p:nvSpPr>
              <p:cNvPr id="23580" name="Прямоугольник 28"/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3657599" cy="361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2400" b="1" i="1">
                  <a:latin typeface="Georgia" pitchFamily="18" charset="0"/>
                </a:endParaRPr>
              </a:p>
            </p:txBody>
          </p:sp>
        </p:grpSp>
        <p:sp>
          <p:nvSpPr>
            <p:cNvPr id="27674" name="Прямоугольник 41"/>
            <p:cNvSpPr>
              <a:spLocks noChangeArrowheads="1"/>
            </p:cNvSpPr>
            <p:nvPr/>
          </p:nvSpPr>
          <p:spPr bwMode="auto">
            <a:xfrm>
              <a:off x="2820774" y="4224394"/>
              <a:ext cx="3580023" cy="547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200" b="1" i="1" dirty="0">
                  <a:ln w="1905"/>
                  <a:solidFill>
                    <a:srgbClr val="00A44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Обеспечение реализации муниципальной программы городского округа Пелым "Развитие культуры в городском округе Пелым до 2024 года</a:t>
              </a:r>
              <a:endParaRPr lang="ru-RU" sz="1200" b="1" i="1" dirty="0">
                <a:solidFill>
                  <a:srgbClr val="00A44A"/>
                </a:solidFill>
                <a:latin typeface="Georgia" pitchFamily="18" charset="0"/>
              </a:endParaRPr>
            </a:p>
          </p:txBody>
        </p:sp>
      </p:grpSp>
      <p:grpSp>
        <p:nvGrpSpPr>
          <p:cNvPr id="9" name="Группа 84"/>
          <p:cNvGrpSpPr>
            <a:grpSpLocks/>
          </p:cNvGrpSpPr>
          <p:nvPr/>
        </p:nvGrpSpPr>
        <p:grpSpPr bwMode="auto">
          <a:xfrm>
            <a:off x="7742957" y="861211"/>
            <a:ext cx="1450974" cy="1080912"/>
            <a:chOff x="3239415" y="5309460"/>
            <a:chExt cx="821705" cy="689125"/>
          </a:xfrm>
        </p:grpSpPr>
        <p:pic>
          <p:nvPicPr>
            <p:cNvPr id="23575" name="Овал 8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9415" y="5309460"/>
              <a:ext cx="821705" cy="68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Прямоугольник 84"/>
            <p:cNvSpPr>
              <a:spLocks noChangeArrowheads="1"/>
            </p:cNvSpPr>
            <p:nvPr/>
          </p:nvSpPr>
          <p:spPr bwMode="auto">
            <a:xfrm>
              <a:off x="3239415" y="5489243"/>
              <a:ext cx="821705" cy="176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1200" b="1" dirty="0">
                <a:latin typeface="Georgia" pitchFamily="18" charset="0"/>
              </a:endParaRPr>
            </a:p>
          </p:txBody>
        </p:sp>
      </p:grpSp>
      <p:grpSp>
        <p:nvGrpSpPr>
          <p:cNvPr id="11" name="Группа 107"/>
          <p:cNvGrpSpPr>
            <a:grpSpLocks/>
          </p:cNvGrpSpPr>
          <p:nvPr/>
        </p:nvGrpSpPr>
        <p:grpSpPr bwMode="auto">
          <a:xfrm>
            <a:off x="3199042" y="3496090"/>
            <a:ext cx="1818439" cy="2525198"/>
            <a:chOff x="6998209" y="2853631"/>
            <a:chExt cx="2231136" cy="3467734"/>
          </a:xfrm>
        </p:grpSpPr>
        <p:pic>
          <p:nvPicPr>
            <p:cNvPr id="27667" name="Рисунок 105" descr="Филармония_foje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8209" y="4870889"/>
              <a:ext cx="2151888" cy="14504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668" name="Picture 7" descr="C:\Documents and Settings\Semenova\Рабочий стол\4. Публичные слушания\картинки 2011\КУльтура\фото_культура\DSC_5173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461505" y="2853631"/>
              <a:ext cx="1767840" cy="21818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Скругленный прямоугольник 80"/>
          <p:cNvGrpSpPr>
            <a:grpSpLocks/>
          </p:cNvGrpSpPr>
          <p:nvPr/>
        </p:nvGrpSpPr>
        <p:grpSpPr bwMode="auto">
          <a:xfrm>
            <a:off x="5134066" y="2453354"/>
            <a:ext cx="3902430" cy="4144481"/>
            <a:chOff x="2572" y="1906"/>
            <a:chExt cx="2208" cy="2052"/>
          </a:xfrm>
        </p:grpSpPr>
        <p:pic>
          <p:nvPicPr>
            <p:cNvPr id="23569" name="Скругленный прямоугольник 80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72" y="1938"/>
              <a:ext cx="2208" cy="2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2653" y="1906"/>
              <a:ext cx="2006" cy="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1450" indent="-171450" algn="just">
                <a:buFont typeface="Wingdings" pitchFamily="2" charset="2"/>
                <a:buChar char="v"/>
                <a:defRPr/>
              </a:pPr>
              <a:r>
                <a:rPr lang="ru-RU" sz="1300" b="1" i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Комплектование книжных фондов библиотек;</a:t>
              </a:r>
            </a:p>
            <a:p>
              <a:pPr marL="171450" indent="-171450" algn="just">
                <a:buFont typeface="Wingdings" pitchFamily="2" charset="2"/>
                <a:buChar char="v"/>
                <a:defRPr/>
              </a:pPr>
              <a:r>
                <a:rPr lang="ru-RU" sz="1300" b="1" i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Организация деятельности историко-краеведческого музея, приобретение оборудования для хранения музейных предметов и музейных коллекций;</a:t>
              </a:r>
            </a:p>
            <a:p>
              <a:pPr marL="171450" indent="-171450" algn="just">
                <a:buFont typeface="Wingdings" pitchFamily="2" charset="2"/>
                <a:buChar char="v"/>
                <a:defRPr/>
              </a:pPr>
              <a:r>
                <a:rPr lang="ru-RU" sz="1300" b="1" i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Обеспечение деятельности учреждений культуры и искусства и культурно-досуговой сферы;</a:t>
              </a:r>
            </a:p>
            <a:p>
              <a:pPr marL="171450" indent="-171450" algn="just">
                <a:buFont typeface="Wingdings" pitchFamily="2" charset="2"/>
                <a:buChar char="v"/>
                <a:defRPr/>
              </a:pPr>
              <a:r>
                <a:rPr lang="ru-RU" sz="1300" b="1" i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Реализация мероприятий в сфере культуры, направленных  на патриотическое воспитание граждан городского округа Пелым</a:t>
              </a:r>
            </a:p>
            <a:p>
              <a:pPr marL="171450" indent="-171450">
                <a:buFont typeface="Wingdings" pitchFamily="2" charset="2"/>
                <a:buChar char="v"/>
                <a:defRPr/>
              </a:pPr>
              <a:endParaRPr lang="ru-RU" sz="1300" b="1" i="1" dirty="0">
                <a:solidFill>
                  <a:srgbClr val="00A44A"/>
                </a:solidFill>
                <a:latin typeface="Georgia" pitchFamily="18" charset="0"/>
              </a:endParaRPr>
            </a:p>
          </p:txBody>
        </p:sp>
      </p:grpSp>
      <p:pic>
        <p:nvPicPr>
          <p:cNvPr id="23561" name="Рисунок 5" descr="76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1447799" y="228600"/>
            <a:ext cx="7372535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grpSp>
        <p:nvGrpSpPr>
          <p:cNvPr id="13" name="Группа 84"/>
          <p:cNvGrpSpPr>
            <a:grpSpLocks/>
          </p:cNvGrpSpPr>
          <p:nvPr/>
        </p:nvGrpSpPr>
        <p:grpSpPr bwMode="auto">
          <a:xfrm>
            <a:off x="2944093" y="1534289"/>
            <a:ext cx="1781873" cy="1295401"/>
            <a:chOff x="3346614" y="4976974"/>
            <a:chExt cx="1140383" cy="1031203"/>
          </a:xfrm>
        </p:grpSpPr>
        <p:grpSp>
          <p:nvGrpSpPr>
            <p:cNvPr id="23565" name="Овал 58"/>
            <p:cNvGrpSpPr>
              <a:grpSpLocks/>
            </p:cNvGrpSpPr>
            <p:nvPr/>
          </p:nvGrpSpPr>
          <p:grpSpPr bwMode="auto">
            <a:xfrm>
              <a:off x="3346614" y="4976974"/>
              <a:ext cx="1140383" cy="1031203"/>
              <a:chOff x="3248356" y="385851"/>
              <a:chExt cx="1842157" cy="1651722"/>
            </a:xfrm>
          </p:grpSpPr>
          <p:pic>
            <p:nvPicPr>
              <p:cNvPr id="23567" name="Овал 58"/>
              <p:cNvPicPr>
                <a:picLocks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578705" y="385851"/>
                <a:ext cx="1511808" cy="1328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67" name="Text Box 31"/>
              <p:cNvSpPr txBox="1">
                <a:spLocks noChangeArrowheads="1"/>
              </p:cNvSpPr>
              <p:nvPr/>
            </p:nvSpPr>
            <p:spPr bwMode="auto">
              <a:xfrm>
                <a:off x="3248356" y="1203736"/>
                <a:ext cx="970803" cy="833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endParaRPr>
              </a:p>
            </p:txBody>
          </p:sp>
        </p:grpSp>
        <p:sp>
          <p:nvSpPr>
            <p:cNvPr id="23566" name="Прямоугольник 59"/>
            <p:cNvSpPr>
              <a:spLocks noChangeArrowheads="1"/>
            </p:cNvSpPr>
            <p:nvPr/>
          </p:nvSpPr>
          <p:spPr bwMode="auto">
            <a:xfrm>
              <a:off x="3565993" y="5162366"/>
              <a:ext cx="921004" cy="220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1200" b="1" dirty="0">
                <a:latin typeface="Georgia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87132" y="597932"/>
            <a:ext cx="7754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МП «Развитие культуры в ГО Пелым на период до 2024 года»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1259632" y="1002885"/>
            <a:ext cx="2575398" cy="555257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33 211,50</a:t>
            </a:r>
            <a:endParaRPr lang="ru-RU" sz="2000" b="1" i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t="28093" r="28542" b="22344"/>
          <a:stretch/>
        </p:blipFill>
        <p:spPr>
          <a:xfrm>
            <a:off x="228599" y="3031676"/>
            <a:ext cx="3035031" cy="1837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9" t="30903" r="13265" b="1604"/>
          <a:stretch/>
        </p:blipFill>
        <p:spPr>
          <a:xfrm>
            <a:off x="228600" y="4869160"/>
            <a:ext cx="3035030" cy="1947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40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Овал 2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8262" y="4755919"/>
            <a:ext cx="1239644" cy="95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6FBEA65-BB67-4FED-89A0-0B890BC2D81D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19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50"/>
          <p:cNvGrpSpPr>
            <a:grpSpLocks/>
          </p:cNvGrpSpPr>
          <p:nvPr/>
        </p:nvGrpSpPr>
        <p:grpSpPr bwMode="auto">
          <a:xfrm>
            <a:off x="131601" y="1292298"/>
            <a:ext cx="8819855" cy="5523566"/>
            <a:chOff x="201479" y="842309"/>
            <a:chExt cx="8985062" cy="5523566"/>
          </a:xfrm>
        </p:grpSpPr>
        <p:grpSp>
          <p:nvGrpSpPr>
            <p:cNvPr id="24585" name="Группа 73"/>
            <p:cNvGrpSpPr>
              <a:grpSpLocks/>
            </p:cNvGrpSpPr>
            <p:nvPr/>
          </p:nvGrpSpPr>
          <p:grpSpPr bwMode="auto">
            <a:xfrm>
              <a:off x="2591207" y="1008893"/>
              <a:ext cx="4382616" cy="1839802"/>
              <a:chOff x="-1061631" y="246893"/>
              <a:chExt cx="4382616" cy="1839802"/>
            </a:xfrm>
          </p:grpSpPr>
          <p:grpSp>
            <p:nvGrpSpPr>
              <p:cNvPr id="24625" name="Группа 71"/>
              <p:cNvGrpSpPr>
                <a:grpSpLocks/>
              </p:cNvGrpSpPr>
              <p:nvPr/>
            </p:nvGrpSpPr>
            <p:grpSpPr bwMode="auto">
              <a:xfrm>
                <a:off x="-1061631" y="246893"/>
                <a:ext cx="3952373" cy="1839802"/>
                <a:chOff x="-1061631" y="246893"/>
                <a:chExt cx="3952373" cy="1839802"/>
              </a:xfrm>
            </p:grpSpPr>
            <p:grpSp>
              <p:nvGrpSpPr>
                <p:cNvPr id="24627" name="Скругленный прямоугольник 13"/>
                <p:cNvGrpSpPr>
                  <a:grpSpLocks/>
                </p:cNvGrpSpPr>
                <p:nvPr/>
              </p:nvGrpSpPr>
              <p:grpSpPr bwMode="auto">
                <a:xfrm>
                  <a:off x="-1061631" y="1010895"/>
                  <a:ext cx="3432174" cy="1075800"/>
                  <a:chOff x="2591207" y="1772895"/>
                  <a:chExt cx="3432174" cy="1075800"/>
                </a:xfrm>
              </p:grpSpPr>
              <p:pic>
                <p:nvPicPr>
                  <p:cNvPr id="24631" name="Скругленный прямоугольник 13"/>
                  <p:cNvPicPr>
                    <a:picLocks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591207" y="1772895"/>
                    <a:ext cx="3432174" cy="107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632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6617" y="1772895"/>
                    <a:ext cx="3219452" cy="10052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just"/>
                    <a:r>
                      <a:rPr lang="ru-RU" sz="1200" b="1" dirty="0">
                        <a:latin typeface="Georgia" pitchFamily="18" charset="0"/>
                      </a:rPr>
                      <a:t>Энергосбережение и повышение энергетической эффективности на территории городского округа Пелым</a:t>
                    </a:r>
                  </a:p>
                </p:txBody>
              </p:sp>
            </p:grpSp>
            <p:grpSp>
              <p:nvGrpSpPr>
                <p:cNvPr id="24628" name="Овал 27"/>
                <p:cNvGrpSpPr>
                  <a:grpSpLocks/>
                </p:cNvGrpSpPr>
                <p:nvPr/>
              </p:nvGrpSpPr>
              <p:grpSpPr bwMode="auto">
                <a:xfrm>
                  <a:off x="1555718" y="246893"/>
                  <a:ext cx="1335024" cy="1058135"/>
                  <a:chOff x="5208556" y="1008893"/>
                  <a:chExt cx="1335024" cy="1058135"/>
                </a:xfrm>
              </p:grpSpPr>
              <p:pic>
                <p:nvPicPr>
                  <p:cNvPr id="24629" name="Овал 27"/>
                  <p:cNvPicPr>
                    <a:picLocks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5208556" y="1008893"/>
                    <a:ext cx="1335024" cy="10581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69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6972" y="1130924"/>
                    <a:ext cx="1112503" cy="64197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6 794,00</a:t>
                    </a:r>
                    <a:endParaRPr lang="ru-RU" sz="1400" b="1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Georgia" pitchFamily="18" charset="0"/>
                    </a:endParaRPr>
                  </a:p>
                  <a:p>
                    <a:pPr algn="ctr">
                      <a:defRPr/>
                    </a:pP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тыс. руб.</a:t>
                    </a:r>
                    <a:endParaRPr lang="ru-RU" sz="1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Georgia" pitchFamily="18" charset="0"/>
                    </a:endParaRPr>
                  </a:p>
                </p:txBody>
              </p:sp>
            </p:grpSp>
          </p:grpSp>
          <p:sp>
            <p:nvSpPr>
              <p:cNvPr id="73" name="Прямоугольник 72"/>
              <p:cNvSpPr/>
              <p:nvPr/>
            </p:nvSpPr>
            <p:spPr bwMode="auto">
              <a:xfrm>
                <a:off x="2252599" y="1447800"/>
                <a:ext cx="1068386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6" name="Группа 70"/>
            <p:cNvGrpSpPr>
              <a:grpSpLocks/>
            </p:cNvGrpSpPr>
            <p:nvPr/>
          </p:nvGrpSpPr>
          <p:grpSpPr bwMode="auto">
            <a:xfrm>
              <a:off x="5599049" y="842309"/>
              <a:ext cx="3587492" cy="2420004"/>
              <a:chOff x="2789173" y="134284"/>
              <a:chExt cx="3587492" cy="2420004"/>
            </a:xfrm>
          </p:grpSpPr>
          <p:grpSp>
            <p:nvGrpSpPr>
              <p:cNvPr id="24618" name="Скругленный прямоугольник 8"/>
              <p:cNvGrpSpPr>
                <a:grpSpLocks/>
              </p:cNvGrpSpPr>
              <p:nvPr/>
            </p:nvGrpSpPr>
            <p:grpSpPr bwMode="auto">
              <a:xfrm>
                <a:off x="3025569" y="1001385"/>
                <a:ext cx="3200400" cy="1524000"/>
                <a:chOff x="5835445" y="1709410"/>
                <a:chExt cx="3200400" cy="1524000"/>
              </a:xfrm>
            </p:grpSpPr>
            <p:pic>
              <p:nvPicPr>
                <p:cNvPr id="24623" name="Скругленный прямоугольник 8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835445" y="1709410"/>
                  <a:ext cx="3200400" cy="152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2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5946183" y="1772896"/>
                  <a:ext cx="2873497" cy="1316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just"/>
                  <a:r>
                    <a:rPr lang="ru-RU" sz="1400" b="1" dirty="0">
                      <a:latin typeface="Georgia" pitchFamily="18" charset="0"/>
                    </a:rPr>
                    <a:t>Переселение жителей на территории городского округа Пелым из ветхого аварийного жилищного фонда</a:t>
                  </a:r>
                </a:p>
              </p:txBody>
            </p:sp>
          </p:grpSp>
          <p:grpSp>
            <p:nvGrpSpPr>
              <p:cNvPr id="24619" name="Овал 25"/>
              <p:cNvGrpSpPr>
                <a:grpSpLocks/>
              </p:cNvGrpSpPr>
              <p:nvPr/>
            </p:nvGrpSpPr>
            <p:grpSpPr bwMode="auto">
              <a:xfrm>
                <a:off x="2789173" y="134284"/>
                <a:ext cx="3587492" cy="2420004"/>
                <a:chOff x="5599049" y="842309"/>
                <a:chExt cx="3587492" cy="2420004"/>
              </a:xfrm>
            </p:grpSpPr>
            <p:pic>
              <p:nvPicPr>
                <p:cNvPr id="24621" name="Овал 25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738741" y="842309"/>
                  <a:ext cx="1447800" cy="1219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60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5599049" y="2724150"/>
                  <a:ext cx="554038" cy="538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</p:grpSp>
          <p:sp>
            <p:nvSpPr>
              <p:cNvPr id="68" name="Прямоугольник 67"/>
              <p:cNvSpPr/>
              <p:nvPr/>
            </p:nvSpPr>
            <p:spPr bwMode="auto">
              <a:xfrm>
                <a:off x="4544948" y="2111375"/>
                <a:ext cx="1066800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7" name="Группа 69"/>
            <p:cNvGrpSpPr>
              <a:grpSpLocks/>
            </p:cNvGrpSpPr>
            <p:nvPr/>
          </p:nvGrpSpPr>
          <p:grpSpPr bwMode="auto">
            <a:xfrm>
              <a:off x="6365812" y="3562350"/>
              <a:ext cx="2584450" cy="2039974"/>
              <a:chOff x="2789174" y="2800350"/>
              <a:chExt cx="2584450" cy="2039974"/>
            </a:xfrm>
          </p:grpSpPr>
          <p:sp>
            <p:nvSpPr>
              <p:cNvPr id="24617" name="Text Box 90"/>
              <p:cNvSpPr txBox="1">
                <a:spLocks noChangeArrowheads="1"/>
              </p:cNvSpPr>
              <p:nvPr/>
            </p:nvSpPr>
            <p:spPr bwMode="auto">
              <a:xfrm>
                <a:off x="2863786" y="4221480"/>
                <a:ext cx="1990444" cy="618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sp>
            <p:nvSpPr>
              <p:cNvPr id="15453" name="Text Box 93"/>
              <p:cNvSpPr txBox="1">
                <a:spLocks noChangeArrowheads="1"/>
              </p:cNvSpPr>
              <p:nvPr/>
            </p:nvSpPr>
            <p:spPr bwMode="auto">
              <a:xfrm>
                <a:off x="2789174" y="2800350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 bwMode="auto">
              <a:xfrm>
                <a:off x="4235386" y="3429000"/>
                <a:ext cx="1138238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8" name="Группа 138"/>
            <p:cNvGrpSpPr>
              <a:grpSpLocks/>
            </p:cNvGrpSpPr>
            <p:nvPr/>
          </p:nvGrpSpPr>
          <p:grpSpPr bwMode="auto">
            <a:xfrm>
              <a:off x="2379663" y="3714750"/>
              <a:ext cx="879475" cy="1376363"/>
              <a:chOff x="2151063" y="3768725"/>
              <a:chExt cx="879475" cy="1376363"/>
            </a:xfrm>
          </p:grpSpPr>
          <p:sp>
            <p:nvSpPr>
              <p:cNvPr id="15442" name="Text Box 82"/>
              <p:cNvSpPr txBox="1">
                <a:spLocks noChangeArrowheads="1"/>
              </p:cNvSpPr>
              <p:nvPr/>
            </p:nvSpPr>
            <p:spPr bwMode="auto">
              <a:xfrm>
                <a:off x="2150999" y="37687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45" name="Text Box 85"/>
              <p:cNvSpPr txBox="1">
                <a:spLocks noChangeArrowheads="1"/>
              </p:cNvSpPr>
              <p:nvPr/>
            </p:nvSpPr>
            <p:spPr bwMode="auto">
              <a:xfrm>
                <a:off x="2476437" y="4606925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9" name="Группа 137"/>
            <p:cNvGrpSpPr>
              <a:grpSpLocks/>
            </p:cNvGrpSpPr>
            <p:nvPr/>
          </p:nvGrpSpPr>
          <p:grpSpPr bwMode="auto">
            <a:xfrm>
              <a:off x="201479" y="1688098"/>
              <a:ext cx="4168606" cy="3591133"/>
              <a:chOff x="-98559" y="1611898"/>
              <a:chExt cx="4168606" cy="3591133"/>
            </a:xfrm>
          </p:grpSpPr>
          <p:pic>
            <p:nvPicPr>
              <p:cNvPr id="24607" name="Скругленный прямоугольник 120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07924" y="2444749"/>
                <a:ext cx="2074095" cy="1463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595" name="Скругленный прямоугольник 121"/>
              <p:cNvGrpSpPr>
                <a:grpSpLocks/>
              </p:cNvGrpSpPr>
              <p:nvPr/>
            </p:nvGrpSpPr>
            <p:grpSpPr bwMode="auto">
              <a:xfrm>
                <a:off x="-98559" y="3832225"/>
                <a:ext cx="4168606" cy="1370806"/>
                <a:chOff x="201479" y="3908425"/>
                <a:chExt cx="4168606" cy="1370806"/>
              </a:xfrm>
            </p:grpSpPr>
            <p:pic>
              <p:nvPicPr>
                <p:cNvPr id="24605" name="Скругленный прямоугольник 121"/>
                <p:cNvPicPr>
                  <a:picLocks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01479" y="3908425"/>
                  <a:ext cx="4168606" cy="1370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0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38236" y="4263065"/>
                  <a:ext cx="2617693" cy="4999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 sz="1000" b="1" dirty="0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4596" name="Группа 132"/>
              <p:cNvGrpSpPr>
                <a:grpSpLocks/>
              </p:cNvGrpSpPr>
              <p:nvPr/>
            </p:nvGrpSpPr>
            <p:grpSpPr bwMode="auto">
              <a:xfrm>
                <a:off x="6285" y="1611898"/>
                <a:ext cx="1704528" cy="1629777"/>
                <a:chOff x="2363723" y="2199273"/>
                <a:chExt cx="1704528" cy="1629777"/>
              </a:xfrm>
            </p:grpSpPr>
            <p:grpSp>
              <p:nvGrpSpPr>
                <p:cNvPr id="24597" name="Овал 133"/>
                <p:cNvGrpSpPr>
                  <a:grpSpLocks/>
                </p:cNvGrpSpPr>
                <p:nvPr/>
              </p:nvGrpSpPr>
              <p:grpSpPr bwMode="auto">
                <a:xfrm>
                  <a:off x="2363723" y="2199273"/>
                  <a:ext cx="1704528" cy="1188720"/>
                  <a:chOff x="306323" y="1688098"/>
                  <a:chExt cx="1704528" cy="1188720"/>
                </a:xfrm>
              </p:grpSpPr>
              <p:pic>
                <p:nvPicPr>
                  <p:cNvPr id="24603" name="Овал 133"/>
                  <p:cNvPicPr>
                    <a:picLocks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306323" y="1688098"/>
                    <a:ext cx="1638685" cy="11887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28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1167" y="1981200"/>
                    <a:ext cx="1589684" cy="539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8 731</a:t>
                    </a: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,00 </a:t>
                    </a:r>
                    <a:endParaRPr lang="ru-RU" sz="1400" b="1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Georgia" pitchFamily="18" charset="0"/>
                    </a:endParaRPr>
                  </a:p>
                  <a:p>
                    <a:pPr algn="ctr">
                      <a:defRPr/>
                    </a:pP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тыс. руб.</a:t>
                    </a:r>
                    <a:endParaRPr lang="ru-RU" sz="1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Georgia" pitchFamily="18" charset="0"/>
                    </a:endParaRPr>
                  </a:p>
                </p:txBody>
              </p:sp>
            </p:grpSp>
            <p:sp>
              <p:nvSpPr>
                <p:cNvPr id="1543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400237" y="3289300"/>
                  <a:ext cx="554037" cy="539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  <p:sp>
              <p:nvSpPr>
                <p:cNvPr id="137" name="Прямоугольник 136"/>
                <p:cNvSpPr/>
                <p:nvPr/>
              </p:nvSpPr>
              <p:spPr bwMode="auto">
                <a:xfrm>
                  <a:off x="2554224" y="2674938"/>
                  <a:ext cx="1066800" cy="26161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1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  <p:grpSp>
          <p:nvGrpSpPr>
            <p:cNvPr id="24590" name="Группа 139"/>
            <p:cNvGrpSpPr>
              <a:grpSpLocks/>
            </p:cNvGrpSpPr>
            <p:nvPr/>
          </p:nvGrpSpPr>
          <p:grpSpPr bwMode="auto">
            <a:xfrm>
              <a:off x="5141849" y="4248150"/>
              <a:ext cx="3344098" cy="2117725"/>
              <a:chOff x="2022411" y="438150"/>
              <a:chExt cx="3344098" cy="2117725"/>
            </a:xfrm>
          </p:grpSpPr>
          <p:sp>
            <p:nvSpPr>
              <p:cNvPr id="15409" name="Text Box 49"/>
              <p:cNvSpPr txBox="1">
                <a:spLocks noChangeArrowheads="1"/>
              </p:cNvSpPr>
              <p:nvPr/>
            </p:nvSpPr>
            <p:spPr bwMode="auto">
              <a:xfrm>
                <a:off x="2785999" y="438150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3" name="Text Box 53"/>
              <p:cNvSpPr txBox="1">
                <a:spLocks noChangeArrowheads="1"/>
              </p:cNvSpPr>
              <p:nvPr/>
            </p:nvSpPr>
            <p:spPr bwMode="auto">
              <a:xfrm>
                <a:off x="2022411" y="1200150"/>
                <a:ext cx="334409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7" name="Text Box 57"/>
              <p:cNvSpPr txBox="1">
                <a:spLocks noChangeArrowheads="1"/>
              </p:cNvSpPr>
              <p:nvPr/>
            </p:nvSpPr>
            <p:spPr bwMode="auto">
              <a:xfrm>
                <a:off x="3243199" y="2016125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4580" name="Рисунок 5" descr="76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Прямоугольник 113"/>
          <p:cNvSpPr/>
          <p:nvPr/>
        </p:nvSpPr>
        <p:spPr>
          <a:xfrm>
            <a:off x="1356563" y="152400"/>
            <a:ext cx="744887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116" name="Прямоугольник с двумя скругленными противолежащими углами 115"/>
          <p:cNvSpPr/>
          <p:nvPr/>
        </p:nvSpPr>
        <p:spPr>
          <a:xfrm>
            <a:off x="974405" y="1434761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51 070,00</a:t>
            </a:r>
            <a:endParaRPr lang="ru-RU" b="1" i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b="1" i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18803" y="425232"/>
            <a:ext cx="77544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МП «Развитие жилищно-коммунального хозяйства, обеспечение сохранности автомобильных дорог, повышение энергетической эффективности 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7657" y="3105835"/>
            <a:ext cx="18621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latin typeface="Georgia" pitchFamily="18" charset="0"/>
              </a:rPr>
              <a:t>Комплексное благоустройство территории городского округа Пелым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77011" y="1565038"/>
            <a:ext cx="1126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22 399</a:t>
            </a:r>
            <a:r>
              <a:rPr lang="ru-RU" sz="1200" b="1" dirty="0" smtClean="0">
                <a:latin typeface="Georgia" pitchFamily="18" charset="0"/>
              </a:rPr>
              <a:t>,00 </a:t>
            </a:r>
            <a:r>
              <a:rPr lang="ru-RU" sz="1200" b="1" dirty="0" smtClean="0">
                <a:latin typeface="Georgia" pitchFamily="18" charset="0"/>
              </a:rPr>
              <a:t>тыс.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9" y="4527571"/>
            <a:ext cx="3767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latin typeface="Georgia" pitchFamily="18" charset="0"/>
              </a:rPr>
              <a:t>Содержание и капитальный ремонт общего имущества муниципального жилищного фонда на территории городского округа Пелым</a:t>
            </a:r>
          </a:p>
        </p:txBody>
      </p:sp>
      <p:pic>
        <p:nvPicPr>
          <p:cNvPr id="55" name="Овал 2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58873" y="3571438"/>
            <a:ext cx="14878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67280" y="3819319"/>
            <a:ext cx="127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670</a:t>
            </a:r>
            <a:r>
              <a:rPr lang="ru-RU" sz="1400" b="1" i="1" dirty="0" smtClean="0">
                <a:latin typeface="Georgia" pitchFamily="18" charset="0"/>
              </a:rPr>
              <a:t>,00 </a:t>
            </a:r>
            <a:r>
              <a:rPr lang="ru-RU" sz="1400" b="1" i="1" dirty="0" smtClean="0">
                <a:latin typeface="Georgia" pitchFamily="18" charset="0"/>
              </a:rPr>
              <a:t>тыс. руб.</a:t>
            </a:r>
            <a:endParaRPr lang="ru-RU" sz="1400" b="1" i="1" dirty="0">
              <a:latin typeface="Georgia" pitchFamily="18" charset="0"/>
            </a:endParaRPr>
          </a:p>
        </p:txBody>
      </p:sp>
      <p:pic>
        <p:nvPicPr>
          <p:cNvPr id="57" name="Скругленный прямоугольник 12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63" y="5683717"/>
            <a:ext cx="3416307" cy="99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5268" y="5718373"/>
            <a:ext cx="309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Georgia" pitchFamily="18" charset="0"/>
              </a:rPr>
              <a:t>Экологическая программа городского округа Пелым</a:t>
            </a:r>
          </a:p>
        </p:txBody>
      </p:sp>
      <p:pic>
        <p:nvPicPr>
          <p:cNvPr id="61" name="Овал 133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08777" y="5435621"/>
            <a:ext cx="1435416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67280" y="5692469"/>
            <a:ext cx="115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1 752</a:t>
            </a:r>
            <a:r>
              <a:rPr lang="ru-RU" sz="1400" b="1" i="1" dirty="0" smtClean="0">
                <a:latin typeface="Georgia" pitchFamily="18" charset="0"/>
              </a:rPr>
              <a:t>,00 </a:t>
            </a:r>
            <a:r>
              <a:rPr lang="ru-RU" sz="1400" b="1" i="1" dirty="0" smtClean="0">
                <a:latin typeface="Georgia" pitchFamily="18" charset="0"/>
              </a:rPr>
              <a:t>тыс. руб.</a:t>
            </a:r>
            <a:endParaRPr lang="ru-RU" sz="1400" b="1" i="1" dirty="0">
              <a:latin typeface="Georgia" pitchFamily="18" charset="0"/>
            </a:endParaRPr>
          </a:p>
        </p:txBody>
      </p:sp>
      <p:pic>
        <p:nvPicPr>
          <p:cNvPr id="66" name="Скругленный прямоугольник 1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6739" y="5408951"/>
            <a:ext cx="492349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028384" y="4930313"/>
            <a:ext cx="120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Georgia" pitchFamily="18" charset="0"/>
              </a:rPr>
              <a:t>9 228,</a:t>
            </a:r>
            <a:r>
              <a:rPr lang="ru-RU" sz="1200" b="1" i="1" dirty="0" smtClean="0">
                <a:latin typeface="Georgia" pitchFamily="18" charset="0"/>
              </a:rPr>
              <a:t>00 </a:t>
            </a:r>
            <a:r>
              <a:rPr lang="ru-RU" sz="1200" b="1" i="1" dirty="0" smtClean="0">
                <a:latin typeface="Georgia" pitchFamily="18" charset="0"/>
              </a:rPr>
              <a:t>тыс. руб.</a:t>
            </a:r>
            <a:endParaRPr lang="ru-RU" sz="1200" b="1" i="1" dirty="0"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1999" y="5454790"/>
            <a:ext cx="44230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latin typeface="Georgia" pitchFamily="18" charset="0"/>
              </a:rPr>
              <a:t>Обеспечение сохранности автомобильных дорог местного значения и повышение безопасности дорожного движения на территории городского округа Пелым</a:t>
            </a:r>
          </a:p>
        </p:txBody>
      </p:sp>
      <p:pic>
        <p:nvPicPr>
          <p:cNvPr id="111" name="Скругленный прямоугольник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2434" y="3702775"/>
            <a:ext cx="3888432" cy="168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463539" y="3812224"/>
            <a:ext cx="35515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Georgia" pitchFamily="18" charset="0"/>
              </a:rPr>
              <a:t>Реализация государственных полномочий Свердловской области, переданных органам местного самоуправления по предоставлению гражданам, проживающим на территории муниципального образования, меры социальной поддержки по частичному освобождению от платы за коммунальные услуги</a:t>
            </a:r>
          </a:p>
        </p:txBody>
      </p:sp>
      <p:pic>
        <p:nvPicPr>
          <p:cNvPr id="157" name="Овал 2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4368" y="3399757"/>
            <a:ext cx="13535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015062" y="3683399"/>
            <a:ext cx="111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1 496</a:t>
            </a:r>
            <a:r>
              <a:rPr lang="ru-RU" sz="1400" b="1" dirty="0" smtClean="0">
                <a:latin typeface="Georgia" pitchFamily="18" charset="0"/>
              </a:rPr>
              <a:t>,00 </a:t>
            </a:r>
            <a:r>
              <a:rPr lang="ru-RU" sz="1400" b="1" dirty="0" smtClean="0">
                <a:latin typeface="Georgia" pitchFamily="18" charset="0"/>
              </a:rPr>
              <a:t>тыс. руб</a:t>
            </a:r>
            <a:r>
              <a:rPr lang="ru-RU" sz="1400" dirty="0" smtClean="0">
                <a:latin typeface="Georgia" pitchFamily="18" charset="0"/>
              </a:rPr>
              <a:t>.</a:t>
            </a:r>
            <a:endParaRPr lang="ru-RU" sz="1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uiExpand="1" build="allAtOnce" animBg="1"/>
      <p:bldP spid="5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86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8312" y="1785926"/>
            <a:ext cx="82470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Вводная часть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Общие характеристики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Доходы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Расходы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Межбюджетные отношения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Дополнительная информация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1763" y="444479"/>
            <a:ext cx="7526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местного бюджета 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Скругленный прямоугольник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0504" y="4758781"/>
            <a:ext cx="3200400" cy="136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6FBEA65-BB67-4FED-89A0-0B890BC2D81D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20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50"/>
          <p:cNvGrpSpPr>
            <a:grpSpLocks/>
          </p:cNvGrpSpPr>
          <p:nvPr/>
        </p:nvGrpSpPr>
        <p:grpSpPr bwMode="auto">
          <a:xfrm>
            <a:off x="228600" y="1002393"/>
            <a:ext cx="8782844" cy="5564792"/>
            <a:chOff x="322199" y="1281165"/>
            <a:chExt cx="8782844" cy="5084710"/>
          </a:xfrm>
        </p:grpSpPr>
        <p:grpSp>
          <p:nvGrpSpPr>
            <p:cNvPr id="24585" name="Группа 73"/>
            <p:cNvGrpSpPr>
              <a:grpSpLocks/>
            </p:cNvGrpSpPr>
            <p:nvPr/>
          </p:nvGrpSpPr>
          <p:grpSpPr bwMode="auto">
            <a:xfrm>
              <a:off x="3849622" y="1281165"/>
              <a:ext cx="3409505" cy="1190245"/>
              <a:chOff x="196784" y="519165"/>
              <a:chExt cx="3409505" cy="1190245"/>
            </a:xfrm>
          </p:grpSpPr>
          <p:grpSp>
            <p:nvGrpSpPr>
              <p:cNvPr id="24625" name="Группа 71"/>
              <p:cNvGrpSpPr>
                <a:grpSpLocks/>
              </p:cNvGrpSpPr>
              <p:nvPr/>
            </p:nvGrpSpPr>
            <p:grpSpPr bwMode="auto">
              <a:xfrm>
                <a:off x="196784" y="519165"/>
                <a:ext cx="3409505" cy="1190245"/>
                <a:chOff x="196784" y="519165"/>
                <a:chExt cx="3409505" cy="1190245"/>
              </a:xfrm>
            </p:grpSpPr>
            <p:grpSp>
              <p:nvGrpSpPr>
                <p:cNvPr id="24627" name="Скругленный прямоугольник 13"/>
                <p:cNvGrpSpPr>
                  <a:grpSpLocks/>
                </p:cNvGrpSpPr>
                <p:nvPr/>
              </p:nvGrpSpPr>
              <p:grpSpPr bwMode="auto">
                <a:xfrm>
                  <a:off x="196784" y="844225"/>
                  <a:ext cx="2667001" cy="865185"/>
                  <a:chOff x="3849622" y="1606225"/>
                  <a:chExt cx="2667001" cy="865185"/>
                </a:xfrm>
              </p:grpSpPr>
              <p:pic>
                <p:nvPicPr>
                  <p:cNvPr id="24631" name="Скругленный прямоугольник 13"/>
                  <p:cNvPicPr>
                    <a:picLocks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3849622" y="1676400"/>
                    <a:ext cx="2667001" cy="7950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632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9623" y="1606225"/>
                    <a:ext cx="2369203" cy="8191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ru-RU" sz="2000" b="1" dirty="0" smtClean="0">
                        <a:latin typeface="Georgia" pitchFamily="18" charset="0"/>
                      </a:rPr>
                      <a:t>Пенсионное обеспечение </a:t>
                    </a:r>
                    <a:endParaRPr lang="ru-RU" sz="2000" b="1" dirty="0">
                      <a:latin typeface="Georgia" pitchFamily="18" charset="0"/>
                    </a:endParaRPr>
                  </a:p>
                </p:txBody>
              </p:sp>
            </p:grpSp>
            <p:grpSp>
              <p:nvGrpSpPr>
                <p:cNvPr id="24628" name="Овал 27"/>
                <p:cNvGrpSpPr>
                  <a:grpSpLocks/>
                </p:cNvGrpSpPr>
                <p:nvPr/>
              </p:nvGrpSpPr>
              <p:grpSpPr bwMode="auto">
                <a:xfrm>
                  <a:off x="2271265" y="519165"/>
                  <a:ext cx="1335024" cy="937021"/>
                  <a:chOff x="5924103" y="1281165"/>
                  <a:chExt cx="1335024" cy="937021"/>
                </a:xfrm>
              </p:grpSpPr>
              <p:pic>
                <p:nvPicPr>
                  <p:cNvPr id="24629" name="Овал 27"/>
                  <p:cNvPicPr>
                    <a:picLocks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5924103" y="1297052"/>
                    <a:ext cx="1335024" cy="9211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69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48901" y="1281165"/>
                    <a:ext cx="1310226" cy="7489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ru-RU" sz="1400" b="1" i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1 512,00 тыс. руб.</a:t>
                    </a:r>
                    <a:endParaRPr lang="ru-RU" sz="1400" b="1" i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Georgia" pitchFamily="18" charset="0"/>
                    </a:endParaRPr>
                  </a:p>
                </p:txBody>
              </p:sp>
            </p:grpSp>
          </p:grpSp>
          <p:sp>
            <p:nvSpPr>
              <p:cNvPr id="73" name="Прямоугольник 72"/>
              <p:cNvSpPr/>
              <p:nvPr/>
            </p:nvSpPr>
            <p:spPr bwMode="auto">
              <a:xfrm>
                <a:off x="2177986" y="1447800"/>
                <a:ext cx="1143000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6" name="Группа 70"/>
            <p:cNvGrpSpPr>
              <a:grpSpLocks/>
            </p:cNvGrpSpPr>
            <p:nvPr/>
          </p:nvGrpSpPr>
          <p:grpSpPr bwMode="auto">
            <a:xfrm>
              <a:off x="5418868" y="2073906"/>
              <a:ext cx="3686175" cy="1582593"/>
              <a:chOff x="2608992" y="1365881"/>
              <a:chExt cx="3686175" cy="1582593"/>
            </a:xfrm>
          </p:grpSpPr>
          <p:grpSp>
            <p:nvGrpSpPr>
              <p:cNvPr id="24618" name="Скругленный прямоугольник 8"/>
              <p:cNvGrpSpPr>
                <a:grpSpLocks/>
              </p:cNvGrpSpPr>
              <p:nvPr/>
            </p:nvGrpSpPr>
            <p:grpSpPr bwMode="auto">
              <a:xfrm>
                <a:off x="2608992" y="1698757"/>
                <a:ext cx="3200400" cy="1249717"/>
                <a:chOff x="5418868" y="2406782"/>
                <a:chExt cx="3200400" cy="1249717"/>
              </a:xfrm>
            </p:grpSpPr>
            <p:pic>
              <p:nvPicPr>
                <p:cNvPr id="24623" name="Скругленный прямоугольник 8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418868" y="2406782"/>
                  <a:ext cx="3200400" cy="12497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2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5544369" y="2511798"/>
                  <a:ext cx="2757206" cy="997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b="1" dirty="0" smtClean="0">
                      <a:latin typeface="Georgia" pitchFamily="18" charset="0"/>
                    </a:rPr>
                    <a:t>Социальное обеспечение населения</a:t>
                  </a:r>
                  <a:endParaRPr lang="ru-RU" b="1" dirty="0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4619" name="Овал 25"/>
              <p:cNvGrpSpPr>
                <a:grpSpLocks/>
              </p:cNvGrpSpPr>
              <p:nvPr/>
            </p:nvGrpSpPr>
            <p:grpSpPr bwMode="auto">
              <a:xfrm>
                <a:off x="2789173" y="1365881"/>
                <a:ext cx="3505994" cy="1188407"/>
                <a:chOff x="5599049" y="2073906"/>
                <a:chExt cx="3505994" cy="1188407"/>
              </a:xfrm>
            </p:grpSpPr>
            <p:pic>
              <p:nvPicPr>
                <p:cNvPr id="24621" name="Овал 25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657243" y="2073906"/>
                  <a:ext cx="1447800" cy="862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60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5599049" y="2724150"/>
                  <a:ext cx="554038" cy="538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</p:grpSp>
          <p:sp>
            <p:nvSpPr>
              <p:cNvPr id="68" name="Прямоугольник 67"/>
              <p:cNvSpPr/>
              <p:nvPr/>
            </p:nvSpPr>
            <p:spPr bwMode="auto">
              <a:xfrm>
                <a:off x="4544948" y="2111375"/>
                <a:ext cx="1066800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7" name="Группа 69"/>
            <p:cNvGrpSpPr>
              <a:grpSpLocks/>
            </p:cNvGrpSpPr>
            <p:nvPr/>
          </p:nvGrpSpPr>
          <p:grpSpPr bwMode="auto">
            <a:xfrm>
              <a:off x="6440424" y="4191000"/>
              <a:ext cx="2509838" cy="1411324"/>
              <a:chOff x="2863786" y="3429000"/>
              <a:chExt cx="2509838" cy="1411324"/>
            </a:xfrm>
          </p:grpSpPr>
          <p:sp>
            <p:nvSpPr>
              <p:cNvPr id="24617" name="Text Box 90"/>
              <p:cNvSpPr txBox="1">
                <a:spLocks noChangeArrowheads="1"/>
              </p:cNvSpPr>
              <p:nvPr/>
            </p:nvSpPr>
            <p:spPr bwMode="auto">
              <a:xfrm>
                <a:off x="2863786" y="4221480"/>
                <a:ext cx="1990444" cy="618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 bwMode="auto">
              <a:xfrm>
                <a:off x="4235386" y="3429000"/>
                <a:ext cx="1138238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8" name="Группа 138"/>
            <p:cNvGrpSpPr>
              <a:grpSpLocks/>
            </p:cNvGrpSpPr>
            <p:nvPr/>
          </p:nvGrpSpPr>
          <p:grpSpPr bwMode="auto">
            <a:xfrm>
              <a:off x="2379663" y="3714750"/>
              <a:ext cx="879475" cy="1376363"/>
              <a:chOff x="2151063" y="3768725"/>
              <a:chExt cx="879475" cy="1376363"/>
            </a:xfrm>
          </p:grpSpPr>
          <p:sp>
            <p:nvSpPr>
              <p:cNvPr id="15442" name="Text Box 82"/>
              <p:cNvSpPr txBox="1">
                <a:spLocks noChangeArrowheads="1"/>
              </p:cNvSpPr>
              <p:nvPr/>
            </p:nvSpPr>
            <p:spPr bwMode="auto">
              <a:xfrm>
                <a:off x="2150999" y="37687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45" name="Text Box 85"/>
              <p:cNvSpPr txBox="1">
                <a:spLocks noChangeArrowheads="1"/>
              </p:cNvSpPr>
              <p:nvPr/>
            </p:nvSpPr>
            <p:spPr bwMode="auto">
              <a:xfrm>
                <a:off x="2476437" y="4606925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96" name="Группа 132"/>
            <p:cNvGrpSpPr>
              <a:grpSpLocks/>
            </p:cNvGrpSpPr>
            <p:nvPr/>
          </p:nvGrpSpPr>
          <p:grpSpPr bwMode="auto">
            <a:xfrm>
              <a:off x="322199" y="2038350"/>
              <a:ext cx="574675" cy="1279525"/>
              <a:chOff x="2379599" y="2549525"/>
              <a:chExt cx="574675" cy="1279525"/>
            </a:xfrm>
          </p:grpSpPr>
          <p:sp>
            <p:nvSpPr>
              <p:cNvPr id="15428" name="Text Box 68"/>
              <p:cNvSpPr txBox="1">
                <a:spLocks noChangeArrowheads="1"/>
              </p:cNvSpPr>
              <p:nvPr/>
            </p:nvSpPr>
            <p:spPr bwMode="auto">
              <a:xfrm>
                <a:off x="2379599" y="25495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31" name="Text Box 71"/>
              <p:cNvSpPr txBox="1">
                <a:spLocks noChangeArrowheads="1"/>
              </p:cNvSpPr>
              <p:nvPr/>
            </p:nvSpPr>
            <p:spPr bwMode="auto">
              <a:xfrm>
                <a:off x="2400237" y="3289300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90" name="Группа 139"/>
            <p:cNvGrpSpPr>
              <a:grpSpLocks/>
            </p:cNvGrpSpPr>
            <p:nvPr/>
          </p:nvGrpSpPr>
          <p:grpSpPr bwMode="auto">
            <a:xfrm>
              <a:off x="5141913" y="4248150"/>
              <a:ext cx="1774825" cy="2117725"/>
              <a:chOff x="2022475" y="438150"/>
              <a:chExt cx="1774825" cy="2117725"/>
            </a:xfrm>
          </p:grpSpPr>
          <p:sp>
            <p:nvSpPr>
              <p:cNvPr id="15409" name="Text Box 49"/>
              <p:cNvSpPr txBox="1">
                <a:spLocks noChangeArrowheads="1"/>
              </p:cNvSpPr>
              <p:nvPr/>
            </p:nvSpPr>
            <p:spPr bwMode="auto">
              <a:xfrm>
                <a:off x="2785999" y="438150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3" name="Text Box 53"/>
              <p:cNvSpPr txBox="1">
                <a:spLocks noChangeArrowheads="1"/>
              </p:cNvSpPr>
              <p:nvPr/>
            </p:nvSpPr>
            <p:spPr bwMode="auto">
              <a:xfrm>
                <a:off x="2022411" y="1200150"/>
                <a:ext cx="55403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7" name="Text Box 57"/>
              <p:cNvSpPr txBox="1">
                <a:spLocks noChangeArrowheads="1"/>
              </p:cNvSpPr>
              <p:nvPr/>
            </p:nvSpPr>
            <p:spPr bwMode="auto">
              <a:xfrm>
                <a:off x="3243199" y="2016125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4580" name="Рисунок 5" descr="7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Прямоугольник 113"/>
          <p:cNvSpPr/>
          <p:nvPr/>
        </p:nvSpPr>
        <p:spPr>
          <a:xfrm>
            <a:off x="1371600" y="152400"/>
            <a:ext cx="744887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116" name="Прямоугольник с двумя скругленными противолежащими углами 115"/>
          <p:cNvSpPr/>
          <p:nvPr/>
        </p:nvSpPr>
        <p:spPr>
          <a:xfrm>
            <a:off x="1187322" y="1260396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12 532,09</a:t>
            </a:r>
            <a:endParaRPr lang="ru-RU" sz="2000" b="1" i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117" name="Рисунок 116" descr="IMG_87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72779" y="4803946"/>
            <a:ext cx="2499856" cy="182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TextBox 49"/>
          <p:cNvSpPr txBox="1"/>
          <p:nvPr/>
        </p:nvSpPr>
        <p:spPr>
          <a:xfrm>
            <a:off x="1218803" y="521732"/>
            <a:ext cx="77544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СОЦИАЛЬНАЯ ПОЛИТИКА</a:t>
            </a:r>
            <a:endParaRPr lang="ru-RU" sz="1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4070" y="2087608"/>
            <a:ext cx="129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10 063,50 тыс. руб.</a:t>
            </a:r>
            <a:endParaRPr lang="ru-RU" sz="1400" b="1" i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33" y="2475238"/>
            <a:ext cx="3298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Выплаты пенсии за выслугу лет лицам, замещавшим должности муниципальной службы;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i="1" dirty="0" smtClean="0">
                <a:solidFill>
                  <a:srgbClr val="FF0000"/>
                </a:solidFill>
                <a:latin typeface="Georgia" pitchFamily="18" charset="0"/>
              </a:rPr>
              <a:t>Ежемесячное материальное  вознаграждение лицам, удостоенным звания  «Почетный гражданин городского округа Пелым»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i="1" dirty="0" smtClean="0">
                <a:solidFill>
                  <a:srgbClr val="00297A"/>
                </a:solidFill>
                <a:latin typeface="Georgia" pitchFamily="18" charset="0"/>
              </a:rPr>
              <a:t>Предоставление отдельным категориям граждан компенсаций расходов на оплату ЖКУ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3" y="4759224"/>
            <a:ext cx="2599135" cy="180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 Box 97"/>
          <p:cNvSpPr txBox="1">
            <a:spLocks noChangeArrowheads="1"/>
          </p:cNvSpPr>
          <p:nvPr/>
        </p:nvSpPr>
        <p:spPr bwMode="auto">
          <a:xfrm>
            <a:off x="5992097" y="4885656"/>
            <a:ext cx="2757206" cy="99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Охрана семьи и детства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3" name="Text Box 100"/>
          <p:cNvSpPr txBox="1">
            <a:spLocks noChangeArrowheads="1"/>
          </p:cNvSpPr>
          <p:nvPr/>
        </p:nvSpPr>
        <p:spPr bwMode="auto">
          <a:xfrm>
            <a:off x="5603683" y="3068232"/>
            <a:ext cx="554038" cy="53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44" name="Скругленный прямоугольник 1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7829" y="3652665"/>
            <a:ext cx="3246262" cy="136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97"/>
          <p:cNvSpPr txBox="1">
            <a:spLocks noChangeArrowheads="1"/>
          </p:cNvSpPr>
          <p:nvPr/>
        </p:nvSpPr>
        <p:spPr bwMode="auto">
          <a:xfrm>
            <a:off x="3615018" y="3852408"/>
            <a:ext cx="2757206" cy="79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Другие вопросы в области социальной политики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46" name="Овал 2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7721" y="3465708"/>
            <a:ext cx="1666171" cy="11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Box 109"/>
          <p:cNvSpPr txBox="1">
            <a:spLocks noChangeArrowheads="1"/>
          </p:cNvSpPr>
          <p:nvPr/>
        </p:nvSpPr>
        <p:spPr bwMode="auto">
          <a:xfrm>
            <a:off x="6372225" y="3610238"/>
            <a:ext cx="1225240" cy="74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863,59 тыс. руб.</a:t>
            </a:r>
            <a:endParaRPr lang="ru-RU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86" name="Овал 2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6666" y="4139697"/>
            <a:ext cx="1605475" cy="94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644070" y="4314770"/>
            <a:ext cx="1386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93,00 </a:t>
            </a:r>
          </a:p>
          <a:p>
            <a:pPr algn="ctr"/>
            <a:r>
              <a:rPr lang="ru-RU" sz="1400" b="1" i="1" dirty="0" smtClean="0">
                <a:latin typeface="Georgia" pitchFamily="18" charset="0"/>
              </a:rPr>
              <a:t>тыс</a:t>
            </a:r>
            <a:r>
              <a:rPr lang="ru-RU" sz="1400" b="1" i="1" dirty="0">
                <a:latin typeface="Georgia" pitchFamily="18" charset="0"/>
              </a:rPr>
              <a:t>. </a:t>
            </a:r>
            <a:r>
              <a:rPr lang="ru-RU" sz="1400" b="1" i="1" dirty="0" smtClean="0">
                <a:latin typeface="Georgia" pitchFamily="18" charset="0"/>
              </a:rPr>
              <a:t>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8709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build="allAtOnce" animBg="1"/>
      <p:bldP spid="5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7" descr="C:\Documents and Settings\Semenova\Рабочий стол\4. Публичные слушания\картинки 2011\Молодежка\Дворец художественной гимнастики\IMG_05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899" y="935435"/>
            <a:ext cx="3506315" cy="216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ACE0CC1-3A2B-4F8C-8768-FBB898728000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21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5604" name="Скругленный прямоугольник 68"/>
          <p:cNvGrpSpPr>
            <a:grpSpLocks/>
          </p:cNvGrpSpPr>
          <p:nvPr/>
        </p:nvGrpSpPr>
        <p:grpSpPr bwMode="auto">
          <a:xfrm>
            <a:off x="6096000" y="4221088"/>
            <a:ext cx="2850914" cy="2323716"/>
            <a:chOff x="6248400" y="4716780"/>
            <a:chExt cx="2514600" cy="1988820"/>
          </a:xfrm>
        </p:grpSpPr>
        <p:pic>
          <p:nvPicPr>
            <p:cNvPr id="25613" name="Скругленный прямоугольник 6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8400" y="4724400"/>
              <a:ext cx="25146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5" name="Text Box 15"/>
            <p:cNvSpPr txBox="1">
              <a:spLocks noChangeArrowheads="1"/>
            </p:cNvSpPr>
            <p:nvPr/>
          </p:nvSpPr>
          <p:spPr bwMode="auto">
            <a:xfrm>
              <a:off x="6467329" y="4716780"/>
              <a:ext cx="213057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 algn="just">
                <a:buFont typeface="Wingdings" pitchFamily="2" charset="2"/>
                <a:buChar char="v"/>
                <a:defRPr/>
              </a:pPr>
              <a:r>
                <a:rPr lang="ru-RU" sz="14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Физкультурно-оздоровительная работа и спортивные мероприятия</a:t>
              </a:r>
            </a:p>
            <a:p>
              <a:pPr marL="355600" indent="-355600"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  <p:pic>
        <p:nvPicPr>
          <p:cNvPr id="25605" name="Рисунок 5" descr="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600200" y="304800"/>
            <a:ext cx="51816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34" name="Рисунок 33" descr="IMG_24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46514" y="19050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IMG_23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" y="1550432"/>
            <a:ext cx="2895600" cy="236325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38" name="Рисунок 37" descr="IMG_753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4572000"/>
            <a:ext cx="2819400" cy="211455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5718733" y="685641"/>
            <a:ext cx="3298279" cy="795735"/>
          </a:xfrm>
          <a:prstGeom prst="round2DiagRect">
            <a:avLst>
              <a:gd name="adj1" fmla="val 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377, 40 тыс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рублей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63365" y="695117"/>
            <a:ext cx="7655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ФИЗИЧЕСКАЯ КУЛЬТУРА И СПОРТ</a:t>
            </a:r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6"/>
          <a:stretch/>
        </p:blipFill>
        <p:spPr>
          <a:xfrm>
            <a:off x="2915817" y="3351618"/>
            <a:ext cx="3436192" cy="345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animBg="1"/>
      <p:bldP spid="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28800"/>
            <a:ext cx="8458200" cy="48245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97A"/>
                </a:solidFill>
                <a:latin typeface="Georgia" pitchFamily="18" charset="0"/>
              </a:rPr>
              <a:t>Составитель</a:t>
            </a:r>
            <a:r>
              <a:rPr lang="ru-RU" sz="2400" b="1" dirty="0">
                <a:solidFill>
                  <a:srgbClr val="00297A"/>
                </a:solidFill>
                <a:latin typeface="Georgia" pitchFamily="18" charset="0"/>
              </a:rPr>
              <a:t>: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Финансовый отдел администрации городского округа Пелым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97A"/>
                </a:solidFill>
                <a:latin typeface="Georgia" pitchFamily="18" charset="0"/>
              </a:rPr>
              <a:t>Адрес</a:t>
            </a:r>
            <a:r>
              <a:rPr lang="ru-RU" sz="2400" b="1" dirty="0" smtClean="0">
                <a:solidFill>
                  <a:srgbClr val="00297A"/>
                </a:solidFill>
                <a:latin typeface="Georgia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Свердловская область, поселок Пелым, улица Карла Маркса, дом 5,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624582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97A"/>
                </a:solidFill>
                <a:latin typeface="Georgia" pitchFamily="18" charset="0"/>
              </a:rPr>
              <a:t>Контактный телефон: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8 (34386) 2-20-09</a:t>
            </a:r>
            <a:endParaRPr lang="en-US" sz="2400" dirty="0">
              <a:solidFill>
                <a:srgbClr val="00297A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97A"/>
                </a:solidFill>
                <a:latin typeface="Georgia" pitchFamily="18" charset="0"/>
              </a:rPr>
              <a:t>Режим работы: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Понедельник - четверг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с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8:00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до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17:15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часов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пятница с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8:00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до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16:00 часов,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Суббота, воскресенье выходной</a:t>
            </a:r>
            <a:endParaRPr lang="en-US" sz="2400" dirty="0" smtClean="0">
              <a:solidFill>
                <a:srgbClr val="00297A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rgbClr val="00297A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Комментарии и предложения по развитию проекта «Бюджет для граждан» Вы можете направить по адресу электронной почты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: </a:t>
            </a:r>
            <a:r>
              <a:rPr lang="en-US" sz="2400" b="1" dirty="0" smtClean="0">
                <a:solidFill>
                  <a:srgbClr val="00297A"/>
                </a:solidFill>
                <a:latin typeface="Georgia" pitchFamily="18" charset="0"/>
              </a:rPr>
              <a:t>gorfo62@yandex.ru</a:t>
            </a:r>
            <a:endParaRPr lang="ru-RU" sz="2400" b="1" dirty="0">
              <a:solidFill>
                <a:srgbClr val="00297A"/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8888" y="267951"/>
            <a:ext cx="7427912" cy="4308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6448" y="816769"/>
            <a:ext cx="77544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rgbClr val="00297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Контактная информация для граждан</a:t>
            </a:r>
            <a:endParaRPr lang="ru-RU" sz="2000" b="1" i="1" dirty="0">
              <a:ln w="1905"/>
              <a:solidFill>
                <a:srgbClr val="00297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__20130309_17981710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12976"/>
            <a:ext cx="1914282" cy="15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0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86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149"/>
          <p:cNvGrpSpPr>
            <a:grpSpLocks/>
          </p:cNvGrpSpPr>
          <p:nvPr/>
        </p:nvGrpSpPr>
        <p:grpSpPr bwMode="auto">
          <a:xfrm>
            <a:off x="113951" y="980728"/>
            <a:ext cx="9038752" cy="5877272"/>
            <a:chOff x="4800626" y="970347"/>
            <a:chExt cx="4387916" cy="3794510"/>
          </a:xfrm>
        </p:grpSpPr>
        <p:grpSp>
          <p:nvGrpSpPr>
            <p:cNvPr id="12" name="Группа 113"/>
            <p:cNvGrpSpPr>
              <a:grpSpLocks/>
            </p:cNvGrpSpPr>
            <p:nvPr/>
          </p:nvGrpSpPr>
          <p:grpSpPr bwMode="auto">
            <a:xfrm>
              <a:off x="4800626" y="970347"/>
              <a:ext cx="4387916" cy="3794510"/>
              <a:chOff x="4876826" y="1351346"/>
              <a:chExt cx="4387916" cy="3794509"/>
            </a:xfrm>
          </p:grpSpPr>
          <p:pic>
            <p:nvPicPr>
              <p:cNvPr id="22" name="Блок-схема: документ 54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91432" y="1351346"/>
                <a:ext cx="4373310" cy="3794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" name="Группа 111"/>
              <p:cNvGrpSpPr>
                <a:grpSpLocks/>
              </p:cNvGrpSpPr>
              <p:nvPr/>
            </p:nvGrpSpPr>
            <p:grpSpPr bwMode="auto">
              <a:xfrm>
                <a:off x="4876826" y="2769842"/>
                <a:ext cx="3886875" cy="403267"/>
                <a:chOff x="4876826" y="2846042"/>
                <a:chExt cx="3886875" cy="403267"/>
              </a:xfrm>
            </p:grpSpPr>
            <p:sp>
              <p:nvSpPr>
                <p:cNvPr id="20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4876826" y="2971467"/>
                  <a:ext cx="1295625" cy="2778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  <p:sp>
              <p:nvSpPr>
                <p:cNvPr id="21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468076" y="2846042"/>
                  <a:ext cx="1295625" cy="2778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7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  <p:sp>
          <p:nvSpPr>
            <p:cNvPr id="14" name="TextBox 25"/>
            <p:cNvSpPr txBox="1">
              <a:spLocks noChangeArrowheads="1"/>
            </p:cNvSpPr>
            <p:nvPr/>
          </p:nvSpPr>
          <p:spPr bwMode="auto">
            <a:xfrm>
              <a:off x="6096251" y="2414246"/>
              <a:ext cx="1295625" cy="277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1200" b="1" dirty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87033" y="1988840"/>
            <a:ext cx="84678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endParaRPr lang="ru-RU" b="1" i="1" dirty="0" smtClean="0">
              <a:solidFill>
                <a:srgbClr val="00297A"/>
              </a:solidFill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97A"/>
                </a:solidFill>
                <a:latin typeface="Georgia" pitchFamily="18" charset="0"/>
              </a:rPr>
              <a:t>Бюджет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</a:t>
            </a:r>
            <a:r>
              <a:rPr lang="ru-RU" b="1" i="1" dirty="0" smtClean="0">
                <a:solidFill>
                  <a:srgbClr val="00A44A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местного самоуправления;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97A"/>
                </a:solidFill>
                <a:latin typeface="Georgia" pitchFamily="18" charset="0"/>
              </a:rPr>
              <a:t>Доходы </a:t>
            </a:r>
            <a:r>
              <a:rPr lang="ru-RU" b="1" i="1" dirty="0">
                <a:solidFill>
                  <a:srgbClr val="00297A"/>
                </a:solidFill>
                <a:latin typeface="Georgia" pitchFamily="18" charset="0"/>
              </a:rPr>
              <a:t>бюджета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поступающие в бюджет денежные средства, за исключением источников финансирования дефицита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бюджета;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>
                <a:solidFill>
                  <a:srgbClr val="00297A"/>
                </a:solidFill>
                <a:latin typeface="Georgia" pitchFamily="18" charset="0"/>
              </a:rPr>
              <a:t>Расходы бюджета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выплачиваемые из бюджета денежные средства, за исключением источников финансирования дефицита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бюджета;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>
                <a:solidFill>
                  <a:srgbClr val="00297A"/>
                </a:solidFill>
                <a:latin typeface="Georgia" pitchFamily="18" charset="0"/>
              </a:rPr>
              <a:t>Дефицит бюджета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превышение расходов бюджета над его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доходами;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>
                <a:solidFill>
                  <a:srgbClr val="00297A"/>
                </a:solidFill>
                <a:latin typeface="Georgia" pitchFamily="18" charset="0"/>
              </a:rPr>
              <a:t>Профицит бюджета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превышение доходов бюджета над его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расходами;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97A"/>
                </a:solidFill>
                <a:latin typeface="Georgia" pitchFamily="18" charset="0"/>
              </a:rPr>
              <a:t>Муниципальный долг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-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это совокупность долговых обязательств муниципального 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образования.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4906" y="462826"/>
            <a:ext cx="752607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Основные понятия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59632" y="152400"/>
            <a:ext cx="777686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</p:spTree>
    <p:extLst>
      <p:ext uri="{BB962C8B-B14F-4D97-AF65-F5344CB8AC3E}">
        <p14:creationId xmlns:p14="http://schemas.microsoft.com/office/powerpoint/2010/main" val="20349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E804E117-F142-3543-8F2D-E797415CE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4095952"/>
              </p:ext>
            </p:extLst>
          </p:nvPr>
        </p:nvGraphicFramePr>
        <p:xfrm>
          <a:off x="611560" y="2743184"/>
          <a:ext cx="7920880" cy="371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47664" y="188640"/>
            <a:ext cx="712879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ЭТАПЫ БЮДЖЕТНОГО ПРОЦЕССА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7"/>
          <a:srcRect l="14075" t="29727" r="34551" b="24742"/>
          <a:stretch/>
        </p:blipFill>
        <p:spPr bwMode="auto">
          <a:xfrm>
            <a:off x="107504" y="711860"/>
            <a:ext cx="8928992" cy="61015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5282" y="169243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94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-4491038" y="14684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357290" y="214290"/>
            <a:ext cx="6500858" cy="8826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9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latin typeface="+mj-lt"/>
              <a:cs typeface="Times New Roman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76293" y="1018399"/>
            <a:ext cx="835292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 	</a:t>
            </a:r>
          </a:p>
          <a:p>
            <a:endParaRPr lang="ru-RU" sz="1600" dirty="0" smtClean="0"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Georgia" pitchFamily="18" charset="0"/>
              </a:rPr>
              <a:t>Отношения, связанные с принятием проекта решения Думы городского округа Пелым, урегулированы Бюджетным кодексом Российской Федерации,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</a:rPr>
              <a:t>Положением о бюджетном процессе в городском округе Пелым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</a:rPr>
              <a:t>Прогнозом социально-экономического развития городского округа Пелым;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</a:rPr>
              <a:t> Основными направлениями бюджетной и налоговой политики на территории городского округа Пелым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</a:rPr>
              <a:t>Перечнем муниципальных программ городского округа Пелым; </a:t>
            </a:r>
          </a:p>
          <a:p>
            <a:pPr marL="285750" indent="-285750" algn="just" eaLnBrk="0" hangingPunct="0">
              <a:buFont typeface="Wingdings" pitchFamily="2" charset="2"/>
              <a:buChar char="Ø"/>
              <a:tabLst>
                <a:tab pos="1638300" algn="l"/>
              </a:tabLst>
            </a:pPr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Реестром расходных обязательств городского округа Пелым;</a:t>
            </a:r>
            <a:endParaRPr lang="ru-RU" b="1" i="1" dirty="0" smtClean="0">
              <a:latin typeface="Georgia" pitchFamily="18" charset="0"/>
            </a:endParaRPr>
          </a:p>
          <a:p>
            <a:pPr marL="285750" indent="-285750" algn="just" eaLnBrk="0" hangingPunct="0">
              <a:buFont typeface="Wingdings" pitchFamily="2" charset="2"/>
              <a:buChar char="Ø"/>
              <a:tabLst>
                <a:tab pos="1638300" algn="l"/>
              </a:tabLst>
            </a:pPr>
            <a:r>
              <a:rPr lang="ru-RU" b="1" i="1" dirty="0" smtClean="0">
                <a:latin typeface="Georgia" pitchFamily="18" charset="0"/>
              </a:rPr>
              <a:t> другими сведениями необходимыми для составления проекта местного бюджета.</a:t>
            </a:r>
            <a:endParaRPr lang="ru-RU" b="1" i="1" dirty="0" smtClean="0">
              <a:latin typeface="Georgia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1638300" algn="l"/>
              </a:tabLst>
            </a:pPr>
            <a:endParaRPr lang="ru-RU" b="1" i="1" dirty="0" smtClean="0">
              <a:cs typeface="Times New Roman" pitchFamily="18" charset="0"/>
            </a:endParaRPr>
          </a:p>
          <a:p>
            <a:pPr marL="285750" indent="-285750" eaLnBrk="0" hangingPunct="0">
              <a:buFont typeface="Wingdings" pitchFamily="2" charset="2"/>
              <a:buChar char="Ø"/>
              <a:tabLst>
                <a:tab pos="1638300" algn="l"/>
              </a:tabLst>
            </a:pPr>
            <a:endParaRPr lang="ru-RU" dirty="0" smtClean="0">
              <a:cs typeface="Times New Roman" pitchFamily="18" charset="0"/>
            </a:endParaRPr>
          </a:p>
          <a:p>
            <a:pPr eaLnBrk="0" hangingPunct="0">
              <a:tabLst>
                <a:tab pos="1638300" algn="l"/>
              </a:tabLst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85729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бюджета </a:t>
            </a:r>
            <a:r>
              <a:rPr lang="ru-R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городского округа Пелым на 2024 год и плановый период  2025-2026 годов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52400"/>
            <a:ext cx="777686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620688"/>
            <a:ext cx="76813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ОСНОВНЫЕ показатели социально – экономического развития </a:t>
            </a:r>
            <a:endParaRPr lang="ru-RU" sz="16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5" name="Рисунок 4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291990"/>
              </p:ext>
            </p:extLst>
          </p:nvPr>
        </p:nvGraphicFramePr>
        <p:xfrm>
          <a:off x="228600" y="1556792"/>
          <a:ext cx="3134494" cy="517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2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14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Городской округ 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Пелым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12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Административный центр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поселок городского типа Пелым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6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образования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ноября 1995 года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Граничит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севере и западе округ граничит с Ивдельским городским округом, на юге - с Гаринским городским округом, а его восточная граница совпадает с границей Свердловской области и Ханты-Мансийского автономного округа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площадь</a:t>
                      </a:r>
                      <a:endParaRPr lang="ru-RU" sz="15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490,533 тыс. га, из них 159 тыс. га (1/3 всей площади) болота</a:t>
                      </a:r>
                      <a:endParaRPr lang="ru-RU" sz="15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52736"/>
            <a:ext cx="5616623" cy="568863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572376" y="1442058"/>
            <a:ext cx="1361654" cy="1986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28183" y="1628800"/>
            <a:ext cx="865213" cy="8067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Пелым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8307" t="15133" r="3839" b="11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816424" cy="28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8140"/>
            <a:ext cx="4608512" cy="284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670438"/>
              </p:ext>
            </p:extLst>
          </p:nvPr>
        </p:nvGraphicFramePr>
        <p:xfrm>
          <a:off x="107504" y="1196752"/>
          <a:ext cx="3528392" cy="281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079353"/>
              </p:ext>
            </p:extLst>
          </p:nvPr>
        </p:nvGraphicFramePr>
        <p:xfrm>
          <a:off x="5142892" y="1196752"/>
          <a:ext cx="3893604" cy="281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995423"/>
              </p:ext>
            </p:extLst>
          </p:nvPr>
        </p:nvGraphicFramePr>
        <p:xfrm>
          <a:off x="2195736" y="3997705"/>
          <a:ext cx="4824536" cy="282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004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86644" y="3929066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  <p:graphicFrame>
        <p:nvGraphicFramePr>
          <p:cNvPr id="10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404903"/>
              </p:ext>
            </p:extLst>
          </p:nvPr>
        </p:nvGraphicFramePr>
        <p:xfrm>
          <a:off x="179512" y="1124744"/>
          <a:ext cx="8784976" cy="3561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Информация об основных параметрах местного бюджета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760061"/>
              </p:ext>
            </p:extLst>
          </p:nvPr>
        </p:nvGraphicFramePr>
        <p:xfrm>
          <a:off x="251520" y="4725143"/>
          <a:ext cx="8692455" cy="1997200"/>
        </p:xfrm>
        <a:graphic>
          <a:graphicData uri="http://schemas.openxmlformats.org/drawingml/2006/table">
            <a:tbl>
              <a:tblPr/>
              <a:tblGrid>
                <a:gridCol w="1987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42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37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671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1767"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Основные параметры местного бюджета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49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49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</a:t>
                      </a:r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019,30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318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081,60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322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662,50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55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безвозмездные поступления</a:t>
                      </a:r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769,30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800,60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438,50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49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324 143,65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318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081,60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322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622,50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49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 (-)</a:t>
                      </a:r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124,35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на 2024 год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819162"/>
              </p:ext>
            </p:extLst>
          </p:nvPr>
        </p:nvGraphicFramePr>
        <p:xfrm>
          <a:off x="17588" y="1392883"/>
          <a:ext cx="892899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26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асходы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7853</TotalTime>
  <Words>1560</Words>
  <Application>Microsoft Office PowerPoint</Application>
  <PresentationFormat>Экран (4:3)</PresentationFormat>
  <Paragraphs>397</Paragraphs>
  <Slides>22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 Unicode MS</vt:lpstr>
      <vt:lpstr>Arial</vt:lpstr>
      <vt:lpstr>Calibri</vt:lpstr>
      <vt:lpstr>Century</vt:lpstr>
      <vt:lpstr>Century Schoolbook</vt:lpstr>
      <vt:lpstr>Franklin Gothic Book</vt:lpstr>
      <vt:lpstr>Georgia</vt:lpstr>
      <vt:lpstr>Times New Roman</vt:lpstr>
      <vt:lpstr>Wingdings</vt:lpstr>
      <vt:lpstr>Wingdings 2</vt:lpstr>
      <vt:lpstr>Расходы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основных параметрах местного бюджета </vt:lpstr>
      <vt:lpstr>Структура доходов бюджета на 2024 год</vt:lpstr>
      <vt:lpstr> Доходы местного бюджета на 2024 год и плановый период 2025-2026 годов</vt:lpstr>
      <vt:lpstr>Презентация PowerPoint</vt:lpstr>
      <vt:lpstr>Презентация PowerPoint</vt:lpstr>
      <vt:lpstr> Администрация городского округа Пелым Наличие сопоставимых параметров бюджета в сравнении с другими муниципальными образованиями на 2024 год и плановый период 2025-2026 годов</vt:lpstr>
      <vt:lpstr>Межбюджетные   трансферты </vt:lpstr>
      <vt:lpstr>Безвозмездные поступления на 2024 год и плановый период 2025-2026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Администрация городского округа Пелым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User01</cp:lastModifiedBy>
  <cp:revision>497</cp:revision>
  <cp:lastPrinted>2022-08-22T05:19:15Z</cp:lastPrinted>
  <dcterms:created xsi:type="dcterms:W3CDTF">2015-04-08T11:20:50Z</dcterms:created>
  <dcterms:modified xsi:type="dcterms:W3CDTF">2024-04-24T06:06:46Z</dcterms:modified>
</cp:coreProperties>
</file>