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6126" r:id="rId2"/>
  </p:sldMasterIdLst>
  <p:notesMasterIdLst>
    <p:notesMasterId r:id="rId25"/>
  </p:notesMasterIdLst>
  <p:handoutMasterIdLst>
    <p:handoutMasterId r:id="rId26"/>
  </p:handoutMasterIdLst>
  <p:sldIdLst>
    <p:sldId id="468" r:id="rId3"/>
    <p:sldId id="470" r:id="rId4"/>
    <p:sldId id="482" r:id="rId5"/>
    <p:sldId id="479" r:id="rId6"/>
    <p:sldId id="471" r:id="rId7"/>
    <p:sldId id="483" r:id="rId8"/>
    <p:sldId id="487" r:id="rId9"/>
    <p:sldId id="474" r:id="rId10"/>
    <p:sldId id="488" r:id="rId11"/>
    <p:sldId id="476" r:id="rId12"/>
    <p:sldId id="461" r:id="rId13"/>
    <p:sldId id="459" r:id="rId14"/>
    <p:sldId id="486" r:id="rId15"/>
    <p:sldId id="485" r:id="rId16"/>
    <p:sldId id="478" r:id="rId17"/>
    <p:sldId id="460" r:id="rId18"/>
    <p:sldId id="480" r:id="rId19"/>
    <p:sldId id="467" r:id="rId20"/>
    <p:sldId id="465" r:id="rId21"/>
    <p:sldId id="481" r:id="rId22"/>
    <p:sldId id="466" r:id="rId23"/>
    <p:sldId id="484" r:id="rId24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963"/>
    <a:srgbClr val="DEA900"/>
    <a:srgbClr val="00297A"/>
    <a:srgbClr val="00A44A"/>
    <a:srgbClr val="FF3F3F"/>
    <a:srgbClr val="9900FF"/>
    <a:srgbClr val="CC3300"/>
    <a:srgbClr val="7A0000"/>
    <a:srgbClr val="FF7D7D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9" autoAdjust="0"/>
    <p:restoredTop sz="98808" autoAdjust="0"/>
  </p:normalViewPr>
  <p:slideViewPr>
    <p:cSldViewPr>
      <p:cViewPr>
        <p:scale>
          <a:sx n="100" d="100"/>
          <a:sy n="100" d="100"/>
        </p:scale>
        <p:origin x="-7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97" y="-77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3%20&#1043;&#1054;&#1044;\&#1041;&#1102;&#1076;&#1078;&#1077;&#1090;%20&#1076;&#1083;&#1103;%20&#1075;&#1088;&#1072;&#1078;&#1076;&#1072;&#1085;\&#1095;&#1080;&#1089;&#1083;&#1077;&#1085;.&#1085;&#1072;&#1089;&#1077;&#1083;.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1%20&#1043;&#1054;&#1044;\&#1041;&#1102;&#1076;&#1078;&#1077;&#1090;%20&#1076;&#1083;&#1103;%20&#1075;&#1088;&#1072;&#1078;&#1076;&#1072;&#1085;\&#1057;&#1090;&#1088;&#1091;&#1082;&#1090;&#1091;&#1088;&#1072;%20&#1088;&#1072;&#1089;&#1093;&#1086;&#1076;&#1086;&#1074;%20(&#1087;&#1088;&#1086;&#1077;&#1082;&#1090;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2%20&#1043;&#1054;&#1044;\&#1041;&#1102;&#1076;&#1078;&#1077;&#1090;%20&#1076;&#1083;&#1103;%20&#1075;&#1088;&#1072;&#1078;&#1076;&#1072;&#1085;\&#1057;&#1090;&#1088;&#1091;&#1082;&#1090;&#1091;&#1088;&#1072;%20&#1088;&#1072;&#1089;&#1093;&#1086;&#1076;&#1086;&#1074;%20(&#1087;&#1088;&#1086;&#1077;&#1082;&#1090;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3%20&#1043;&#1054;&#1044;\&#1041;&#1102;&#1076;&#1078;&#1077;&#1090;%20&#1076;&#1083;&#1103;%20&#1075;&#1088;&#1072;&#1078;&#1076;&#1072;&#1085;\&#1095;&#1080;&#1089;&#1083;&#1077;&#1085;.&#1085;&#1072;&#1089;&#1077;&#1083;.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3%20&#1043;&#1054;&#1044;\&#1041;&#1102;&#1076;&#1078;&#1077;&#1090;%20&#1076;&#1083;&#1103;%20&#1075;&#1088;&#1072;&#1078;&#1076;&#1072;&#1085;\&#1095;&#1080;&#1089;&#1083;&#1077;&#1085;.&#1085;&#1072;&#1089;&#1077;&#1083;.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3%20&#1043;&#1054;&#1044;\&#1041;&#1102;&#1076;&#1078;&#1077;&#1090;%20&#1076;&#1083;&#1103;%20&#1075;&#1088;&#1072;&#1078;&#1076;&#1072;&#1085;\&#1095;&#1080;&#1089;&#1083;&#1077;&#1085;.&#1085;&#1072;&#1089;&#1077;&#1083;.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3%20&#1043;&#1054;&#1044;\&#1041;&#1102;&#1076;&#1078;&#1077;&#1090;%20&#1076;&#1083;&#1103;%20&#1075;&#1088;&#1072;&#1078;&#1076;&#1072;&#1085;\&#1095;&#1080;&#1089;&#1083;&#1077;&#1085;.&#1085;&#1072;&#1089;&#1077;&#1083;.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3%20&#1043;&#1054;&#1044;\&#1041;&#1102;&#1076;&#1078;&#1077;&#1090;%20&#1076;&#1083;&#1103;%20&#1075;&#1088;&#1072;&#1078;&#1076;&#1072;&#1085;\&#1095;&#1080;&#1089;&#1083;&#1077;&#1085;.&#1085;&#1072;&#1089;&#1077;&#1083;.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3%20&#1043;&#1054;&#1044;\&#1041;&#1102;&#1076;&#1078;&#1077;&#1090;%20&#1076;&#1083;&#1103;%20&#1075;&#1088;&#1072;&#1078;&#1076;&#1072;&#1085;\&#1095;&#1080;&#1089;&#1083;&#1077;&#1085;.&#1085;&#1072;&#1089;&#1077;&#1083;.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3%20&#1043;&#1054;&#1044;\&#1041;&#1102;&#1076;&#1078;&#1077;&#1090;%20&#1076;&#1083;&#1103;%20&#1075;&#1088;&#1072;&#1078;&#1076;&#1072;&#1085;\&#1095;&#1080;&#1089;&#1083;&#1077;&#1085;.&#1085;&#1072;&#1089;&#1077;&#1083;.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3%20&#1043;&#1054;&#1044;\&#1041;&#1102;&#1076;&#1078;&#1077;&#1090;%20&#1076;&#1083;&#1103;%20&#1075;&#1088;&#1072;&#1078;&#1076;&#1072;&#1085;\&#1095;&#1080;&#1089;&#1083;&#1077;&#1085;.&#1085;&#1072;&#1089;&#1077;&#1083;.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3%20&#1043;&#1054;&#1044;\&#1041;&#1102;&#1076;&#1078;&#1077;&#1090;%20&#1076;&#1083;&#1103;%20&#1075;&#1088;&#1072;&#1078;&#1076;&#1072;&#1085;\&#1095;&#1080;&#1089;&#1083;&#1077;&#1085;.&#1085;&#1072;&#1089;&#1077;&#1083;.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onom\Desktop\&#1051;&#1080;&#1089;&#1090;%20Microsoft%20Office%20Excel%20(2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1%20&#1043;&#1054;&#1044;\&#1041;&#1102;&#1076;&#1078;&#1077;&#1090;%20&#1076;&#1083;&#1103;%20&#1075;&#1088;&#1072;&#1078;&#1076;&#1072;&#1085;\&#1057;&#1090;&#1088;&#1091;&#1082;&#1090;&#1091;&#1088;&#1072;%20&#1088;&#1072;&#1089;&#1093;&#1086;&#1076;&#1086;&#1074;%20(&#1087;&#1088;&#1086;&#1077;&#1082;&#1090;)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1%20&#1043;&#1054;&#1044;\&#1041;&#1102;&#1076;&#1078;&#1077;&#1090;%20&#1076;&#1083;&#1103;%20&#1075;&#1088;&#1072;&#1078;&#1076;&#1072;&#1085;\&#1057;&#1090;&#1088;&#1091;&#1082;&#1090;&#1091;&#1088;&#1072;%20&#1088;&#1072;&#1089;&#1093;&#1086;&#1076;&#1086;&#1074;%20(&#1087;&#1088;&#1086;&#1077;&#1082;&#1090;)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900" dirty="0"/>
              <a:t>Численность постоянного населения</a:t>
            </a:r>
            <a:r>
              <a:rPr lang="ru-RU" sz="900" baseline="0" dirty="0"/>
              <a:t> (тыс. человек)</a:t>
            </a:r>
            <a:r>
              <a:rPr lang="ru-RU" sz="900" dirty="0"/>
              <a:t> </a:t>
            </a:r>
          </a:p>
        </c:rich>
      </c:tx>
      <c:layout>
        <c:manualLayout>
          <c:xMode val="edge"/>
          <c:yMode val="edge"/>
          <c:x val="0.20020144356955383"/>
          <c:y val="3.209123507448894E-3"/>
        </c:manualLayout>
      </c:layout>
      <c:overlay val="0"/>
      <c:spPr>
        <a:ln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</a:ln>
      </c:spPr>
    </c:title>
    <c:autoTitleDeleted val="0"/>
    <c:plotArea>
      <c:layout>
        <c:manualLayout>
          <c:layoutTarget val="inner"/>
          <c:xMode val="edge"/>
          <c:yMode val="edge"/>
          <c:x val="9.9752405949256384E-2"/>
          <c:y val="0.11551292003992458"/>
          <c:w val="0.87802537182852169"/>
          <c:h val="0.420236220472440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DA2BF">
                <a:alpha val="53000"/>
              </a:srgbClr>
            </a:solidFill>
          </c:spPr>
          <c:invertIfNegative val="0"/>
          <c:dLbls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[числен.насел..xlsx]Лист1!$A$16:$A$22</c:f>
              <c:strCache>
                <c:ptCount val="7"/>
                <c:pt idx="0">
                  <c:v>Численность постоянного населения (тыс.человек)  </c:v>
                </c:pt>
                <c:pt idx="1">
                  <c:v>2018 (отчет)</c:v>
                </c:pt>
                <c:pt idx="2">
                  <c:v>2019 (отчет)</c:v>
                </c:pt>
                <c:pt idx="3">
                  <c:v>2020 (отчет)</c:v>
                </c:pt>
                <c:pt idx="4">
                  <c:v>2021 (отчет)</c:v>
                </c:pt>
                <c:pt idx="5">
                  <c:v>2022 (с учетом итогов Всероссийской переписи населения)</c:v>
                </c:pt>
                <c:pt idx="6">
                  <c:v>2023 (прогноз)</c:v>
                </c:pt>
              </c:strCache>
            </c:strRef>
          </c:cat>
          <c:val>
            <c:numRef>
              <c:f>[числен.насел..xlsx]Лист1!$B$16:$B$22</c:f>
              <c:numCache>
                <c:formatCode>#,##0.00</c:formatCode>
                <c:ptCount val="7"/>
                <c:pt idx="1">
                  <c:v>3.86</c:v>
                </c:pt>
                <c:pt idx="2">
                  <c:v>3.81</c:v>
                </c:pt>
                <c:pt idx="3">
                  <c:v>3.8</c:v>
                </c:pt>
                <c:pt idx="4">
                  <c:v>3.71</c:v>
                </c:pt>
                <c:pt idx="5">
                  <c:v>3.47</c:v>
                </c:pt>
                <c:pt idx="6">
                  <c:v>3.47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[числен.насел..xlsx]Лист1!$A$16:$A$22</c:f>
              <c:strCache>
                <c:ptCount val="7"/>
                <c:pt idx="0">
                  <c:v>Численность постоянного населения (тыс.человек)  </c:v>
                </c:pt>
                <c:pt idx="1">
                  <c:v>2018 (отчет)</c:v>
                </c:pt>
                <c:pt idx="2">
                  <c:v>2019 (отчет)</c:v>
                </c:pt>
                <c:pt idx="3">
                  <c:v>2020 (отчет)</c:v>
                </c:pt>
                <c:pt idx="4">
                  <c:v>2021 (отчет)</c:v>
                </c:pt>
                <c:pt idx="5">
                  <c:v>2022 (с учетом итогов Всероссийской переписи населения)</c:v>
                </c:pt>
                <c:pt idx="6">
                  <c:v>2023 (прогноз)</c:v>
                </c:pt>
              </c:strCache>
            </c:strRef>
          </c:cat>
          <c:val>
            <c:numRef>
              <c:f>[числен.насел..xlsx]Лист1!$C$16:$C$22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invertIfNegative val="0"/>
          <c:cat>
            <c:strRef>
              <c:f>[числен.насел..xlsx]Лист1!$A$16:$A$22</c:f>
              <c:strCache>
                <c:ptCount val="7"/>
                <c:pt idx="0">
                  <c:v>Численность постоянного населения (тыс.человек)  </c:v>
                </c:pt>
                <c:pt idx="1">
                  <c:v>2018 (отчет)</c:v>
                </c:pt>
                <c:pt idx="2">
                  <c:v>2019 (отчет)</c:v>
                </c:pt>
                <c:pt idx="3">
                  <c:v>2020 (отчет)</c:v>
                </c:pt>
                <c:pt idx="4">
                  <c:v>2021 (отчет)</c:v>
                </c:pt>
                <c:pt idx="5">
                  <c:v>2022 (с учетом итогов Всероссийской переписи населения)</c:v>
                </c:pt>
                <c:pt idx="6">
                  <c:v>2023 (прогноз)</c:v>
                </c:pt>
              </c:strCache>
            </c:strRef>
          </c:cat>
          <c:val>
            <c:numRef>
              <c:f>[числен.насел..xlsx]Лист1!$D$16:$D$22</c:f>
              <c:numCache>
                <c:formatCode>General</c:formatCode>
                <c:ptCount val="7"/>
              </c:numCache>
            </c:numRef>
          </c:val>
        </c:ser>
        <c:ser>
          <c:idx val="3"/>
          <c:order val="3"/>
          <c:invertIfNegative val="0"/>
          <c:cat>
            <c:strRef>
              <c:f>[числен.насел..xlsx]Лист1!$A$16:$A$22</c:f>
              <c:strCache>
                <c:ptCount val="7"/>
                <c:pt idx="0">
                  <c:v>Численность постоянного населения (тыс.человек)  </c:v>
                </c:pt>
                <c:pt idx="1">
                  <c:v>2018 (отчет)</c:v>
                </c:pt>
                <c:pt idx="2">
                  <c:v>2019 (отчет)</c:v>
                </c:pt>
                <c:pt idx="3">
                  <c:v>2020 (отчет)</c:v>
                </c:pt>
                <c:pt idx="4">
                  <c:v>2021 (отчет)</c:v>
                </c:pt>
                <c:pt idx="5">
                  <c:v>2022 (с учетом итогов Всероссийской переписи населения)</c:v>
                </c:pt>
                <c:pt idx="6">
                  <c:v>2023 (прогноз)</c:v>
                </c:pt>
              </c:strCache>
            </c:strRef>
          </c:cat>
          <c:val>
            <c:numRef>
              <c:f>[числен.насел..xlsx]Лист1!$E$16:$E$22</c:f>
              <c:numCache>
                <c:formatCode>General</c:formatCode>
                <c:ptCount val="7"/>
              </c:numCache>
            </c:numRef>
          </c:val>
        </c:ser>
        <c:ser>
          <c:idx val="4"/>
          <c:order val="4"/>
          <c:invertIfNegative val="0"/>
          <c:cat>
            <c:strRef>
              <c:f>[числен.насел..xlsx]Лист1!$A$16:$A$22</c:f>
              <c:strCache>
                <c:ptCount val="7"/>
                <c:pt idx="0">
                  <c:v>Численность постоянного населения (тыс.человек)  </c:v>
                </c:pt>
                <c:pt idx="1">
                  <c:v>2018 (отчет)</c:v>
                </c:pt>
                <c:pt idx="2">
                  <c:v>2019 (отчет)</c:v>
                </c:pt>
                <c:pt idx="3">
                  <c:v>2020 (отчет)</c:v>
                </c:pt>
                <c:pt idx="4">
                  <c:v>2021 (отчет)</c:v>
                </c:pt>
                <c:pt idx="5">
                  <c:v>2022 (с учетом итогов Всероссийской переписи населения)</c:v>
                </c:pt>
                <c:pt idx="6">
                  <c:v>2023 (прогноз)</c:v>
                </c:pt>
              </c:strCache>
            </c:strRef>
          </c:cat>
          <c:val>
            <c:numRef>
              <c:f>[числен.насел..xlsx]Лист1!$F$16:$F$22</c:f>
              <c:numCache>
                <c:formatCode>General</c:formatCode>
                <c:ptCount val="7"/>
              </c:numCache>
            </c:numRef>
          </c:val>
        </c:ser>
        <c:ser>
          <c:idx val="5"/>
          <c:order val="5"/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[числен.насел..xlsx]Лист1!$A$16:$A$22</c:f>
              <c:strCache>
                <c:ptCount val="7"/>
                <c:pt idx="0">
                  <c:v>Численность постоянного населения (тыс.человек)  </c:v>
                </c:pt>
                <c:pt idx="1">
                  <c:v>2018 (отчет)</c:v>
                </c:pt>
                <c:pt idx="2">
                  <c:v>2019 (отчет)</c:v>
                </c:pt>
                <c:pt idx="3">
                  <c:v>2020 (отчет)</c:v>
                </c:pt>
                <c:pt idx="4">
                  <c:v>2021 (отчет)</c:v>
                </c:pt>
                <c:pt idx="5">
                  <c:v>2022 (с учетом итогов Всероссийской переписи населения)</c:v>
                </c:pt>
                <c:pt idx="6">
                  <c:v>2023 (прогноз)</c:v>
                </c:pt>
              </c:strCache>
            </c:strRef>
          </c:cat>
          <c:val>
            <c:numRef>
              <c:f>[числен.насел..xlsx]Лист1!$G$16:$G$22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83851904"/>
        <c:axId val="83882752"/>
      </c:barChart>
      <c:catAx>
        <c:axId val="838519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83882752"/>
        <c:crosses val="autoZero"/>
        <c:auto val="1"/>
        <c:lblAlgn val="ctr"/>
        <c:lblOffset val="100"/>
        <c:noMultiLvlLbl val="0"/>
      </c:catAx>
      <c:valAx>
        <c:axId val="83882752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83851904"/>
        <c:crosses val="autoZero"/>
        <c:crossBetween val="between"/>
      </c:valAx>
      <c:spPr>
        <a:gradFill>
          <a:gsLst>
            <a:gs pos="0">
              <a:srgbClr val="2DA2BF">
                <a:tint val="66000"/>
                <a:satMod val="160000"/>
              </a:srgbClr>
            </a:gs>
            <a:gs pos="50000">
              <a:srgbClr val="2DA2BF">
                <a:tint val="44500"/>
                <a:satMod val="160000"/>
              </a:srgbClr>
            </a:gs>
            <a:gs pos="100000">
              <a:srgbClr val="2DA2BF">
                <a:tint val="23500"/>
                <a:satMod val="160000"/>
              </a:srgbClr>
            </a:gs>
          </a:gsLst>
          <a:lin ang="5400000" scaled="1"/>
        </a:gradFill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gradFill>
      <a:gsLst>
        <a:gs pos="0">
          <a:srgbClr val="FFFF00"/>
        </a:gs>
        <a:gs pos="50000">
          <a:srgbClr val="2DA2BF">
            <a:tint val="44500"/>
            <a:satMod val="160000"/>
          </a:srgbClr>
        </a:gs>
        <a:gs pos="100000">
          <a:srgbClr val="2DA2BF">
            <a:tint val="23500"/>
            <a:satMod val="160000"/>
          </a:srgbClr>
        </a:gs>
      </a:gsLst>
      <a:lin ang="5400000" scaled="0"/>
    </a:gradFill>
    <a:ln>
      <a:gradFill flip="none" rotWithShape="1"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1"/>
        <a:tileRect/>
      </a:gradFill>
    </a:ln>
    <a:scene3d>
      <a:camera prst="orthographicFront"/>
      <a:lightRig rig="threePt" dir="t"/>
    </a:scene3d>
    <a:sp3d prstMaterial="softEdge">
      <a:bevelT/>
    </a:sp3d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279225356434198E-2"/>
          <c:y val="0.1486147564887722"/>
          <c:w val="0.83368568018715461"/>
          <c:h val="0.75766902793064861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406186105189921E-3"/>
          <c:y val="1.114674497693066E-2"/>
          <c:w val="0.70122080596279057"/>
          <c:h val="0.9888532550230693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43469968942246"/>
          <c:y val="6.0478355409984794E-2"/>
          <c:w val="0.21565302127289337"/>
          <c:h val="0.9395217042038245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Волчанский ГО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[числен.насел..xlsx]сопостав.!$G$2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cat>
            <c:strRef>
              <c:f>[числен.насел..xlsx]сопостав.!$F$3:$F$5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</c:v>
                </c:pt>
              </c:strCache>
            </c:strRef>
          </c:cat>
          <c:val>
            <c:numRef>
              <c:f>[числен.насел..xlsx]сопостав.!$G$3:$G$5</c:f>
              <c:numCache>
                <c:formatCode>#,##0.00</c:formatCode>
                <c:ptCount val="3"/>
                <c:pt idx="0">
                  <c:v>1701.38</c:v>
                </c:pt>
                <c:pt idx="1">
                  <c:v>1701.38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706560"/>
        <c:axId val="100712448"/>
      </c:barChart>
      <c:catAx>
        <c:axId val="100706560"/>
        <c:scaling>
          <c:orientation val="minMax"/>
        </c:scaling>
        <c:delete val="0"/>
        <c:axPos val="b"/>
        <c:majorTickMark val="out"/>
        <c:minorTickMark val="none"/>
        <c:tickLblPos val="nextTo"/>
        <c:crossAx val="100712448"/>
        <c:crosses val="autoZero"/>
        <c:auto val="1"/>
        <c:lblAlgn val="ctr"/>
        <c:lblOffset val="100"/>
        <c:noMultiLvlLbl val="0"/>
      </c:catAx>
      <c:valAx>
        <c:axId val="10071244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00706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ГО</a:t>
            </a:r>
            <a:r>
              <a:rPr lang="ru-RU" baseline="0"/>
              <a:t> Пелым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[числен.насел..xlsx]сопостав.!$B$2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cat>
            <c:strRef>
              <c:f>[числен.насел..xlsx]сопостав.!$A$3:$A$5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</c:v>
                </c:pt>
              </c:strCache>
            </c:strRef>
          </c:cat>
          <c:val>
            <c:numRef>
              <c:f>[числен.насел..xlsx]сопостав.!$B$3:$B$5</c:f>
              <c:numCache>
                <c:formatCode>#,##0.00</c:formatCode>
                <c:ptCount val="3"/>
                <c:pt idx="0">
                  <c:v>297.11</c:v>
                </c:pt>
                <c:pt idx="1">
                  <c:v>302.33999999999997</c:v>
                </c:pt>
                <c:pt idx="2">
                  <c:v>-5.2299999999999613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745216"/>
        <c:axId val="100746752"/>
      </c:barChart>
      <c:catAx>
        <c:axId val="100745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0746752"/>
        <c:crosses val="autoZero"/>
        <c:auto val="1"/>
        <c:lblAlgn val="ctr"/>
        <c:lblOffset val="100"/>
        <c:noMultiLvlLbl val="0"/>
      </c:catAx>
      <c:valAx>
        <c:axId val="10074675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00745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Ивдельский городской округ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[числен.насел..xlsx]сопостав.!$B$27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cat>
            <c:strRef>
              <c:f>[числен.насел..xlsx]сопостав.!$A$28:$A$30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</c:v>
                </c:pt>
              </c:strCache>
            </c:strRef>
          </c:cat>
          <c:val>
            <c:numRef>
              <c:f>[числен.насел..xlsx]сопостав.!$B$28:$B$30</c:f>
              <c:numCache>
                <c:formatCode>#,##0.00</c:formatCode>
                <c:ptCount val="3"/>
                <c:pt idx="0">
                  <c:v>933.64</c:v>
                </c:pt>
                <c:pt idx="1">
                  <c:v>956.84</c:v>
                </c:pt>
                <c:pt idx="2">
                  <c:v>-23.200000000000045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763136"/>
        <c:axId val="100764672"/>
      </c:barChart>
      <c:catAx>
        <c:axId val="100763136"/>
        <c:scaling>
          <c:orientation val="minMax"/>
        </c:scaling>
        <c:delete val="0"/>
        <c:axPos val="b"/>
        <c:majorTickMark val="out"/>
        <c:minorTickMark val="none"/>
        <c:tickLblPos val="nextTo"/>
        <c:crossAx val="100764672"/>
        <c:crosses val="autoZero"/>
        <c:auto val="1"/>
        <c:lblAlgn val="ctr"/>
        <c:lblOffset val="100"/>
        <c:noMultiLvlLbl val="0"/>
      </c:catAx>
      <c:valAx>
        <c:axId val="10076467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00763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[числен.насел..xlsx]Лист5!$A$13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[числен.насел..xlsx]Лист5!$B$12:$D$12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Дотации</c:v>
                </c:pt>
              </c:strCache>
            </c:strRef>
          </c:cat>
          <c:val>
            <c:numRef>
              <c:f>[числен.насел..xlsx]Лист5!$B$13:$D$13</c:f>
              <c:numCache>
                <c:formatCode>#,##0.00</c:formatCode>
                <c:ptCount val="3"/>
                <c:pt idx="0">
                  <c:v>4585.5</c:v>
                </c:pt>
                <c:pt idx="1">
                  <c:v>69965.100000000006</c:v>
                </c:pt>
                <c:pt idx="2">
                  <c:v>95376</c:v>
                </c:pt>
              </c:numCache>
            </c:numRef>
          </c:val>
        </c:ser>
        <c:ser>
          <c:idx val="1"/>
          <c:order val="1"/>
          <c:tx>
            <c:strRef>
              <c:f>[числен.насел..xlsx]Лист5!$A$14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[числен.насел..xlsx]Лист5!$B$12:$D$12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Дотации</c:v>
                </c:pt>
              </c:strCache>
            </c:strRef>
          </c:cat>
          <c:val>
            <c:numRef>
              <c:f>[числен.насел..xlsx]Лист5!$B$14:$D$14</c:f>
              <c:numCache>
                <c:formatCode>#,##0.00</c:formatCode>
                <c:ptCount val="3"/>
                <c:pt idx="0">
                  <c:v>4446.5</c:v>
                </c:pt>
                <c:pt idx="1">
                  <c:v>72760.399999999994</c:v>
                </c:pt>
                <c:pt idx="2">
                  <c:v>40697</c:v>
                </c:pt>
              </c:numCache>
            </c:numRef>
          </c:val>
        </c:ser>
        <c:ser>
          <c:idx val="2"/>
          <c:order val="2"/>
          <c:tx>
            <c:strRef>
              <c:f>[числен.насел..xlsx]Лист5!$A$15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[числен.насел..xlsx]Лист5!$B$12:$D$12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Дотации</c:v>
                </c:pt>
              </c:strCache>
            </c:strRef>
          </c:cat>
          <c:val>
            <c:numRef>
              <c:f>[числен.насел..xlsx]Лист5!$B$15:$D$15</c:f>
              <c:numCache>
                <c:formatCode>#,##0.00</c:formatCode>
                <c:ptCount val="3"/>
                <c:pt idx="0">
                  <c:v>4627.8</c:v>
                </c:pt>
                <c:pt idx="1">
                  <c:v>75532.7</c:v>
                </c:pt>
                <c:pt idx="2">
                  <c:v>32093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830592"/>
        <c:axId val="100844672"/>
        <c:axId val="0"/>
      </c:bar3DChart>
      <c:catAx>
        <c:axId val="100830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0844672"/>
        <c:crosses val="autoZero"/>
        <c:auto val="1"/>
        <c:lblAlgn val="ctr"/>
        <c:lblOffset val="100"/>
        <c:noMultiLvlLbl val="0"/>
      </c:catAx>
      <c:valAx>
        <c:axId val="100844672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crossAx val="100830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[числен.насел..xlsx]Лист1!$A$39:$A$44</c:f>
              <c:strCache>
                <c:ptCount val="6"/>
                <c:pt idx="0">
                  <c:v>2018 (отчет)</c:v>
                </c:pt>
                <c:pt idx="1">
                  <c:v>2019 (отчет)</c:v>
                </c:pt>
                <c:pt idx="2">
                  <c:v>2020 (отчет)</c:v>
                </c:pt>
                <c:pt idx="3">
                  <c:v>2021 (отчет)</c:v>
                </c:pt>
                <c:pt idx="4">
                  <c:v>2022 (отчет)</c:v>
                </c:pt>
                <c:pt idx="5">
                  <c:v>2023 (прогноз)</c:v>
                </c:pt>
              </c:strCache>
            </c:strRef>
          </c:cat>
          <c:val>
            <c:numRef>
              <c:f>[числен.насел..xlsx]Лист1!$B$39:$B$44</c:f>
              <c:numCache>
                <c:formatCode>#,##0.00</c:formatCode>
                <c:ptCount val="6"/>
                <c:pt idx="0">
                  <c:v>0.63</c:v>
                </c:pt>
                <c:pt idx="1">
                  <c:v>0.68</c:v>
                </c:pt>
                <c:pt idx="2">
                  <c:v>3.2</c:v>
                </c:pt>
                <c:pt idx="3">
                  <c:v>0.88</c:v>
                </c:pt>
                <c:pt idx="4">
                  <c:v>0.75</c:v>
                </c:pt>
                <c:pt idx="5">
                  <c:v>3.26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99136"/>
        <c:axId val="96700672"/>
      </c:barChart>
      <c:catAx>
        <c:axId val="96699136"/>
        <c:scaling>
          <c:orientation val="minMax"/>
        </c:scaling>
        <c:delete val="0"/>
        <c:axPos val="b"/>
        <c:majorTickMark val="out"/>
        <c:minorTickMark val="none"/>
        <c:tickLblPos val="nextTo"/>
        <c:crossAx val="96700672"/>
        <c:crosses val="autoZero"/>
        <c:auto val="1"/>
        <c:lblAlgn val="ctr"/>
        <c:lblOffset val="100"/>
        <c:noMultiLvlLbl val="0"/>
      </c:catAx>
      <c:valAx>
        <c:axId val="9670067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96699136"/>
        <c:crosses val="autoZero"/>
        <c:crossBetween val="between"/>
      </c:valAx>
      <c:spPr>
        <a:gradFill flip="none" rotWithShape="1">
          <a:gsLst>
            <a:gs pos="33000">
              <a:schemeClr val="bg2"/>
            </a:gs>
            <a:gs pos="50000">
              <a:srgbClr val="2DA2BF">
                <a:tint val="44500"/>
                <a:satMod val="160000"/>
              </a:srgbClr>
            </a:gs>
            <a:gs pos="100000">
              <a:srgbClr val="2DA2BF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a:ln>
      </c:spPr>
    </c:plotArea>
    <c:plotVisOnly val="1"/>
    <c:dispBlanksAs val="gap"/>
    <c:showDLblsOverMax val="0"/>
  </c:chart>
  <c:spPr>
    <a:gradFill flip="none" rotWithShape="1"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7800000" scaled="0"/>
      <a:tileRect/>
    </a:gradFill>
    <a:ln>
      <a:gradFill>
        <a:gsLst>
          <a:gs pos="0">
            <a:schemeClr val="bg2">
              <a:lumMod val="75000"/>
            </a:schemeClr>
          </a:gs>
          <a:gs pos="50000">
            <a:srgbClr val="2DA2BF">
              <a:tint val="44500"/>
              <a:satMod val="160000"/>
            </a:srgbClr>
          </a:gs>
          <a:gs pos="100000">
            <a:srgbClr val="2DA2BF">
              <a:tint val="23500"/>
              <a:satMod val="160000"/>
            </a:srgbClr>
          </a:gs>
        </a:gsLst>
        <a:lin ang="5400000" scaled="0"/>
      </a:gra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/>
              <a:t>Среднемесячная заработная плата одного работника в экономике, рублей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43867775375385"/>
          <c:y val="0.26677330012667194"/>
          <c:w val="0.86156132224624615"/>
          <c:h val="0.59184589792791176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DEF5FA">
                    <a:lumMod val="75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[числен.насел..xlsx]Лист1!$A$52:$A$57</c:f>
              <c:strCache>
                <c:ptCount val="6"/>
                <c:pt idx="0">
                  <c:v>2018 (отчет)</c:v>
                </c:pt>
                <c:pt idx="1">
                  <c:v>2019 (отчет)</c:v>
                </c:pt>
                <c:pt idx="2">
                  <c:v>2020 (отчет)</c:v>
                </c:pt>
                <c:pt idx="3">
                  <c:v>2021 (отчет)</c:v>
                </c:pt>
                <c:pt idx="4">
                  <c:v>2022 (отчет)</c:v>
                </c:pt>
                <c:pt idx="5">
                  <c:v>2023 (прогноз)</c:v>
                </c:pt>
              </c:strCache>
            </c:strRef>
          </c:cat>
          <c:val>
            <c:numRef>
              <c:f>[числен.насел..xlsx]Лист1!$B$52:$B$57</c:f>
              <c:numCache>
                <c:formatCode>#,##0.00</c:formatCode>
                <c:ptCount val="6"/>
                <c:pt idx="0">
                  <c:v>58172.7</c:v>
                </c:pt>
                <c:pt idx="1">
                  <c:v>62154.9</c:v>
                </c:pt>
                <c:pt idx="2">
                  <c:v>72659.8</c:v>
                </c:pt>
                <c:pt idx="3">
                  <c:v>71181.070000000007</c:v>
                </c:pt>
                <c:pt idx="4">
                  <c:v>82407.100000000006</c:v>
                </c:pt>
                <c:pt idx="5">
                  <c:v>85703.38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713344"/>
        <c:axId val="96739712"/>
        <c:axId val="0"/>
      </c:bar3DChart>
      <c:catAx>
        <c:axId val="96713344"/>
        <c:scaling>
          <c:orientation val="minMax"/>
        </c:scaling>
        <c:delete val="0"/>
        <c:axPos val="b"/>
        <c:majorTickMark val="none"/>
        <c:minorTickMark val="none"/>
        <c:tickLblPos val="nextTo"/>
        <c:crossAx val="96739712"/>
        <c:crosses val="autoZero"/>
        <c:auto val="1"/>
        <c:lblAlgn val="ctr"/>
        <c:lblOffset val="100"/>
        <c:noMultiLvlLbl val="0"/>
      </c:catAx>
      <c:valAx>
        <c:axId val="96739712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96713344"/>
        <c:crosses val="autoZero"/>
        <c:crossBetween val="between"/>
      </c:valAx>
      <c:spPr>
        <a:gradFill>
          <a:gsLst>
            <a:gs pos="0">
              <a:srgbClr val="DEF5FA">
                <a:lumMod val="75000"/>
              </a:srgbClr>
            </a:gs>
            <a:gs pos="50000">
              <a:srgbClr val="2DA2BF">
                <a:tint val="44500"/>
                <a:satMod val="160000"/>
              </a:srgbClr>
            </a:gs>
            <a:gs pos="100000">
              <a:srgbClr val="2DA2BF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  <c:dispBlanksAs val="gap"/>
    <c:showDLblsOverMax val="0"/>
  </c:chart>
  <c:spPr>
    <a:gradFill>
      <a:gsLst>
        <a:gs pos="0">
          <a:srgbClr val="DCEBF5"/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56000">
          <a:srgbClr val="9C6563"/>
        </a:gs>
        <a:gs pos="58000">
          <a:srgbClr val="80302D"/>
        </a:gs>
        <a:gs pos="71001">
          <a:srgbClr val="C0524E"/>
        </a:gs>
        <a:gs pos="94000">
          <a:srgbClr val="EBDAD4"/>
        </a:gs>
        <a:gs pos="100000">
          <a:srgbClr val="55261C"/>
        </a:gs>
      </a:gsLst>
      <a:lin ang="5400000" scaled="0"/>
    </a:gra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[числен.насел..xlsx]Лист2!$B$1:$B$2</c:f>
              <c:strCache>
                <c:ptCount val="1"/>
                <c:pt idx="0">
                  <c:v>Основные параметры местного бюджета  2023 год </c:v>
                </c:pt>
              </c:strCache>
            </c:strRef>
          </c:tx>
          <c:invertIfNegative val="0"/>
          <c:cat>
            <c:strRef>
              <c:f>[числен.насел..xlsx]Лист2!$A$3:$A$6</c:f>
              <c:strCache>
                <c:ptCount val="4"/>
                <c:pt idx="0">
                  <c:v>Доходы </c:v>
                </c:pt>
                <c:pt idx="1">
                  <c:v>в том числе безвозмездные поступления </c:v>
                </c:pt>
                <c:pt idx="2">
                  <c:v>Расходы </c:v>
                </c:pt>
                <c:pt idx="3">
                  <c:v>Дефицит (-) </c:v>
                </c:pt>
              </c:strCache>
            </c:strRef>
          </c:cat>
          <c:val>
            <c:numRef>
              <c:f>[числен.насел..xlsx]Лист2!$B$3:$B$6</c:f>
              <c:numCache>
                <c:formatCode>#,##0.00</c:formatCode>
                <c:ptCount val="4"/>
                <c:pt idx="0">
                  <c:v>297110.7</c:v>
                </c:pt>
                <c:pt idx="1">
                  <c:v>169926.6</c:v>
                </c:pt>
                <c:pt idx="2">
                  <c:v>302344.26</c:v>
                </c:pt>
                <c:pt idx="3">
                  <c:v>-5233.5599999999977</c:v>
                </c:pt>
              </c:numCache>
            </c:numRef>
          </c:val>
        </c:ser>
        <c:ser>
          <c:idx val="1"/>
          <c:order val="1"/>
          <c:tx>
            <c:strRef>
              <c:f>[числен.насел..xlsx]Лист2!$C$1:$C$2</c:f>
              <c:strCache>
                <c:ptCount val="1"/>
                <c:pt idx="0">
                  <c:v>Основные параметры местного бюджета  2024 год </c:v>
                </c:pt>
              </c:strCache>
            </c:strRef>
          </c:tx>
          <c:invertIfNegative val="0"/>
          <c:cat>
            <c:strRef>
              <c:f>[числен.насел..xlsx]Лист2!$A$3:$A$6</c:f>
              <c:strCache>
                <c:ptCount val="4"/>
                <c:pt idx="0">
                  <c:v>Доходы </c:v>
                </c:pt>
                <c:pt idx="1">
                  <c:v>в том числе безвозмездные поступления </c:v>
                </c:pt>
                <c:pt idx="2">
                  <c:v>Расходы </c:v>
                </c:pt>
                <c:pt idx="3">
                  <c:v>Дефицит (-) </c:v>
                </c:pt>
              </c:strCache>
            </c:strRef>
          </c:cat>
          <c:val>
            <c:numRef>
              <c:f>[числен.насел..xlsx]Лист2!$C$3:$C$6</c:f>
              <c:numCache>
                <c:formatCode>#,##0.00</c:formatCode>
                <c:ptCount val="4"/>
                <c:pt idx="0">
                  <c:v>218988.9</c:v>
                </c:pt>
                <c:pt idx="1">
                  <c:v>117903.9</c:v>
                </c:pt>
                <c:pt idx="2">
                  <c:v>218988.9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[числен.насел..xlsx]Лист2!$D$1:$D$2</c:f>
              <c:strCache>
                <c:ptCount val="1"/>
                <c:pt idx="0">
                  <c:v>Основные параметры местного бюджета  2025 год </c:v>
                </c:pt>
              </c:strCache>
            </c:strRef>
          </c:tx>
          <c:invertIfNegative val="0"/>
          <c:cat>
            <c:strRef>
              <c:f>[числен.насел..xlsx]Лист2!$A$3:$A$6</c:f>
              <c:strCache>
                <c:ptCount val="4"/>
                <c:pt idx="0">
                  <c:v>Доходы </c:v>
                </c:pt>
                <c:pt idx="1">
                  <c:v>в том числе безвозмездные поступления </c:v>
                </c:pt>
                <c:pt idx="2">
                  <c:v>Расходы </c:v>
                </c:pt>
                <c:pt idx="3">
                  <c:v>Дефицит (-) </c:v>
                </c:pt>
              </c:strCache>
            </c:strRef>
          </c:cat>
          <c:val>
            <c:numRef>
              <c:f>[числен.насел..xlsx]Лист2!$D$3:$D$6</c:f>
              <c:numCache>
                <c:formatCode>#,##0.00</c:formatCode>
                <c:ptCount val="4"/>
                <c:pt idx="0">
                  <c:v>221554.5</c:v>
                </c:pt>
                <c:pt idx="1">
                  <c:v>112253.5</c:v>
                </c:pt>
                <c:pt idx="2">
                  <c:v>221942.5</c:v>
                </c:pt>
                <c:pt idx="3">
                  <c:v>-388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771072"/>
        <c:axId val="96772864"/>
        <c:axId val="0"/>
      </c:bar3DChart>
      <c:catAx>
        <c:axId val="96771072"/>
        <c:scaling>
          <c:orientation val="minMax"/>
        </c:scaling>
        <c:delete val="0"/>
        <c:axPos val="b"/>
        <c:majorTickMark val="out"/>
        <c:minorTickMark val="none"/>
        <c:tickLblPos val="nextTo"/>
        <c:crossAx val="96772864"/>
        <c:crosses val="autoZero"/>
        <c:auto val="1"/>
        <c:lblAlgn val="ctr"/>
        <c:lblOffset val="100"/>
        <c:noMultiLvlLbl val="0"/>
      </c:catAx>
      <c:valAx>
        <c:axId val="96772864"/>
        <c:scaling>
          <c:orientation val="minMax"/>
        </c:scaling>
        <c:delete val="0"/>
        <c:axPos val="l"/>
        <c:majorGridlines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</c:majorGridlines>
        <c:numFmt formatCode="#,##0.00" sourceLinked="1"/>
        <c:majorTickMark val="out"/>
        <c:minorTickMark val="none"/>
        <c:tickLblPos val="nextTo"/>
        <c:crossAx val="96771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 flip="none" rotWithShape="1">
      <a:gsLst>
        <a:gs pos="100000">
          <a:srgbClr val="FF3399"/>
        </a:gs>
        <a:gs pos="25000">
          <a:srgbClr val="FF6633"/>
        </a:gs>
        <a:gs pos="50000">
          <a:srgbClr val="FFFF00"/>
        </a:gs>
        <a:gs pos="75000">
          <a:srgbClr val="01A78F"/>
        </a:gs>
        <a:gs pos="100000">
          <a:srgbClr val="3366FF"/>
        </a:gs>
      </a:gsLst>
      <a:lin ang="15600000" scaled="0"/>
      <a:tileRect/>
    </a:gra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152204066782637"/>
          <c:y val="1.707908912645334E-2"/>
          <c:w val="0.50735918938314128"/>
          <c:h val="0.95358665074187299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>
              <a:gsLst>
                <a:gs pos="10000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56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[числен.насел..xlsx]Лист3!$C$5:$C$66</c:f>
              <c:strCache>
                <c:ptCount val="12"/>
                <c:pt idx="0">
                  <c:v>Налоги на прибыль,доходы</c:v>
                </c:pt>
                <c:pt idx="1">
                  <c:v>НАЛОГИ НА ТОВАРЫ (РАБОТЫ, УСЛУГИ), РЕАЛИЗУЕМЫЕ НА ТЕРРИТОРИИ РОССИЙСКОЙ ФЕДЕРАЦИИ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ПЛАТЕЖИ ПРИ ПОЛЬЗОВАНИИ ПРИРОДНЫМИ РЕСУРСАМИ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ВОЗМЕЩЕНИЕ УЩЕРБА</c:v>
                </c:pt>
                <c:pt idx="9">
                  <c:v>Субсидии бюджетам бюджетной системы Российской Федерации (межбюджетные субсидии)
</c:v>
                </c:pt>
                <c:pt idx="10">
                  <c:v>Субвенции бюджетам бюджетной системы Российской Федерации
</c:v>
                </c:pt>
                <c:pt idx="11">
                  <c:v>Дотации бюджетам бюджетной системы Российской Федерации
</c:v>
                </c:pt>
              </c:strCache>
            </c:strRef>
          </c:cat>
          <c:val>
            <c:numRef>
              <c:f>[числен.насел..xlsx]Лист3!$D$5:$D$66</c:f>
              <c:numCache>
                <c:formatCode>#,##0.00</c:formatCode>
                <c:ptCount val="12"/>
                <c:pt idx="0">
                  <c:v>100800000</c:v>
                </c:pt>
                <c:pt idx="1">
                  <c:v>4926573</c:v>
                </c:pt>
                <c:pt idx="2">
                  <c:v>2862000</c:v>
                </c:pt>
                <c:pt idx="3">
                  <c:v>1069000</c:v>
                </c:pt>
                <c:pt idx="4">
                  <c:v>8138997</c:v>
                </c:pt>
                <c:pt idx="5">
                  <c:v>1269010</c:v>
                </c:pt>
                <c:pt idx="6">
                  <c:v>5402000</c:v>
                </c:pt>
                <c:pt idx="7">
                  <c:v>2697520</c:v>
                </c:pt>
                <c:pt idx="8">
                  <c:v>19000</c:v>
                </c:pt>
                <c:pt idx="9">
                  <c:v>4585500</c:v>
                </c:pt>
                <c:pt idx="10">
                  <c:v>69965100</c:v>
                </c:pt>
                <c:pt idx="11">
                  <c:v>95376000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573312"/>
        <c:axId val="96574848"/>
        <c:axId val="0"/>
      </c:bar3DChart>
      <c:catAx>
        <c:axId val="96573312"/>
        <c:scaling>
          <c:orientation val="minMax"/>
        </c:scaling>
        <c:delete val="0"/>
        <c:axPos val="l"/>
        <c:majorTickMark val="out"/>
        <c:minorTickMark val="none"/>
        <c:tickLblPos val="nextTo"/>
        <c:crossAx val="96574848"/>
        <c:crosses val="autoZero"/>
        <c:auto val="1"/>
        <c:lblAlgn val="ctr"/>
        <c:lblOffset val="100"/>
        <c:noMultiLvlLbl val="0"/>
      </c:catAx>
      <c:valAx>
        <c:axId val="96574848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6573312"/>
        <c:crosses val="autoZero"/>
        <c:crossBetween val="between"/>
      </c:valAx>
      <c:spPr>
        <a:gradFill>
          <a:gsLst>
            <a:gs pos="43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5600000" scaled="0"/>
        </a:gradFill>
        <a:scene3d>
          <a:camera prst="orthographicFront"/>
          <a:lightRig rig="threePt" dir="t"/>
        </a:scene3d>
        <a:sp3d prstMaterial="matte"/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033801122368525E-3"/>
          <c:y val="0.12047093772618779"/>
          <c:w val="0.69039009215778191"/>
          <c:h val="0.87952906227381222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3.2113135025031686E-2"/>
                  <c:y val="-6.6241099507946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576693823515606E-3"/>
                  <c:y val="-4.4719547296519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8046401802603272E-2"/>
                  <c:y val="-0.23415530969687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6740344117139647E-2"/>
                  <c:y val="0.105729865073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54571031858955E-2"/>
                  <c:y val="8.9144674828966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01041172038078E-2"/>
                  <c:y val="6.0261259121497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4404560288242588E-4"/>
                  <c:y val="-1.0418503620298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5994771797062034E-3"/>
                  <c:y val="-4.4111384093938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[числен.насел..xlsx]Лист4!$A$2:$A$14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  <c:pt idx="12">
                  <c:v>Общий объем условно утверждаемых (утвержденных) расходов</c:v>
                </c:pt>
              </c:strCache>
            </c:strRef>
          </c:cat>
          <c:val>
            <c:numRef>
              <c:f>[числен.насел..xlsx]Лист4!$B$2:$B$14</c:f>
              <c:numCache>
                <c:formatCode>General</c:formatCode>
                <c:ptCount val="13"/>
                <c:pt idx="0" formatCode="#,##0.00">
                  <c:v>33542.26</c:v>
                </c:pt>
                <c:pt idx="1">
                  <c:v>336.4</c:v>
                </c:pt>
                <c:pt idx="2" formatCode="#,##0.00">
                  <c:v>8281</c:v>
                </c:pt>
                <c:pt idx="3" formatCode="#,##0.00">
                  <c:v>30865.1</c:v>
                </c:pt>
                <c:pt idx="4" formatCode="#,##0.00">
                  <c:v>50966</c:v>
                </c:pt>
                <c:pt idx="5">
                  <c:v>235</c:v>
                </c:pt>
                <c:pt idx="6" formatCode="#,##0.00">
                  <c:v>130497.1</c:v>
                </c:pt>
                <c:pt idx="7" formatCode="#,##0.00">
                  <c:v>35907</c:v>
                </c:pt>
                <c:pt idx="8" formatCode="#,##0.00">
                  <c:v>11153</c:v>
                </c:pt>
                <c:pt idx="9">
                  <c:v>362.4</c:v>
                </c:pt>
                <c:pt idx="10">
                  <c:v>196</c:v>
                </c:pt>
                <c:pt idx="11">
                  <c:v>3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248648072526718"/>
          <c:y val="0.1282742026359622"/>
          <c:w val="0.31578947368421062"/>
          <c:h val="0.8651907436860654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271549490514229E-2"/>
          <c:y val="0.16037991462713722"/>
          <c:w val="0.98072845050948576"/>
          <c:h val="0.83962008537286281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BFFEC-9E6B-1F4D-8610-E68E0A078923}" type="doc">
      <dgm:prSet loTypeId="urn:microsoft.com/office/officeart/2005/8/layout/process1" loCatId="process" qsTypeId="urn:microsoft.com/office/officeart/2005/8/quickstyle/simple4" qsCatId="simple" csTypeId="urn:microsoft.com/office/officeart/2005/8/colors/colorful1" csCatId="colorful" phldr="1"/>
      <dgm:spPr/>
    </dgm:pt>
    <dgm:pt modelId="{262488F5-C62C-4ADB-8E58-E17D54700954}" type="pres">
      <dgm:prSet presAssocID="{907BFFEC-9E6B-1F4D-8610-E68E0A078923}" presName="Name0" presStyleCnt="0">
        <dgm:presLayoutVars>
          <dgm:dir/>
          <dgm:resizeHandles val="exact"/>
        </dgm:presLayoutVars>
      </dgm:prSet>
      <dgm:spPr/>
    </dgm:pt>
  </dgm:ptLst>
  <dgm:cxnLst>
    <dgm:cxn modelId="{8623575C-FC99-4DE5-8C5F-4206387B7915}" type="presOf" srcId="{907BFFEC-9E6B-1F4D-8610-E68E0A078923}" destId="{262488F5-C62C-4ADB-8E58-E17D5470095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0.1125</cdr:x>
      <cdr:y>0.03472</cdr:y>
    </cdr:from>
    <cdr:to>
      <cdr:x>0.94375</cdr:x>
      <cdr:y>0.10417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4350" y="95250"/>
          <a:ext cx="38004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Уровень регистрируемой безработицы,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3BF08E-8720-4E25-99CA-8832408D28D4}" type="datetimeFigureOut">
              <a:rPr lang="ru-RU"/>
              <a:pPr>
                <a:defRPr/>
              </a:pPr>
              <a:t>17.07.2023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99EC90-5B2C-4744-86E0-962EAA17FD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970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440DDB-C7A8-4BD2-9107-8580E9AF6216}" type="datetimeFigureOut">
              <a:rPr lang="ru-RU"/>
              <a:pPr>
                <a:defRPr/>
              </a:pPr>
              <a:t>17.07.2023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38C4B7-9E39-40D6-99E8-B888E5D7C8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66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="1" i="1" u="sng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3167BC-C77E-4AD5-99AA-CE833EA3E53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85130-FF6B-414C-A8C9-DB7E7CBED6C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89FBF-F985-4390-8AAD-4038284D822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89FBF-F985-4390-8AAD-4038284D822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362FF5-0652-478D-87AE-FEE6E372E691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85CAF-4535-44B7-910B-BB203FC8E74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85CAF-4535-44B7-910B-BB203FC8E74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ECC85-07B1-43DA-B9EA-104614335882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EF357C-D020-47FA-9B97-85A4670838E4}" type="datetime1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522A-8DEC-4C64-8866-ACA10B929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F6005B-66F5-4C93-BB3B-7E342C436076}" type="datetime1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6DF2-B444-44EA-B914-333CB71FB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407DDC-DF82-4F2A-9E96-8AEADF561C96}" type="datetime1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BBD8-D999-48F2-915A-4F4D5E15D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5E85D-3E64-4616-8001-651408E6B7E0}" type="datetime1">
              <a:rPr lang="en-US" smtClean="0"/>
              <a:pPr>
                <a:defRPr/>
              </a:pPr>
              <a:t>7/17/2023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9E554-BDEE-4F70-87DF-19FE1D638C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08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CE189-8E3E-4999-9C9D-DCA6A6EC2255}" type="datetime1">
              <a:rPr lang="en-US" smtClean="0"/>
              <a:pPr>
                <a:defRPr/>
              </a:pPr>
              <a:t>7/17/2023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24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BC2FC9-317F-4AC7-B8F3-206A1FC7A93F}" type="datetime1">
              <a:rPr lang="en-US" smtClean="0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90FF-CDA7-4EBD-A0FD-9773E790E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6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7/17/2023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1075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D1766-7F94-4B9A-870C-49AE14652DC0}" type="datetime1">
              <a:rPr lang="en-US" smtClean="0"/>
              <a:pPr>
                <a:defRPr/>
              </a:pPr>
              <a:t>7/17/2023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E031A-13B7-40BF-90F7-D9C65DD25F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6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A258C-7A18-46C6-8020-E2D501DA404C}" type="datetime1">
              <a:rPr lang="en-US" smtClean="0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B21AF-C38D-479B-8364-B41BDA956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Прямоугольник 12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518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3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7F18B-247E-4F71-9D40-ABB8B888D81F}" type="datetime1">
              <a:rPr lang="en-US" smtClean="0"/>
              <a:pPr>
                <a:defRPr/>
              </a:pPr>
              <a:t>7/17/2023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D4F20-DD5D-4EE5-BC53-15BA5D69AB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8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DCED77-98DF-45C9-AD6A-3A707AC3F414}" type="datetime1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3071-406E-47C1-B664-BBBE2E9C6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7/17/2023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3041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7/17/2023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5070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7/17/2023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5147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639931-8BAD-4121-94EA-F7D2B61BE9EE}" type="datetime1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D2BD-1691-4976-8479-348AC128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705047-C204-4327-8B17-45A3E9CD1CDB}" type="datetime1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8A99-01BA-46B7-A57C-DD5D9362A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131A56-DFAC-45E1-903B-B9255B324976}" type="datetime1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63A6-2FF4-4431-AD3E-716A10DD5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8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678AD9-A7FA-4E1F-93D1-9EB22116986A}" type="datetime1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77200" y="601980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17F62-C719-4627-A01C-639185929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9221CF-E215-43CD-BC46-355984A4D85E}" type="datetime1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9A22-01C1-49C5-9F8F-6161AD64B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E7BEFD-2784-4F57-A2DD-ADBD17723E71}" type="datetime1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B761-4A44-4910-8D5E-91D4D44A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E0E4F3-6F79-4C2E-922A-AFA7BE89831D}" type="datetime1">
              <a:rPr lang="en-US"/>
              <a:pPr>
                <a:defRPr/>
              </a:pPr>
              <a:t>7/17/2023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1A09-9CB0-4BAB-AC9F-AC9BA3964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2271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175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E63DC-9A55-42CB-AB92-131567D7A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8636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4E854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0BED-295B-4F87-B902-419023CE560B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DE63DC-9A55-42CB-AB92-131567D7A7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5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27" r:id="rId1"/>
    <p:sldLayoutId id="2147486128" r:id="rId2"/>
    <p:sldLayoutId id="2147486129" r:id="rId3"/>
    <p:sldLayoutId id="2147486130" r:id="rId4"/>
    <p:sldLayoutId id="2147486131" r:id="rId5"/>
    <p:sldLayoutId id="2147486132" r:id="rId6"/>
    <p:sldLayoutId id="2147486133" r:id="rId7"/>
    <p:sldLayoutId id="2147486134" r:id="rId8"/>
    <p:sldLayoutId id="2147486135" r:id="rId9"/>
    <p:sldLayoutId id="2147486136" r:id="rId10"/>
    <p:sldLayoutId id="214748613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6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8.xml"/><Relationship Id="rId5" Type="http://schemas.openxmlformats.org/officeDocument/2006/relationships/image" Target="../media/image7.jpeg"/><Relationship Id="rId4" Type="http://schemas.openxmlformats.org/officeDocument/2006/relationships/chart" Target="../charts/chart7.xml"/><Relationship Id="rId9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14.png"/><Relationship Id="rId10" Type="http://schemas.openxmlformats.org/officeDocument/2006/relationships/image" Target="../media/image7.jpeg"/><Relationship Id="rId4" Type="http://schemas.openxmlformats.org/officeDocument/2006/relationships/image" Target="../media/image33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7.jpeg"/><Relationship Id="rId4" Type="http://schemas.openxmlformats.org/officeDocument/2006/relationships/image" Target="../media/image39.png"/><Relationship Id="rId9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_____Microsoft_Office_Excel1.xls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04800"/>
            <a:ext cx="71438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8" name="Рисунок 7" descr="IMG_2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016" y="766465"/>
            <a:ext cx="8784400" cy="345462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" y="4221088"/>
            <a:ext cx="8540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solidFill>
                  <a:srgbClr val="00297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ДЛЯ ГРАЖДАН</a:t>
            </a:r>
          </a:p>
          <a:p>
            <a:pPr algn="ctr">
              <a:defRPr/>
            </a:pPr>
            <a:r>
              <a:rPr lang="ru-RU" sz="4000" b="1" dirty="0" smtClean="0">
                <a:ln w="1905"/>
                <a:solidFill>
                  <a:srgbClr val="00297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ГОРОДСКОГО ОКРУГА ПЕЛЫМ</a:t>
            </a:r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16016" y="5746819"/>
            <a:ext cx="4053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Georgia" pitchFamily="18" charset="0"/>
              </a:rPr>
              <a:t>ПРОЕКТ БЮДЖЕТА НА 2023 ГОД И ПЛАНОВЫЙ ПЕРИОД 2024 -2025 ГОДОВ</a:t>
            </a:r>
            <a:endParaRPr lang="ru-RU" sz="1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79844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Доходы местного бюджета на 2023 год и плановый период 2024-2025 годов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885365"/>
              </p:ext>
            </p:extLst>
          </p:nvPr>
        </p:nvGraphicFramePr>
        <p:xfrm>
          <a:off x="179512" y="944337"/>
          <a:ext cx="8748604" cy="560815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176257"/>
                <a:gridCol w="1239386"/>
                <a:gridCol w="1215310"/>
                <a:gridCol w="1117651"/>
              </a:tblGrid>
              <a:tr h="281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34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Налоговые и неналоговые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доходы,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 том числе: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127 184,10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101 085,00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109 301,00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1195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прибыль,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доходы (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доходы физических лиц)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100 800,00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76 916,42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85 132,42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товары (работы, услуги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реализуемые на территории Российской Федерации (доходы от уплаты акцизов)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4 926,57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4 926,57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4 926,57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4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совокупный доход , в том числе: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2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взимаемый в связи с применением упрощенной системы налогообложения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2 696,00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2 696,00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2 696,00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2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взимаемый в связи с применением патентной системы налогообложения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2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имущество, в том числе: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069,00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2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имущество физических лиц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2107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503,00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503,00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503,00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45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имущества,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находящегося в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государственной и муниципальной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собственности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8 139,00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8 139,00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8 139,00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3159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1 269,01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1 269,01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1 269,01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292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платных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 и компенсаций затрат государства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5 402,00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5 402,00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5 402,00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292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2 697,52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292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7535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том числе: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169 926,60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117 903,90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112 253,50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02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4 585,50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4 446,50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4 627,80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840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69 965,10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72 760,40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75 532,70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6375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95 376,00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40 697,00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32 093,00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904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297 110,70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218 988,90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221 554,50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56376" y="632156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129964035"/>
              </p:ext>
            </p:extLst>
          </p:nvPr>
        </p:nvGraphicFramePr>
        <p:xfrm>
          <a:off x="179512" y="146348"/>
          <a:ext cx="8856984" cy="657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4253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B37A58F-48C5-4DC3-AB59-2EA769D73903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11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409676" y="552510"/>
            <a:ext cx="685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РАСХОДОВ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БЮДЖЕТА НА 2023 ГОД</a:t>
            </a:r>
          </a:p>
        </p:txBody>
      </p:sp>
      <p:pic>
        <p:nvPicPr>
          <p:cNvPr id="20485" name="Рисунок 5" descr="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Прямоугольник 54"/>
          <p:cNvSpPr/>
          <p:nvPr/>
        </p:nvSpPr>
        <p:spPr>
          <a:xfrm>
            <a:off x="1259632" y="152400"/>
            <a:ext cx="777686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Пелым 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79703823"/>
              </p:ext>
            </p:extLst>
          </p:nvPr>
        </p:nvGraphicFramePr>
        <p:xfrm>
          <a:off x="228601" y="1481138"/>
          <a:ext cx="8663880" cy="511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23674651"/>
              </p:ext>
            </p:extLst>
          </p:nvPr>
        </p:nvGraphicFramePr>
        <p:xfrm>
          <a:off x="467544" y="764704"/>
          <a:ext cx="8519865" cy="575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3879794"/>
              </p:ext>
            </p:extLst>
          </p:nvPr>
        </p:nvGraphicFramePr>
        <p:xfrm>
          <a:off x="228600" y="791220"/>
          <a:ext cx="8735887" cy="589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2736775"/>
              </p:ext>
            </p:extLst>
          </p:nvPr>
        </p:nvGraphicFramePr>
        <p:xfrm>
          <a:off x="107504" y="476672"/>
          <a:ext cx="8881367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507682"/>
              </p:ext>
            </p:extLst>
          </p:nvPr>
        </p:nvGraphicFramePr>
        <p:xfrm>
          <a:off x="304295" y="1412776"/>
          <a:ext cx="8507842" cy="477206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359449"/>
                <a:gridCol w="1091443"/>
                <a:gridCol w="1030141"/>
                <a:gridCol w="1026809"/>
              </a:tblGrid>
              <a:tr h="3212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Наименование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</a:txBody>
                  <a:tcPr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33 542,26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32 678,36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32 514,96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оборона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336,40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351,40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363,60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260293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деятельность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8 281,00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6 418,00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6 418,00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экономика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30 865,10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1 007,80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1 841,60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6602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50 966,00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7 959,00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9 257,00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235,00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235,00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130 497,10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129 627,54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129 236,64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Культура,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кинематография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35 907,00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24 266,10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21 191,90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политика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11 153,00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11 161,20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11 800,30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362,40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107,50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187,50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196,00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196,00</a:t>
                      </a:r>
                    </a:p>
                  </a:txBody>
                  <a:tcPr anchor="ctr"/>
                </a:tc>
              </a:tr>
              <a:tr h="31577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муниципального долга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3,00 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2,00</a:t>
                      </a:r>
                      <a:endParaRPr lang="ru-RU" sz="1200" b="1" u="non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0,00</a:t>
                      </a:r>
                      <a:endParaRPr lang="ru-RU" sz="1200" b="1" u="non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Общий объем условно утверждаемых (утвержденных) расходов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5 300,00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8 700,00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РАСХОДОВ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302 344,26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218 988,90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221 942,50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E533161D-B176-4DFC-9135-E90233BDBDF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12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21507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Прямоугольник 82"/>
          <p:cNvSpPr/>
          <p:nvPr/>
        </p:nvSpPr>
        <p:spPr>
          <a:xfrm>
            <a:off x="1828800" y="214290"/>
            <a:ext cx="56388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156233" y="571480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Расходы бюджета на 2023 год и плановый период 2024-2025 г.</a:t>
            </a:r>
            <a:endParaRPr lang="ru-RU" i="1" dirty="0"/>
          </a:p>
        </p:txBody>
      </p:sp>
      <p:sp>
        <p:nvSpPr>
          <p:cNvPr id="26692" name="TextBox 85"/>
          <p:cNvSpPr txBox="1">
            <a:spLocks noChangeArrowheads="1"/>
          </p:cNvSpPr>
          <p:nvPr/>
        </p:nvSpPr>
        <p:spPr bwMode="auto">
          <a:xfrm>
            <a:off x="7323112" y="971589"/>
            <a:ext cx="14890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Тыс</a:t>
            </a:r>
            <a:r>
              <a:rPr lang="ru-RU" sz="1000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рублей</a:t>
            </a:r>
            <a:endParaRPr lang="ru-RU" sz="1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  <p:bldP spid="2669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36823"/>
            <a:ext cx="7416824" cy="6123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городского округа Пелым</a:t>
            </a:r>
            <a:b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ial" pitchFamily="34" charset="0"/>
              </a:rPr>
              <a:t>Наличие сопоставимых параметров бюджета в сравнении с другими муниципальными образованиями на 2023 год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882" y="1052736"/>
            <a:ext cx="8519864" cy="568863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rgbClr val="C00000"/>
                </a:solidFill>
                <a:latin typeface="Georgia" pitchFamily="18" charset="0"/>
              </a:rPr>
              <a:t>Утвержденные бюджетные назначения МО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rgbClr val="C00000"/>
                </a:solidFill>
                <a:latin typeface="Georgia" pitchFamily="18" charset="0"/>
              </a:rPr>
              <a:t>в сопоставимых условиях</a:t>
            </a:r>
            <a:endParaRPr lang="ru-RU" sz="1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732687" y="129239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47838038"/>
              </p:ext>
            </p:extLst>
          </p:nvPr>
        </p:nvGraphicFramePr>
        <p:xfrm>
          <a:off x="4932040" y="1628800"/>
          <a:ext cx="3808759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107683754"/>
              </p:ext>
            </p:extLst>
          </p:nvPr>
        </p:nvGraphicFramePr>
        <p:xfrm>
          <a:off x="214908" y="1772816"/>
          <a:ext cx="4199384" cy="2435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541023232"/>
              </p:ext>
            </p:extLst>
          </p:nvPr>
        </p:nvGraphicFramePr>
        <p:xfrm>
          <a:off x="2339752" y="4293096"/>
          <a:ext cx="4536504" cy="237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43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19436" y="785992"/>
            <a:ext cx="7573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Межбюджетные   трансферты </a:t>
            </a:r>
          </a:p>
        </p:txBody>
      </p:sp>
      <p:pic>
        <p:nvPicPr>
          <p:cNvPr id="6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31640" y="214290"/>
            <a:ext cx="734481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645025"/>
          </a:xfrm>
        </p:spPr>
        <p:txBody>
          <a:bodyPr>
            <a:noAutofit/>
          </a:bodyPr>
          <a:lstStyle/>
          <a:p>
            <a:pPr marL="0" indent="0" algn="just">
              <a:lnSpc>
                <a:spcPts val="2500"/>
              </a:lnSpc>
              <a:buNone/>
            </a:pPr>
            <a:r>
              <a:rPr lang="ru-RU" sz="1800" b="1" i="1" spc="-100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Georgia" pitchFamily="18" charset="0"/>
                <a:cs typeface="Times New Roman" panose="02020603050405020304" pitchFamily="18" charset="0"/>
              </a:rPr>
              <a:t>Межбюджетные   </a:t>
            </a:r>
            <a:r>
              <a:rPr lang="ru-RU" sz="1800" b="1" i="1" spc="-100" dirty="0" smtClean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Georgia" pitchFamily="18" charset="0"/>
                <a:cs typeface="Times New Roman" panose="02020603050405020304" pitchFamily="18" charset="0"/>
              </a:rPr>
              <a:t>трансферты (МБТ)    </a:t>
            </a:r>
            <a:r>
              <a:rPr lang="ru-RU" sz="1800" b="1" cap="all" spc="-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Georgia" pitchFamily="18" charset="0"/>
                <a:cs typeface="Times New Roman" panose="02020603050405020304" pitchFamily="18" charset="0"/>
              </a:rPr>
              <a:t>–   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средства, предоставляемые одним бюджетом бюджетной системы Российской Федерации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другому бюджету</a:t>
            </a:r>
          </a:p>
          <a:p>
            <a:pPr marL="0" indent="0" algn="just">
              <a:lnSpc>
                <a:spcPts val="2500"/>
              </a:lnSpc>
              <a:buNone/>
            </a:pPr>
            <a:endParaRPr lang="ru-RU" sz="1800" b="1" i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marL="0" indent="0" algn="just">
              <a:lnSpc>
                <a:spcPts val="2500"/>
              </a:lnSpc>
              <a:buNone/>
            </a:pPr>
            <a:endParaRPr lang="ru-RU" sz="1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Скругленный прямоугольник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470945"/>
            <a:ext cx="8568952" cy="75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331640" y="263691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Виды межбюджетных трансфертов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7" name="Овал 13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3" y="3588913"/>
            <a:ext cx="2692871" cy="57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Овал 13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4875" y="3578839"/>
            <a:ext cx="2639734" cy="53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Овал 13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1486" y="3588914"/>
            <a:ext cx="2861026" cy="54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 rot="5400000">
            <a:off x="4334612" y="3175372"/>
            <a:ext cx="424831" cy="382103"/>
            <a:chOff x="3630532" y="1445989"/>
            <a:chExt cx="699404" cy="818171"/>
          </a:xfrm>
        </p:grpSpPr>
        <p:sp>
          <p:nvSpPr>
            <p:cNvPr id="21" name="Стрелка вправо 20"/>
            <p:cNvSpPr/>
            <p:nvPr/>
          </p:nvSpPr>
          <p:spPr>
            <a:xfrm>
              <a:off x="3630532" y="1445989"/>
              <a:ext cx="699404" cy="81817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трелка вправо 4"/>
            <p:cNvSpPr/>
            <p:nvPr/>
          </p:nvSpPr>
          <p:spPr>
            <a:xfrm>
              <a:off x="3630532" y="1609623"/>
              <a:ext cx="489583" cy="490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 rot="5400000">
            <a:off x="7172326" y="3179103"/>
            <a:ext cx="424831" cy="382103"/>
            <a:chOff x="3630532" y="1445989"/>
            <a:chExt cx="699404" cy="818171"/>
          </a:xfrm>
        </p:grpSpPr>
        <p:sp>
          <p:nvSpPr>
            <p:cNvPr id="24" name="Стрелка вправо 23"/>
            <p:cNvSpPr/>
            <p:nvPr/>
          </p:nvSpPr>
          <p:spPr>
            <a:xfrm>
              <a:off x="3630532" y="1445989"/>
              <a:ext cx="699404" cy="81817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трелка вправо 4"/>
            <p:cNvSpPr/>
            <p:nvPr/>
          </p:nvSpPr>
          <p:spPr>
            <a:xfrm>
              <a:off x="3630532" y="1609623"/>
              <a:ext cx="489583" cy="490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 rot="5400000">
            <a:off x="1529553" y="3185447"/>
            <a:ext cx="424831" cy="382103"/>
            <a:chOff x="3630532" y="1445989"/>
            <a:chExt cx="699404" cy="818171"/>
          </a:xfrm>
        </p:grpSpPr>
        <p:sp>
          <p:nvSpPr>
            <p:cNvPr id="27" name="Стрелка вправо 26"/>
            <p:cNvSpPr/>
            <p:nvPr/>
          </p:nvSpPr>
          <p:spPr>
            <a:xfrm>
              <a:off x="3630532" y="1445989"/>
              <a:ext cx="699404" cy="81817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трелка вправо 4"/>
            <p:cNvSpPr/>
            <p:nvPr/>
          </p:nvSpPr>
          <p:spPr>
            <a:xfrm>
              <a:off x="3630532" y="1609623"/>
              <a:ext cx="489583" cy="490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41869" y="36443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en-US" b="1" kern="0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04187" y="3644384"/>
            <a:ext cx="115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endParaRPr lang="en-US" b="1" i="1" dirty="0">
              <a:ln w="9000" cmpd="sng">
                <a:solidFill>
                  <a:srgbClr val="E76618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68179" y="3609206"/>
            <a:ext cx="1271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endParaRPr lang="en-US" b="1" i="1" dirty="0">
              <a:ln w="9000" cmpd="sng">
                <a:solidFill>
                  <a:srgbClr val="E76618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9552" y="416630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МБТ, не имеющие целевого назначения, предоставляемые на безвозмездной и безвозвратной основе (в переводе с латинского </a:t>
            </a:r>
            <a:r>
              <a:rPr lang="ru-RU" i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dotatio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дар, пожертвование). В бюджете города Екатеринбурга дотации не планируются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МБТ, предоставляемые на условиях долевого финансирования расходов (латинское </a:t>
            </a:r>
            <a:r>
              <a:rPr lang="ru-RU" i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subsidium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помощь, поддержка).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МБТ, предоставляемые на исполнение переданных государственных полномочий. В случае нарушения целевого использования средств, они подлежат возврату в тот бюджет, из которого получены.</a:t>
            </a:r>
          </a:p>
        </p:txBody>
      </p:sp>
    </p:spTree>
    <p:extLst>
      <p:ext uri="{BB962C8B-B14F-4D97-AF65-F5344CB8AC3E}">
        <p14:creationId xmlns:p14="http://schemas.microsoft.com/office/powerpoint/2010/main" val="14152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Безвозмездные поступления на 2023 год и плановый период 2024-2025 годы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288107"/>
              </p:ext>
            </p:extLst>
          </p:nvPr>
        </p:nvGraphicFramePr>
        <p:xfrm>
          <a:off x="179512" y="5229200"/>
          <a:ext cx="8784976" cy="144596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41419"/>
                <a:gridCol w="2021322"/>
                <a:gridCol w="2134143"/>
                <a:gridCol w="1788092"/>
              </a:tblGrid>
              <a:tr h="3038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</a:txBody>
                  <a:tcPr anchor="ctr"/>
                </a:tc>
              </a:tr>
              <a:tr h="2734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4 585,50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4 446,50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4 627,80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076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69 965,10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72 760,40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75 532,70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848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95 376,00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40 697,00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32 093,00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7347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0Всего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169 926,60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117 903,90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112 253,50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916577"/>
              </p:ext>
            </p:extLst>
          </p:nvPr>
        </p:nvGraphicFramePr>
        <p:xfrm>
          <a:off x="179512" y="1052513"/>
          <a:ext cx="8712968" cy="396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CC219EAF-D97A-4D68-B47F-E466ADB920B5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16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88"/>
          <p:cNvGrpSpPr>
            <a:grpSpLocks/>
          </p:cNvGrpSpPr>
          <p:nvPr/>
        </p:nvGrpSpPr>
        <p:grpSpPr bwMode="auto">
          <a:xfrm>
            <a:off x="160713" y="1069139"/>
            <a:ext cx="8841913" cy="5456205"/>
            <a:chOff x="4343400" y="1420368"/>
            <a:chExt cx="4390200" cy="4833959"/>
          </a:xfrm>
        </p:grpSpPr>
        <p:grpSp>
          <p:nvGrpSpPr>
            <p:cNvPr id="22579" name="Группа 151"/>
            <p:cNvGrpSpPr>
              <a:grpSpLocks/>
            </p:cNvGrpSpPr>
            <p:nvPr/>
          </p:nvGrpSpPr>
          <p:grpSpPr bwMode="auto">
            <a:xfrm>
              <a:off x="4343400" y="1420368"/>
              <a:ext cx="4390200" cy="4833959"/>
              <a:chOff x="4648200" y="1420368"/>
              <a:chExt cx="4390200" cy="4833959"/>
            </a:xfrm>
          </p:grpSpPr>
          <p:grpSp>
            <p:nvGrpSpPr>
              <p:cNvPr id="22594" name="Группа 149"/>
              <p:cNvGrpSpPr>
                <a:grpSpLocks/>
              </p:cNvGrpSpPr>
              <p:nvPr/>
            </p:nvGrpSpPr>
            <p:grpSpPr bwMode="auto">
              <a:xfrm>
                <a:off x="4648200" y="1420368"/>
                <a:ext cx="4390200" cy="4833959"/>
                <a:chOff x="4648200" y="1420368"/>
                <a:chExt cx="4390200" cy="4833959"/>
              </a:xfrm>
            </p:grpSpPr>
            <p:grpSp>
              <p:nvGrpSpPr>
                <p:cNvPr id="22596" name="Группа 113"/>
                <p:cNvGrpSpPr>
                  <a:grpSpLocks/>
                </p:cNvGrpSpPr>
                <p:nvPr/>
              </p:nvGrpSpPr>
              <p:grpSpPr bwMode="auto">
                <a:xfrm>
                  <a:off x="4648200" y="1420368"/>
                  <a:ext cx="4390200" cy="4833959"/>
                  <a:chOff x="4724400" y="1801367"/>
                  <a:chExt cx="4390200" cy="4833958"/>
                </a:xfrm>
              </p:grpSpPr>
              <p:grpSp>
                <p:nvGrpSpPr>
                  <p:cNvPr id="22599" name="Блок-схема: документ 54"/>
                  <p:cNvGrpSpPr>
                    <a:grpSpLocks/>
                  </p:cNvGrpSpPr>
                  <p:nvPr/>
                </p:nvGrpSpPr>
                <p:grpSpPr bwMode="auto">
                  <a:xfrm>
                    <a:off x="4739643" y="1801367"/>
                    <a:ext cx="4359397" cy="2499360"/>
                    <a:chOff x="4358640" y="1420368"/>
                    <a:chExt cx="4358640" cy="2499360"/>
                  </a:xfrm>
                </p:grpSpPr>
                <p:pic>
                  <p:nvPicPr>
                    <p:cNvPr id="22608" name="Блок-схема: документ 54"/>
                    <p:cNvPicPr>
                      <a:picLocks noChangeArrowheads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1420368"/>
                      <a:ext cx="4358640" cy="24993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9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 rot="10800000">
                      <a:off x="4419599" y="1828799"/>
                      <a:ext cx="4190273" cy="10807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sp>
                <p:nvSpPr>
                  <p:cNvPr id="22607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0614" y="4190999"/>
                    <a:ext cx="4190328" cy="24443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ru-RU">
                      <a:solidFill>
                        <a:srgbClr val="FFFFFF"/>
                      </a:solidFill>
                      <a:latin typeface="Franklin Gothic Book" pitchFamily="34" charset="0"/>
                    </a:endParaRPr>
                  </a:p>
                </p:txBody>
              </p:sp>
              <p:sp>
                <p:nvSpPr>
                  <p:cNvPr id="22601" name="Text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4400" y="2057399"/>
                    <a:ext cx="4390200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2000" b="1">
                      <a:latin typeface="Georgia" pitchFamily="18" charset="0"/>
                    </a:endParaRPr>
                  </a:p>
                </p:txBody>
              </p:sp>
              <p:grpSp>
                <p:nvGrpSpPr>
                  <p:cNvPr id="22602" name="Группа 111"/>
                  <p:cNvGrpSpPr>
                    <a:grpSpLocks/>
                  </p:cNvGrpSpPr>
                  <p:nvPr/>
                </p:nvGrpSpPr>
                <p:grpSpPr bwMode="auto">
                  <a:xfrm>
                    <a:off x="4876826" y="2770187"/>
                    <a:ext cx="3886875" cy="1177550"/>
                    <a:chOff x="4876826" y="2846387"/>
                    <a:chExt cx="3886875" cy="1177550"/>
                  </a:xfrm>
                </p:grpSpPr>
                <p:sp>
                  <p:nvSpPr>
                    <p:cNvPr id="12349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76104" y="3341393"/>
                      <a:ext cx="754194" cy="6826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8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85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76826" y="2971467"/>
                      <a:ext cx="1295625" cy="2778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  <p:sp>
                  <p:nvSpPr>
                    <p:cNvPr id="86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68076" y="2846042"/>
                      <a:ext cx="1295625" cy="2778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7A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</p:grpSp>
            <p:sp>
              <p:nvSpPr>
                <p:cNvPr id="1233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4855877" y="2909598"/>
                  <a:ext cx="2302598" cy="6826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eorgia" pitchFamily="18" charset="0"/>
                  </a:endParaRPr>
                </a:p>
              </p:txBody>
            </p:sp>
            <p:sp>
              <p:nvSpPr>
                <p:cNvPr id="103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6096251" y="2414246"/>
                  <a:ext cx="1295625" cy="2778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7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  <p:sp>
            <p:nvSpPr>
              <p:cNvPr id="22595" name="TextBox 21"/>
              <p:cNvSpPr txBox="1">
                <a:spLocks noChangeArrowheads="1"/>
              </p:cNvSpPr>
              <p:nvPr/>
            </p:nvSpPr>
            <p:spPr bwMode="auto">
              <a:xfrm>
                <a:off x="4726472" y="5186207"/>
                <a:ext cx="3200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/>
                <a:endParaRPr lang="ru-RU" sz="1400" b="1">
                  <a:latin typeface="Georgia" pitchFamily="18" charset="0"/>
                </a:endParaRPr>
              </a:p>
            </p:txBody>
          </p:sp>
        </p:grp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6248729" y="4114635"/>
              <a:ext cx="990772" cy="914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sz="8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</p:grpSp>
      <p:pic>
        <p:nvPicPr>
          <p:cNvPr id="22535" name="Рисунок 5" descr="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1331639" y="228600"/>
            <a:ext cx="7423289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81100" y="597932"/>
            <a:ext cx="7464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ГОРОДСКОГО ОКРУГА ПЕЛЫМ</a:t>
            </a:r>
            <a:endParaRPr lang="ru-RU" sz="1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4" name="TextBox 25"/>
          <p:cNvSpPr txBox="1">
            <a:spLocks noChangeArrowheads="1"/>
          </p:cNvSpPr>
          <p:nvPr/>
        </p:nvSpPr>
        <p:spPr bwMode="auto">
          <a:xfrm>
            <a:off x="494378" y="1730601"/>
            <a:ext cx="809216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2438"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бюджета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Пелым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 и плановый период 2024-2025 годы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программно-целевой подход, что позволяет ответить на главный вопрос – 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«Что?»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«Зачем?»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тратятся бюджетные средства, какие цели необходимо достичь при распределении этих средств.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067555" y="3202545"/>
            <a:ext cx="107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9" name="Блок-схема: документ 5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412" y="3890227"/>
            <a:ext cx="8779875" cy="256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8977" y="4570098"/>
            <a:ext cx="80487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финансового обеспечения реализации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dirty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272 927,99 тыс. руб.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r>
              <a:rPr lang="ru-RU" dirty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193 839,10 тыс. руб.</a:t>
            </a:r>
            <a:endParaRPr lang="ru-RU" dirty="0" smtClean="0">
              <a:solidFill>
                <a:srgbClr val="2C3C43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</a:t>
            </a:r>
            <a:r>
              <a:rPr lang="ru-RU" dirty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193 068,10 тыс. руб.</a:t>
            </a:r>
            <a:endParaRPr lang="ru-RU" dirty="0">
              <a:solidFill>
                <a:srgbClr val="2C3C43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CC219EAF-D97A-4D68-B47F-E466ADB920B5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17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88"/>
          <p:cNvGrpSpPr>
            <a:grpSpLocks/>
          </p:cNvGrpSpPr>
          <p:nvPr/>
        </p:nvGrpSpPr>
        <p:grpSpPr bwMode="auto">
          <a:xfrm>
            <a:off x="4057215" y="1175366"/>
            <a:ext cx="4790991" cy="5682634"/>
            <a:chOff x="4343400" y="1420368"/>
            <a:chExt cx="4390200" cy="5510784"/>
          </a:xfrm>
        </p:grpSpPr>
        <p:grpSp>
          <p:nvGrpSpPr>
            <p:cNvPr id="22579" name="Группа 151"/>
            <p:cNvGrpSpPr>
              <a:grpSpLocks/>
            </p:cNvGrpSpPr>
            <p:nvPr/>
          </p:nvGrpSpPr>
          <p:grpSpPr bwMode="auto">
            <a:xfrm>
              <a:off x="4343400" y="1420368"/>
              <a:ext cx="4390200" cy="5510784"/>
              <a:chOff x="4648200" y="1420368"/>
              <a:chExt cx="4390200" cy="5510784"/>
            </a:xfrm>
          </p:grpSpPr>
          <p:grpSp>
            <p:nvGrpSpPr>
              <p:cNvPr id="22594" name="Группа 149"/>
              <p:cNvGrpSpPr>
                <a:grpSpLocks/>
              </p:cNvGrpSpPr>
              <p:nvPr/>
            </p:nvGrpSpPr>
            <p:grpSpPr bwMode="auto">
              <a:xfrm>
                <a:off x="4648200" y="1420368"/>
                <a:ext cx="4390200" cy="5510784"/>
                <a:chOff x="4648200" y="1420368"/>
                <a:chExt cx="4390200" cy="5510784"/>
              </a:xfrm>
            </p:grpSpPr>
            <p:grpSp>
              <p:nvGrpSpPr>
                <p:cNvPr id="22596" name="Группа 113"/>
                <p:cNvGrpSpPr>
                  <a:grpSpLocks/>
                </p:cNvGrpSpPr>
                <p:nvPr/>
              </p:nvGrpSpPr>
              <p:grpSpPr bwMode="auto">
                <a:xfrm>
                  <a:off x="4648200" y="1420368"/>
                  <a:ext cx="4390200" cy="5510784"/>
                  <a:chOff x="4724400" y="1801367"/>
                  <a:chExt cx="4390200" cy="5510783"/>
                </a:xfrm>
              </p:grpSpPr>
              <p:grpSp>
                <p:nvGrpSpPr>
                  <p:cNvPr id="22599" name="Блок-схема: документ 54"/>
                  <p:cNvGrpSpPr>
                    <a:grpSpLocks/>
                  </p:cNvGrpSpPr>
                  <p:nvPr/>
                </p:nvGrpSpPr>
                <p:grpSpPr bwMode="auto">
                  <a:xfrm>
                    <a:off x="4739643" y="1801367"/>
                    <a:ext cx="4359397" cy="2499360"/>
                    <a:chOff x="4358640" y="1420368"/>
                    <a:chExt cx="4358640" cy="2499360"/>
                  </a:xfrm>
                </p:grpSpPr>
                <p:pic>
                  <p:nvPicPr>
                    <p:cNvPr id="22608" name="Блок-схема: документ 54"/>
                    <p:cNvPicPr>
                      <a:picLocks noChangeArrowheads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1420368"/>
                      <a:ext cx="4358640" cy="24993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9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 rot="10800000">
                      <a:off x="4419599" y="1828799"/>
                      <a:ext cx="4190273" cy="10807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grpSp>
                <p:nvGrpSpPr>
                  <p:cNvPr id="22600" name="Блок-схема: документ 56"/>
                  <p:cNvGrpSpPr>
                    <a:grpSpLocks/>
                  </p:cNvGrpSpPr>
                  <p:nvPr/>
                </p:nvGrpSpPr>
                <p:grpSpPr bwMode="auto">
                  <a:xfrm>
                    <a:off x="4739643" y="4130039"/>
                    <a:ext cx="4359397" cy="3182111"/>
                    <a:chOff x="4358640" y="3749040"/>
                    <a:chExt cx="4358640" cy="3182112"/>
                  </a:xfrm>
                </p:grpSpPr>
                <p:pic>
                  <p:nvPicPr>
                    <p:cNvPr id="22606" name="Блок-схема: документ 56"/>
                    <p:cNvPicPr>
                      <a:picLocks noChangeArrowheads="1"/>
                    </p:cNvPicPr>
                    <p:nvPr/>
                  </p:nvPicPr>
                  <p:blipFill>
                    <a:blip r:embed="rId4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3749040"/>
                      <a:ext cx="4358640" cy="31821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7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19600" y="3810000"/>
                      <a:ext cx="4189600" cy="24443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sp>
                <p:nvSpPr>
                  <p:cNvPr id="22601" name="Text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4400" y="2057399"/>
                    <a:ext cx="4390200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2000" b="1">
                      <a:latin typeface="Georgia" pitchFamily="18" charset="0"/>
                    </a:endParaRPr>
                  </a:p>
                </p:txBody>
              </p:sp>
              <p:grpSp>
                <p:nvGrpSpPr>
                  <p:cNvPr id="22602" name="Группа 111"/>
                  <p:cNvGrpSpPr>
                    <a:grpSpLocks/>
                  </p:cNvGrpSpPr>
                  <p:nvPr/>
                </p:nvGrpSpPr>
                <p:grpSpPr bwMode="auto">
                  <a:xfrm>
                    <a:off x="4876826" y="2770187"/>
                    <a:ext cx="3886875" cy="1177550"/>
                    <a:chOff x="4876826" y="2846387"/>
                    <a:chExt cx="3886875" cy="1177550"/>
                  </a:xfrm>
                </p:grpSpPr>
                <p:sp>
                  <p:nvSpPr>
                    <p:cNvPr id="12349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76104" y="3341393"/>
                      <a:ext cx="754194" cy="6826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8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85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76826" y="2971467"/>
                      <a:ext cx="1295625" cy="2778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  <p:sp>
                  <p:nvSpPr>
                    <p:cNvPr id="86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68076" y="2846042"/>
                      <a:ext cx="1295625" cy="2778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7A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</p:grpSp>
            <p:sp>
              <p:nvSpPr>
                <p:cNvPr id="103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6096251" y="2414246"/>
                  <a:ext cx="1295625" cy="2778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7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  <p:sp>
            <p:nvSpPr>
              <p:cNvPr id="22595" name="TextBox 21"/>
              <p:cNvSpPr txBox="1">
                <a:spLocks noChangeArrowheads="1"/>
              </p:cNvSpPr>
              <p:nvPr/>
            </p:nvSpPr>
            <p:spPr bwMode="auto">
              <a:xfrm>
                <a:off x="4726472" y="5186207"/>
                <a:ext cx="3200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/>
                <a:endParaRPr lang="ru-RU" sz="1400" b="1">
                  <a:latin typeface="Georgia" pitchFamily="18" charset="0"/>
                </a:endParaRPr>
              </a:p>
            </p:txBody>
          </p:sp>
        </p:grpSp>
        <p:grpSp>
          <p:nvGrpSpPr>
            <p:cNvPr id="22580" name="Группа 175"/>
            <p:cNvGrpSpPr>
              <a:grpSpLocks/>
            </p:cNvGrpSpPr>
            <p:nvPr/>
          </p:nvGrpSpPr>
          <p:grpSpPr bwMode="auto">
            <a:xfrm>
              <a:off x="6814746" y="2777881"/>
              <a:ext cx="1699015" cy="2069513"/>
              <a:chOff x="2395146" y="2549281"/>
              <a:chExt cx="1699015" cy="2069513"/>
            </a:xfrm>
          </p:grpSpPr>
          <p:pic>
            <p:nvPicPr>
              <p:cNvPr id="22592" name="Овал 176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395146" y="2549281"/>
                <a:ext cx="1699012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2582" name="Группа 54"/>
              <p:cNvGrpSpPr>
                <a:grpSpLocks/>
              </p:cNvGrpSpPr>
              <p:nvPr/>
            </p:nvGrpSpPr>
            <p:grpSpPr bwMode="auto">
              <a:xfrm>
                <a:off x="2470255" y="2737526"/>
                <a:ext cx="1623906" cy="1881268"/>
                <a:chOff x="7118455" y="3423326"/>
                <a:chExt cx="1623906" cy="1881268"/>
              </a:xfrm>
            </p:grpSpPr>
            <p:grpSp>
              <p:nvGrpSpPr>
                <p:cNvPr id="22584" name="Группа 49"/>
                <p:cNvGrpSpPr>
                  <a:grpSpLocks/>
                </p:cNvGrpSpPr>
                <p:nvPr/>
              </p:nvGrpSpPr>
              <p:grpSpPr bwMode="auto">
                <a:xfrm>
                  <a:off x="7118455" y="4466394"/>
                  <a:ext cx="1623906" cy="838200"/>
                  <a:chOff x="3072459" y="4025413"/>
                  <a:chExt cx="1894554" cy="995433"/>
                </a:xfrm>
              </p:grpSpPr>
              <p:pic>
                <p:nvPicPr>
                  <p:cNvPr id="22586" name="Овал 184"/>
                  <p:cNvPicPr>
                    <a:picLocks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3072459" y="4025413"/>
                    <a:ext cx="1894554" cy="9954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6" name="Text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02549" y="4150632"/>
                    <a:ext cx="1510920" cy="5486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8 449,00</a:t>
                    </a:r>
                    <a:endParaRPr lang="ru-RU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  <a:p>
                    <a:pPr algn="ctr">
                      <a:defRPr/>
                    </a:pPr>
                    <a:r>
                      <a: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тыс. рублей</a:t>
                    </a:r>
                  </a:p>
                </p:txBody>
              </p:sp>
            </p:grpSp>
            <p:sp>
              <p:nvSpPr>
                <p:cNvPr id="184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238913" y="3423326"/>
                  <a:ext cx="1371839" cy="461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76 867,44</a:t>
                  </a:r>
                </a:p>
                <a:p>
                  <a:pPr algn="ctr">
                    <a:defRPr/>
                  </a:pPr>
                  <a:r>
                    <a:rPr lang="ru-RU" sz="10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тыс. рублей</a:t>
                  </a:r>
                  <a:endParaRPr lang="ru-RU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</p:grpSp>
      <p:pic>
        <p:nvPicPr>
          <p:cNvPr id="22535" name="Рисунок 5" descr="7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1259632" y="228600"/>
            <a:ext cx="767593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81100" y="609521"/>
            <a:ext cx="7754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системы образования в ГО 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Пелым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7" name="Прямоугольник с двумя скругленными противолежащими углами 96"/>
          <p:cNvSpPr/>
          <p:nvPr/>
        </p:nvSpPr>
        <p:spPr>
          <a:xfrm>
            <a:off x="1259632" y="1073543"/>
            <a:ext cx="2736304" cy="73777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130 497,10</a:t>
            </a:r>
            <a:endParaRPr lang="ru-RU" sz="2000" b="1" i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283046" y="1798491"/>
            <a:ext cx="2553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</a:rPr>
              <a:t>Дошкольное образование</a:t>
            </a:r>
            <a:endParaRPr lang="ru-RU" sz="1200" b="1" i="1" dirty="0">
              <a:solidFill>
                <a:srgbClr val="C00000"/>
              </a:solidFill>
            </a:endParaRPr>
          </a:p>
          <a:p>
            <a:pPr algn="just">
              <a:defRPr/>
            </a:pPr>
            <a:endParaRPr lang="ru-RU" sz="1200" dirty="0"/>
          </a:p>
        </p:txBody>
      </p:sp>
      <p:pic>
        <p:nvPicPr>
          <p:cNvPr id="22540" name="Овал 18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4178" y="1562834"/>
            <a:ext cx="1853313" cy="107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25"/>
          <p:cNvSpPr txBox="1">
            <a:spLocks noChangeArrowheads="1"/>
          </p:cNvSpPr>
          <p:nvPr/>
        </p:nvSpPr>
        <p:spPr bwMode="auto">
          <a:xfrm>
            <a:off x="7184438" y="1798491"/>
            <a:ext cx="1147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36 295,00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тыс. рублей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4350916" y="2833186"/>
            <a:ext cx="24032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Общее образование</a:t>
            </a:r>
            <a:endParaRPr lang="ru-RU" sz="1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324511" y="3902376"/>
            <a:ext cx="2726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Дополнительное образование детей</a:t>
            </a:r>
            <a:endParaRPr lang="ru-RU" sz="1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8" name="Рисунок 87" descr="IMG_678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0932" y="1665232"/>
            <a:ext cx="2057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5" name="Прямоугольник 74"/>
          <p:cNvSpPr/>
          <p:nvPr/>
        </p:nvSpPr>
        <p:spPr>
          <a:xfrm>
            <a:off x="3067555" y="3202545"/>
            <a:ext cx="107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50915" y="4943223"/>
            <a:ext cx="2616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</a:rPr>
              <a:t>Молодежная политика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  <p:pic>
        <p:nvPicPr>
          <p:cNvPr id="43" name="Овал 17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6142" y="4727934"/>
            <a:ext cx="1771350" cy="8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6142" y="4874478"/>
            <a:ext cx="1809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1 601,10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27984" y="5511333"/>
            <a:ext cx="25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</a:rPr>
              <a:t>Другие вопросы в области образования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  <p:pic>
        <p:nvPicPr>
          <p:cNvPr id="51" name="Овал 18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6141" y="5418400"/>
            <a:ext cx="1809205" cy="74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093043" y="5540856"/>
            <a:ext cx="1439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7 281,57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</a:t>
            </a: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рублей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7" r="20310" b="-1"/>
          <a:stretch/>
        </p:blipFill>
        <p:spPr>
          <a:xfrm>
            <a:off x="2104250" y="2521664"/>
            <a:ext cx="2064617" cy="151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Text Box 35"/>
          <p:cNvSpPr txBox="1">
            <a:spLocks noChangeArrowheads="1"/>
          </p:cNvSpPr>
          <p:nvPr/>
        </p:nvSpPr>
        <p:spPr bwMode="auto">
          <a:xfrm>
            <a:off x="154732" y="4584863"/>
            <a:ext cx="3562892" cy="138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 i="1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5" name="Скругленный прямоугольник 12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61" y="4277091"/>
            <a:ext cx="4146706" cy="275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020" y="4465847"/>
            <a:ext cx="362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Мероприятия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252" y="4708241"/>
            <a:ext cx="36209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Поддержка талантливых детей и педагогов 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Организация отдыха и оздоровление детей в учебное время;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Осуществление мероприятий по организации питания в муниципальных общеобразовательных  организациях;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Проведение массовых молодежных акций;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Создание условий для присмотра и ухода за детьми, содержание детей, финансовое обеспечение на получение общедоступного и бесплатного дошкольного образования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100" b="1" dirty="0">
              <a:solidFill>
                <a:srgbClr val="00B05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 b="24093"/>
          <a:stretch/>
        </p:blipFill>
        <p:spPr>
          <a:xfrm>
            <a:off x="312610" y="3110185"/>
            <a:ext cx="1883126" cy="126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479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  <p:bldP spid="97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078DEA0D-4E0F-425B-BEFA-6F1547FE98E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18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3" name="Группа 33"/>
          <p:cNvGrpSpPr>
            <a:grpSpLocks/>
          </p:cNvGrpSpPr>
          <p:nvPr/>
        </p:nvGrpSpPr>
        <p:grpSpPr bwMode="auto">
          <a:xfrm>
            <a:off x="68421" y="1592883"/>
            <a:ext cx="4327653" cy="2052141"/>
            <a:chOff x="319378" y="2707400"/>
            <a:chExt cx="4462058" cy="1493255"/>
          </a:xfrm>
        </p:grpSpPr>
        <p:grpSp>
          <p:nvGrpSpPr>
            <p:cNvPr id="23583" name="Блок-схема: несколько документов 60"/>
            <p:cNvGrpSpPr>
              <a:grpSpLocks/>
            </p:cNvGrpSpPr>
            <p:nvPr/>
          </p:nvGrpSpPr>
          <p:grpSpPr bwMode="auto">
            <a:xfrm>
              <a:off x="319378" y="2707400"/>
              <a:ext cx="4462058" cy="1493255"/>
              <a:chOff x="142191" y="1541755"/>
              <a:chExt cx="4328160" cy="1908048"/>
            </a:xfrm>
          </p:grpSpPr>
          <p:pic>
            <p:nvPicPr>
              <p:cNvPr id="23585" name="Блок-схема: несколько документов 60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2191" y="1541755"/>
                <a:ext cx="4328160" cy="1908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86" name="Text Box 35"/>
              <p:cNvSpPr txBox="1">
                <a:spLocks noChangeArrowheads="1"/>
              </p:cNvSpPr>
              <p:nvPr/>
            </p:nvSpPr>
            <p:spPr bwMode="auto">
              <a:xfrm>
                <a:off x="199348" y="1879462"/>
                <a:ext cx="3563309" cy="1388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sz="1400" b="1" i="1" dirty="0" smtClean="0">
                    <a:solidFill>
                      <a:srgbClr val="00A44A"/>
                    </a:solidFill>
                    <a:latin typeface="Georgia" pitchFamily="18" charset="0"/>
                  </a:rPr>
                  <a:t>Развитие культуры и искусства, развитие образования в сфере культуры и искусства</a:t>
                </a:r>
                <a:endParaRPr lang="ru-RU" sz="1400" b="1" i="1" dirty="0">
                  <a:solidFill>
                    <a:srgbClr val="00A44A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27680" name="Прямоугольник 30"/>
            <p:cNvSpPr>
              <a:spLocks noChangeArrowheads="1"/>
            </p:cNvSpPr>
            <p:nvPr/>
          </p:nvSpPr>
          <p:spPr bwMode="auto">
            <a:xfrm>
              <a:off x="362188" y="3333528"/>
              <a:ext cx="3752148" cy="337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2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</p:txBody>
        </p:sp>
      </p:grpSp>
      <p:grpSp>
        <p:nvGrpSpPr>
          <p:cNvPr id="6" name="Группа 42"/>
          <p:cNvGrpSpPr>
            <a:grpSpLocks/>
          </p:cNvGrpSpPr>
          <p:nvPr/>
        </p:nvGrpSpPr>
        <p:grpSpPr bwMode="auto">
          <a:xfrm>
            <a:off x="4343400" y="967264"/>
            <a:ext cx="4422961" cy="2389728"/>
            <a:chOff x="2667000" y="3886200"/>
            <a:chExt cx="4343400" cy="1371600"/>
          </a:xfrm>
        </p:grpSpPr>
        <p:grpSp>
          <p:nvGrpSpPr>
            <p:cNvPr id="23577" name="Группа 35"/>
            <p:cNvGrpSpPr>
              <a:grpSpLocks/>
            </p:cNvGrpSpPr>
            <p:nvPr/>
          </p:nvGrpSpPr>
          <p:grpSpPr bwMode="auto">
            <a:xfrm>
              <a:off x="2667000" y="3886200"/>
              <a:ext cx="4343400" cy="1371600"/>
              <a:chOff x="1143000" y="5486400"/>
              <a:chExt cx="4343400" cy="1371600"/>
            </a:xfrm>
          </p:grpSpPr>
          <p:grpSp>
            <p:nvGrpSpPr>
              <p:cNvPr id="23579" name="Блок-схема: несколько документов 15"/>
              <p:cNvGrpSpPr>
                <a:grpSpLocks/>
              </p:cNvGrpSpPr>
              <p:nvPr/>
            </p:nvGrpSpPr>
            <p:grpSpPr bwMode="auto">
              <a:xfrm>
                <a:off x="1171280" y="5450619"/>
                <a:ext cx="4461886" cy="1493255"/>
                <a:chOff x="4828032" y="1249680"/>
                <a:chExt cx="4328160" cy="1908048"/>
              </a:xfrm>
            </p:grpSpPr>
            <p:pic>
              <p:nvPicPr>
                <p:cNvPr id="23581" name="Блок-схема: несколько документов 15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828032" y="1249680"/>
                  <a:ext cx="4328160" cy="19080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58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874516" y="1593585"/>
                  <a:ext cx="3563447" cy="13880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2400" b="1" i="1">
                    <a:latin typeface="Georgia" pitchFamily="18" charset="0"/>
                  </a:endParaRPr>
                </a:p>
              </p:txBody>
            </p:sp>
          </p:grpSp>
          <p:sp>
            <p:nvSpPr>
              <p:cNvPr id="23580" name="Прямоугольник 28"/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3657599" cy="361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2400" b="1" i="1">
                  <a:latin typeface="Georgia" pitchFamily="18" charset="0"/>
                </a:endParaRPr>
              </a:p>
            </p:txBody>
          </p:sp>
        </p:grpSp>
        <p:sp>
          <p:nvSpPr>
            <p:cNvPr id="27674" name="Прямоугольник 41"/>
            <p:cNvSpPr>
              <a:spLocks noChangeArrowheads="1"/>
            </p:cNvSpPr>
            <p:nvPr/>
          </p:nvSpPr>
          <p:spPr bwMode="auto">
            <a:xfrm>
              <a:off x="2820774" y="4224394"/>
              <a:ext cx="3580023" cy="547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200" b="1" i="1" dirty="0">
                  <a:ln w="1905"/>
                  <a:solidFill>
                    <a:srgbClr val="00A44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Обеспечение реализации муниципальной программы городского округа Пелым "Развитие культуры в городском округе Пелым до 2024 года</a:t>
              </a:r>
              <a:endParaRPr lang="ru-RU" sz="1200" b="1" i="1" dirty="0">
                <a:solidFill>
                  <a:srgbClr val="00A44A"/>
                </a:solidFill>
                <a:latin typeface="Georgia" pitchFamily="18" charset="0"/>
              </a:endParaRPr>
            </a:p>
          </p:txBody>
        </p:sp>
      </p:grpSp>
      <p:grpSp>
        <p:nvGrpSpPr>
          <p:cNvPr id="9" name="Группа 84"/>
          <p:cNvGrpSpPr>
            <a:grpSpLocks/>
          </p:cNvGrpSpPr>
          <p:nvPr/>
        </p:nvGrpSpPr>
        <p:grpSpPr bwMode="auto">
          <a:xfrm>
            <a:off x="7742957" y="861211"/>
            <a:ext cx="1450974" cy="1080912"/>
            <a:chOff x="3239415" y="5309460"/>
            <a:chExt cx="821705" cy="689125"/>
          </a:xfrm>
        </p:grpSpPr>
        <p:pic>
          <p:nvPicPr>
            <p:cNvPr id="23575" name="Овал 8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9415" y="5309460"/>
              <a:ext cx="821705" cy="68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Прямоугольник 84"/>
            <p:cNvSpPr>
              <a:spLocks noChangeArrowheads="1"/>
            </p:cNvSpPr>
            <p:nvPr/>
          </p:nvSpPr>
          <p:spPr bwMode="auto">
            <a:xfrm>
              <a:off x="3239415" y="5489243"/>
              <a:ext cx="821705" cy="176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1200" b="1" dirty="0">
                <a:latin typeface="Georgia" pitchFamily="18" charset="0"/>
              </a:endParaRPr>
            </a:p>
          </p:txBody>
        </p:sp>
      </p:grpSp>
      <p:grpSp>
        <p:nvGrpSpPr>
          <p:cNvPr id="11" name="Группа 107"/>
          <p:cNvGrpSpPr>
            <a:grpSpLocks/>
          </p:cNvGrpSpPr>
          <p:nvPr/>
        </p:nvGrpSpPr>
        <p:grpSpPr bwMode="auto">
          <a:xfrm>
            <a:off x="3199042" y="3496090"/>
            <a:ext cx="1818439" cy="2525198"/>
            <a:chOff x="6998209" y="2853631"/>
            <a:chExt cx="2231136" cy="3467734"/>
          </a:xfrm>
        </p:grpSpPr>
        <p:pic>
          <p:nvPicPr>
            <p:cNvPr id="27667" name="Рисунок 105" descr="Филармония_foje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8209" y="4870889"/>
              <a:ext cx="2151888" cy="14504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668" name="Picture 7" descr="C:\Documents and Settings\Semenova\Рабочий стол\4. Публичные слушания\картинки 2011\КУльтура\фото_культура\DSC_5173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461505" y="2853631"/>
              <a:ext cx="1767840" cy="21818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Скругленный прямоугольник 80"/>
          <p:cNvGrpSpPr>
            <a:grpSpLocks/>
          </p:cNvGrpSpPr>
          <p:nvPr/>
        </p:nvGrpSpPr>
        <p:grpSpPr bwMode="auto">
          <a:xfrm>
            <a:off x="5134066" y="2453354"/>
            <a:ext cx="3902430" cy="4144481"/>
            <a:chOff x="2572" y="1906"/>
            <a:chExt cx="2208" cy="2052"/>
          </a:xfrm>
        </p:grpSpPr>
        <p:pic>
          <p:nvPicPr>
            <p:cNvPr id="23569" name="Скругленный прямоугольник 80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72" y="1938"/>
              <a:ext cx="2208" cy="2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2653" y="1906"/>
              <a:ext cx="2006" cy="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1450" indent="-171450" algn="just">
                <a:buFont typeface="Wingdings" pitchFamily="2" charset="2"/>
                <a:buChar char="v"/>
                <a:defRPr/>
              </a:pPr>
              <a:r>
                <a:rPr lang="ru-RU" sz="1300" b="1" i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Комплектование книжных фондов библиотек;</a:t>
              </a:r>
            </a:p>
            <a:p>
              <a:pPr marL="171450" indent="-171450" algn="just">
                <a:buFont typeface="Wingdings" pitchFamily="2" charset="2"/>
                <a:buChar char="v"/>
                <a:defRPr/>
              </a:pPr>
              <a:r>
                <a:rPr lang="ru-RU" sz="1300" b="1" i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Организация деятельности историко-краеведческого музея, приобретение оборудования для хранения музейных предметов и музейных коллекций;</a:t>
              </a:r>
            </a:p>
            <a:p>
              <a:pPr marL="171450" indent="-171450" algn="just">
                <a:buFont typeface="Wingdings" pitchFamily="2" charset="2"/>
                <a:buChar char="v"/>
                <a:defRPr/>
              </a:pPr>
              <a:r>
                <a:rPr lang="ru-RU" sz="1300" b="1" i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Обеспечение деятельности учреждений культуры и искусства и культурно-досуговой сферы;</a:t>
              </a:r>
            </a:p>
            <a:p>
              <a:pPr marL="171450" indent="-171450" algn="just">
                <a:buFont typeface="Wingdings" pitchFamily="2" charset="2"/>
                <a:buChar char="v"/>
                <a:defRPr/>
              </a:pPr>
              <a:r>
                <a:rPr lang="ru-RU" sz="1300" b="1" i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Реализация мероприятий в сфере культуры, направленных  на патриотическое воспитание граждан городского округа Пелым</a:t>
              </a:r>
            </a:p>
            <a:p>
              <a:pPr marL="171450" indent="-171450">
                <a:buFont typeface="Wingdings" pitchFamily="2" charset="2"/>
                <a:buChar char="v"/>
                <a:defRPr/>
              </a:pPr>
              <a:endParaRPr lang="ru-RU" sz="1300" b="1" i="1" dirty="0">
                <a:solidFill>
                  <a:srgbClr val="00A44A"/>
                </a:solidFill>
                <a:latin typeface="Georgia" pitchFamily="18" charset="0"/>
              </a:endParaRPr>
            </a:p>
          </p:txBody>
        </p:sp>
      </p:grpSp>
      <p:pic>
        <p:nvPicPr>
          <p:cNvPr id="23561" name="Рисунок 5" descr="76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1447799" y="228600"/>
            <a:ext cx="7372535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grpSp>
        <p:nvGrpSpPr>
          <p:cNvPr id="13" name="Группа 84"/>
          <p:cNvGrpSpPr>
            <a:grpSpLocks/>
          </p:cNvGrpSpPr>
          <p:nvPr/>
        </p:nvGrpSpPr>
        <p:grpSpPr bwMode="auto">
          <a:xfrm>
            <a:off x="2944093" y="1534289"/>
            <a:ext cx="1781873" cy="1295401"/>
            <a:chOff x="3346614" y="4976974"/>
            <a:chExt cx="1140383" cy="1031203"/>
          </a:xfrm>
        </p:grpSpPr>
        <p:grpSp>
          <p:nvGrpSpPr>
            <p:cNvPr id="23565" name="Овал 58"/>
            <p:cNvGrpSpPr>
              <a:grpSpLocks/>
            </p:cNvGrpSpPr>
            <p:nvPr/>
          </p:nvGrpSpPr>
          <p:grpSpPr bwMode="auto">
            <a:xfrm>
              <a:off x="3346614" y="4976974"/>
              <a:ext cx="1140383" cy="1031203"/>
              <a:chOff x="3248356" y="385851"/>
              <a:chExt cx="1842157" cy="1651722"/>
            </a:xfrm>
          </p:grpSpPr>
          <p:pic>
            <p:nvPicPr>
              <p:cNvPr id="23567" name="Овал 58"/>
              <p:cNvPicPr>
                <a:picLocks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578705" y="385851"/>
                <a:ext cx="1511808" cy="1328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67" name="Text Box 31"/>
              <p:cNvSpPr txBox="1">
                <a:spLocks noChangeArrowheads="1"/>
              </p:cNvSpPr>
              <p:nvPr/>
            </p:nvSpPr>
            <p:spPr bwMode="auto">
              <a:xfrm>
                <a:off x="3248356" y="1203736"/>
                <a:ext cx="970803" cy="833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endParaRPr>
              </a:p>
            </p:txBody>
          </p:sp>
        </p:grpSp>
        <p:sp>
          <p:nvSpPr>
            <p:cNvPr id="23566" name="Прямоугольник 59"/>
            <p:cNvSpPr>
              <a:spLocks noChangeArrowheads="1"/>
            </p:cNvSpPr>
            <p:nvPr/>
          </p:nvSpPr>
          <p:spPr bwMode="auto">
            <a:xfrm>
              <a:off x="3565993" y="5162366"/>
              <a:ext cx="921004" cy="220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1200" b="1" dirty="0">
                <a:latin typeface="Georgia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87132" y="597932"/>
            <a:ext cx="7754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МП «Развитие культуры в ГО Пелым на период до 2025 года»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1259632" y="1002885"/>
            <a:ext cx="2575398" cy="555257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22 971,00</a:t>
            </a:r>
            <a:endParaRPr lang="ru-RU" sz="2000" b="1" i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t="28093" r="28542" b="22344"/>
          <a:stretch/>
        </p:blipFill>
        <p:spPr>
          <a:xfrm>
            <a:off x="228599" y="3031676"/>
            <a:ext cx="3035031" cy="1837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9" t="30903" r="13265" b="1604"/>
          <a:stretch/>
        </p:blipFill>
        <p:spPr>
          <a:xfrm>
            <a:off x="228600" y="4869160"/>
            <a:ext cx="3035030" cy="1947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40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Овал 2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8262" y="4755919"/>
            <a:ext cx="1239644" cy="95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6FBEA65-BB67-4FED-89A0-0B890BC2D81D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19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50"/>
          <p:cNvGrpSpPr>
            <a:grpSpLocks/>
          </p:cNvGrpSpPr>
          <p:nvPr/>
        </p:nvGrpSpPr>
        <p:grpSpPr bwMode="auto">
          <a:xfrm>
            <a:off x="131601" y="1292298"/>
            <a:ext cx="8819855" cy="5523566"/>
            <a:chOff x="201479" y="842309"/>
            <a:chExt cx="8985062" cy="5523566"/>
          </a:xfrm>
        </p:grpSpPr>
        <p:grpSp>
          <p:nvGrpSpPr>
            <p:cNvPr id="24585" name="Группа 73"/>
            <p:cNvGrpSpPr>
              <a:grpSpLocks/>
            </p:cNvGrpSpPr>
            <p:nvPr/>
          </p:nvGrpSpPr>
          <p:grpSpPr bwMode="auto">
            <a:xfrm>
              <a:off x="2591207" y="1008893"/>
              <a:ext cx="4382616" cy="1839802"/>
              <a:chOff x="-1061631" y="246893"/>
              <a:chExt cx="4382616" cy="1839802"/>
            </a:xfrm>
          </p:grpSpPr>
          <p:grpSp>
            <p:nvGrpSpPr>
              <p:cNvPr id="24625" name="Группа 71"/>
              <p:cNvGrpSpPr>
                <a:grpSpLocks/>
              </p:cNvGrpSpPr>
              <p:nvPr/>
            </p:nvGrpSpPr>
            <p:grpSpPr bwMode="auto">
              <a:xfrm>
                <a:off x="-1061631" y="246893"/>
                <a:ext cx="3952373" cy="1839802"/>
                <a:chOff x="-1061631" y="246893"/>
                <a:chExt cx="3952373" cy="1839802"/>
              </a:xfrm>
            </p:grpSpPr>
            <p:grpSp>
              <p:nvGrpSpPr>
                <p:cNvPr id="24627" name="Скругленный прямоугольник 13"/>
                <p:cNvGrpSpPr>
                  <a:grpSpLocks/>
                </p:cNvGrpSpPr>
                <p:nvPr/>
              </p:nvGrpSpPr>
              <p:grpSpPr bwMode="auto">
                <a:xfrm>
                  <a:off x="-1061631" y="1010895"/>
                  <a:ext cx="3432174" cy="1075800"/>
                  <a:chOff x="2591207" y="1772895"/>
                  <a:chExt cx="3432174" cy="1075800"/>
                </a:xfrm>
              </p:grpSpPr>
              <p:pic>
                <p:nvPicPr>
                  <p:cNvPr id="24631" name="Скругленный прямоугольник 13"/>
                  <p:cNvPicPr>
                    <a:picLocks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591207" y="1772895"/>
                    <a:ext cx="3432174" cy="107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632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6617" y="1772895"/>
                    <a:ext cx="3219452" cy="10052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just"/>
                    <a:r>
                      <a:rPr lang="ru-RU" sz="1200" b="1" dirty="0">
                        <a:latin typeface="Georgia" pitchFamily="18" charset="0"/>
                      </a:rPr>
                      <a:t>Энергосбережение и повышение энергетической эффективности на территории городского округа Пелым</a:t>
                    </a:r>
                  </a:p>
                </p:txBody>
              </p:sp>
            </p:grpSp>
            <p:grpSp>
              <p:nvGrpSpPr>
                <p:cNvPr id="24628" name="Овал 27"/>
                <p:cNvGrpSpPr>
                  <a:grpSpLocks/>
                </p:cNvGrpSpPr>
                <p:nvPr/>
              </p:nvGrpSpPr>
              <p:grpSpPr bwMode="auto">
                <a:xfrm>
                  <a:off x="1555718" y="246893"/>
                  <a:ext cx="1335024" cy="1058135"/>
                  <a:chOff x="5208556" y="1008893"/>
                  <a:chExt cx="1335024" cy="1058135"/>
                </a:xfrm>
              </p:grpSpPr>
              <p:pic>
                <p:nvPicPr>
                  <p:cNvPr id="24629" name="Овал 27"/>
                  <p:cNvPicPr>
                    <a:picLocks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5208556" y="1008893"/>
                    <a:ext cx="1335024" cy="10581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69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6972" y="1130924"/>
                    <a:ext cx="1112503" cy="64197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1 133,00</a:t>
                    </a:r>
                  </a:p>
                  <a:p>
                    <a:pPr algn="ctr">
                      <a:defRPr/>
                    </a:pP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тыс. руб.</a:t>
                    </a:r>
                    <a:endParaRPr lang="ru-RU" sz="1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Georgia" pitchFamily="18" charset="0"/>
                    </a:endParaRPr>
                  </a:p>
                </p:txBody>
              </p:sp>
            </p:grpSp>
          </p:grpSp>
          <p:sp>
            <p:nvSpPr>
              <p:cNvPr id="73" name="Прямоугольник 72"/>
              <p:cNvSpPr/>
              <p:nvPr/>
            </p:nvSpPr>
            <p:spPr bwMode="auto">
              <a:xfrm>
                <a:off x="2252599" y="1447800"/>
                <a:ext cx="1068386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6" name="Группа 70"/>
            <p:cNvGrpSpPr>
              <a:grpSpLocks/>
            </p:cNvGrpSpPr>
            <p:nvPr/>
          </p:nvGrpSpPr>
          <p:grpSpPr bwMode="auto">
            <a:xfrm>
              <a:off x="5599049" y="842309"/>
              <a:ext cx="3587492" cy="2420004"/>
              <a:chOff x="2789173" y="134284"/>
              <a:chExt cx="3587492" cy="2420004"/>
            </a:xfrm>
          </p:grpSpPr>
          <p:grpSp>
            <p:nvGrpSpPr>
              <p:cNvPr id="24618" name="Скругленный прямоугольник 8"/>
              <p:cNvGrpSpPr>
                <a:grpSpLocks/>
              </p:cNvGrpSpPr>
              <p:nvPr/>
            </p:nvGrpSpPr>
            <p:grpSpPr bwMode="auto">
              <a:xfrm>
                <a:off x="3025569" y="1001385"/>
                <a:ext cx="3200400" cy="1524000"/>
                <a:chOff x="5835445" y="1709410"/>
                <a:chExt cx="3200400" cy="1524000"/>
              </a:xfrm>
            </p:grpSpPr>
            <p:pic>
              <p:nvPicPr>
                <p:cNvPr id="24623" name="Скругленный прямоугольник 8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835445" y="1709410"/>
                  <a:ext cx="3200400" cy="152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2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5946183" y="1772896"/>
                  <a:ext cx="2873497" cy="1316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just"/>
                  <a:r>
                    <a:rPr lang="ru-RU" sz="1400" b="1" dirty="0">
                      <a:latin typeface="Georgia" pitchFamily="18" charset="0"/>
                    </a:rPr>
                    <a:t>Переселение жителей на территории городского округа Пелым из ветхого аварийного жилищного фонда</a:t>
                  </a:r>
                </a:p>
              </p:txBody>
            </p:sp>
          </p:grpSp>
          <p:grpSp>
            <p:nvGrpSpPr>
              <p:cNvPr id="24619" name="Овал 25"/>
              <p:cNvGrpSpPr>
                <a:grpSpLocks/>
              </p:cNvGrpSpPr>
              <p:nvPr/>
            </p:nvGrpSpPr>
            <p:grpSpPr bwMode="auto">
              <a:xfrm>
                <a:off x="2789173" y="134284"/>
                <a:ext cx="3587492" cy="2420004"/>
                <a:chOff x="5599049" y="842309"/>
                <a:chExt cx="3587492" cy="2420004"/>
              </a:xfrm>
            </p:grpSpPr>
            <p:pic>
              <p:nvPicPr>
                <p:cNvPr id="24621" name="Овал 25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738741" y="842309"/>
                  <a:ext cx="1447800" cy="1219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60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5599049" y="2724150"/>
                  <a:ext cx="554038" cy="538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</p:grpSp>
          <p:sp>
            <p:nvSpPr>
              <p:cNvPr id="68" name="Прямоугольник 67"/>
              <p:cNvSpPr/>
              <p:nvPr/>
            </p:nvSpPr>
            <p:spPr bwMode="auto">
              <a:xfrm>
                <a:off x="4544948" y="2111375"/>
                <a:ext cx="1066800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7" name="Группа 69"/>
            <p:cNvGrpSpPr>
              <a:grpSpLocks/>
            </p:cNvGrpSpPr>
            <p:nvPr/>
          </p:nvGrpSpPr>
          <p:grpSpPr bwMode="auto">
            <a:xfrm>
              <a:off x="6365812" y="3562350"/>
              <a:ext cx="2584450" cy="2039974"/>
              <a:chOff x="2789174" y="2800350"/>
              <a:chExt cx="2584450" cy="2039974"/>
            </a:xfrm>
          </p:grpSpPr>
          <p:sp>
            <p:nvSpPr>
              <p:cNvPr id="24617" name="Text Box 90"/>
              <p:cNvSpPr txBox="1">
                <a:spLocks noChangeArrowheads="1"/>
              </p:cNvSpPr>
              <p:nvPr/>
            </p:nvSpPr>
            <p:spPr bwMode="auto">
              <a:xfrm>
                <a:off x="2863786" y="4221480"/>
                <a:ext cx="1990444" cy="618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sp>
            <p:nvSpPr>
              <p:cNvPr id="15453" name="Text Box 93"/>
              <p:cNvSpPr txBox="1">
                <a:spLocks noChangeArrowheads="1"/>
              </p:cNvSpPr>
              <p:nvPr/>
            </p:nvSpPr>
            <p:spPr bwMode="auto">
              <a:xfrm>
                <a:off x="2789174" y="2800350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 bwMode="auto">
              <a:xfrm>
                <a:off x="4235386" y="3429000"/>
                <a:ext cx="1138238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8" name="Группа 138"/>
            <p:cNvGrpSpPr>
              <a:grpSpLocks/>
            </p:cNvGrpSpPr>
            <p:nvPr/>
          </p:nvGrpSpPr>
          <p:grpSpPr bwMode="auto">
            <a:xfrm>
              <a:off x="2379663" y="3714750"/>
              <a:ext cx="879475" cy="1376363"/>
              <a:chOff x="2151063" y="3768725"/>
              <a:chExt cx="879475" cy="1376363"/>
            </a:xfrm>
          </p:grpSpPr>
          <p:sp>
            <p:nvSpPr>
              <p:cNvPr id="15442" name="Text Box 82"/>
              <p:cNvSpPr txBox="1">
                <a:spLocks noChangeArrowheads="1"/>
              </p:cNvSpPr>
              <p:nvPr/>
            </p:nvSpPr>
            <p:spPr bwMode="auto">
              <a:xfrm>
                <a:off x="2150999" y="37687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45" name="Text Box 85"/>
              <p:cNvSpPr txBox="1">
                <a:spLocks noChangeArrowheads="1"/>
              </p:cNvSpPr>
              <p:nvPr/>
            </p:nvSpPr>
            <p:spPr bwMode="auto">
              <a:xfrm>
                <a:off x="2476437" y="4606925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9" name="Группа 137"/>
            <p:cNvGrpSpPr>
              <a:grpSpLocks/>
            </p:cNvGrpSpPr>
            <p:nvPr/>
          </p:nvGrpSpPr>
          <p:grpSpPr bwMode="auto">
            <a:xfrm>
              <a:off x="201479" y="1688098"/>
              <a:ext cx="4168606" cy="3591133"/>
              <a:chOff x="-98559" y="1611898"/>
              <a:chExt cx="4168606" cy="3591133"/>
            </a:xfrm>
          </p:grpSpPr>
          <p:pic>
            <p:nvPicPr>
              <p:cNvPr id="24607" name="Скругленный прямоугольник 120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07924" y="2444749"/>
                <a:ext cx="2074095" cy="1463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595" name="Скругленный прямоугольник 121"/>
              <p:cNvGrpSpPr>
                <a:grpSpLocks/>
              </p:cNvGrpSpPr>
              <p:nvPr/>
            </p:nvGrpSpPr>
            <p:grpSpPr bwMode="auto">
              <a:xfrm>
                <a:off x="-98559" y="3832225"/>
                <a:ext cx="4168606" cy="1370806"/>
                <a:chOff x="201479" y="3908425"/>
                <a:chExt cx="4168606" cy="1370806"/>
              </a:xfrm>
            </p:grpSpPr>
            <p:pic>
              <p:nvPicPr>
                <p:cNvPr id="24605" name="Скругленный прямоугольник 121"/>
                <p:cNvPicPr>
                  <a:picLocks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01479" y="3908425"/>
                  <a:ext cx="4168606" cy="1370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0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38236" y="4263065"/>
                  <a:ext cx="2617693" cy="4999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 sz="1000" b="1" dirty="0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4596" name="Группа 132"/>
              <p:cNvGrpSpPr>
                <a:grpSpLocks/>
              </p:cNvGrpSpPr>
              <p:nvPr/>
            </p:nvGrpSpPr>
            <p:grpSpPr bwMode="auto">
              <a:xfrm>
                <a:off x="6285" y="1611898"/>
                <a:ext cx="1704528" cy="1629777"/>
                <a:chOff x="2363723" y="2199273"/>
                <a:chExt cx="1704528" cy="1629777"/>
              </a:xfrm>
            </p:grpSpPr>
            <p:grpSp>
              <p:nvGrpSpPr>
                <p:cNvPr id="24597" name="Овал 133"/>
                <p:cNvGrpSpPr>
                  <a:grpSpLocks/>
                </p:cNvGrpSpPr>
                <p:nvPr/>
              </p:nvGrpSpPr>
              <p:grpSpPr bwMode="auto">
                <a:xfrm>
                  <a:off x="2363723" y="2199273"/>
                  <a:ext cx="1704528" cy="1188720"/>
                  <a:chOff x="306323" y="1688098"/>
                  <a:chExt cx="1704528" cy="1188720"/>
                </a:xfrm>
              </p:grpSpPr>
              <p:pic>
                <p:nvPicPr>
                  <p:cNvPr id="24603" name="Овал 133"/>
                  <p:cNvPicPr>
                    <a:picLocks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306323" y="1688098"/>
                    <a:ext cx="1638685" cy="11887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28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1167" y="1981200"/>
                    <a:ext cx="1589684" cy="539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5 913,1</a:t>
                    </a:r>
                  </a:p>
                  <a:p>
                    <a:pPr algn="ctr">
                      <a:defRPr/>
                    </a:pP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тыс. руб.</a:t>
                    </a:r>
                    <a:endParaRPr lang="ru-RU" sz="1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Georgia" pitchFamily="18" charset="0"/>
                    </a:endParaRPr>
                  </a:p>
                </p:txBody>
              </p:sp>
            </p:grpSp>
            <p:sp>
              <p:nvSpPr>
                <p:cNvPr id="1543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400237" y="3289300"/>
                  <a:ext cx="554037" cy="539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  <p:sp>
              <p:nvSpPr>
                <p:cNvPr id="137" name="Прямоугольник 136"/>
                <p:cNvSpPr/>
                <p:nvPr/>
              </p:nvSpPr>
              <p:spPr bwMode="auto">
                <a:xfrm>
                  <a:off x="2554224" y="2674938"/>
                  <a:ext cx="1066800" cy="26161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1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  <p:grpSp>
          <p:nvGrpSpPr>
            <p:cNvPr id="24590" name="Группа 139"/>
            <p:cNvGrpSpPr>
              <a:grpSpLocks/>
            </p:cNvGrpSpPr>
            <p:nvPr/>
          </p:nvGrpSpPr>
          <p:grpSpPr bwMode="auto">
            <a:xfrm>
              <a:off x="5141849" y="4248150"/>
              <a:ext cx="3344098" cy="2117725"/>
              <a:chOff x="2022411" y="438150"/>
              <a:chExt cx="3344098" cy="2117725"/>
            </a:xfrm>
          </p:grpSpPr>
          <p:sp>
            <p:nvSpPr>
              <p:cNvPr id="15409" name="Text Box 49"/>
              <p:cNvSpPr txBox="1">
                <a:spLocks noChangeArrowheads="1"/>
              </p:cNvSpPr>
              <p:nvPr/>
            </p:nvSpPr>
            <p:spPr bwMode="auto">
              <a:xfrm>
                <a:off x="2785999" y="438150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3" name="Text Box 53"/>
              <p:cNvSpPr txBox="1">
                <a:spLocks noChangeArrowheads="1"/>
              </p:cNvSpPr>
              <p:nvPr/>
            </p:nvSpPr>
            <p:spPr bwMode="auto">
              <a:xfrm>
                <a:off x="2022411" y="1200150"/>
                <a:ext cx="334409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7" name="Text Box 57"/>
              <p:cNvSpPr txBox="1">
                <a:spLocks noChangeArrowheads="1"/>
              </p:cNvSpPr>
              <p:nvPr/>
            </p:nvSpPr>
            <p:spPr bwMode="auto">
              <a:xfrm>
                <a:off x="3243199" y="2016125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4580" name="Рисунок 5" descr="76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Прямоугольник 113"/>
          <p:cNvSpPr/>
          <p:nvPr/>
        </p:nvSpPr>
        <p:spPr>
          <a:xfrm>
            <a:off x="1371600" y="152400"/>
            <a:ext cx="744887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116" name="Прямоугольник с двумя скругленными противолежащими углами 115"/>
          <p:cNvSpPr/>
          <p:nvPr/>
        </p:nvSpPr>
        <p:spPr>
          <a:xfrm>
            <a:off x="931027" y="1423751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51 843,10</a:t>
            </a:r>
            <a:endParaRPr lang="ru-RU" b="1" i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b="1" i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18803" y="425232"/>
            <a:ext cx="77544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МП «Развитие жилищно-коммунального хозяйства, обеспечение сохранности автомобильных дорог, повышение энергетической эффективности и охрана окружающей среды в городском округе Пелым»</a:t>
            </a:r>
            <a:endParaRPr lang="ru-RU" sz="1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7657" y="3105835"/>
            <a:ext cx="18621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latin typeface="Georgia" pitchFamily="18" charset="0"/>
              </a:rPr>
              <a:t>Комплексное благоустройство территории городского округа Пелым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77011" y="1565038"/>
            <a:ext cx="1126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14 418,00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тыс.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9" y="4527571"/>
            <a:ext cx="3767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latin typeface="Georgia" pitchFamily="18" charset="0"/>
              </a:rPr>
              <a:t>Содержание и капитальный ремонт общего имущества муниципального жилищного фонда на территории городского округа Пелым</a:t>
            </a:r>
          </a:p>
        </p:txBody>
      </p:sp>
      <p:pic>
        <p:nvPicPr>
          <p:cNvPr id="55" name="Овал 2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58873" y="3571438"/>
            <a:ext cx="14878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67280" y="3819319"/>
            <a:ext cx="127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433,00 тыс. руб.</a:t>
            </a:r>
            <a:endParaRPr lang="ru-RU" sz="1400" b="1" i="1" dirty="0">
              <a:latin typeface="Georgia" pitchFamily="18" charset="0"/>
            </a:endParaRPr>
          </a:p>
        </p:txBody>
      </p:sp>
      <p:pic>
        <p:nvPicPr>
          <p:cNvPr id="57" name="Скругленный прямоугольник 12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63" y="5683717"/>
            <a:ext cx="3416307" cy="99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5268" y="5718373"/>
            <a:ext cx="309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Georgia" pitchFamily="18" charset="0"/>
              </a:rPr>
              <a:t>Экологическая программа городского округа Пелым</a:t>
            </a:r>
          </a:p>
        </p:txBody>
      </p:sp>
      <p:pic>
        <p:nvPicPr>
          <p:cNvPr id="61" name="Овал 133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08777" y="5435621"/>
            <a:ext cx="1435416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67280" y="5692469"/>
            <a:ext cx="115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235,00 тыс. руб.</a:t>
            </a:r>
            <a:endParaRPr lang="ru-RU" sz="1400" b="1" i="1" dirty="0">
              <a:latin typeface="Georgia" pitchFamily="18" charset="0"/>
            </a:endParaRPr>
          </a:p>
        </p:txBody>
      </p:sp>
      <p:pic>
        <p:nvPicPr>
          <p:cNvPr id="66" name="Скругленный прямоугольник 1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6739" y="5408951"/>
            <a:ext cx="492349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028384" y="4930313"/>
            <a:ext cx="120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Georgia" pitchFamily="18" charset="0"/>
              </a:rPr>
              <a:t>28 246,00 тыс. руб.</a:t>
            </a:r>
            <a:endParaRPr lang="ru-RU" sz="1200" b="1" i="1" dirty="0"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1999" y="5454790"/>
            <a:ext cx="44230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latin typeface="Georgia" pitchFamily="18" charset="0"/>
              </a:rPr>
              <a:t>Обеспечение сохранности автомобильных дорог местного значения и повышение безопасности дорожного движения на территории городского округа Пелым</a:t>
            </a:r>
          </a:p>
        </p:txBody>
      </p:sp>
      <p:pic>
        <p:nvPicPr>
          <p:cNvPr id="111" name="Скругленный прямоугольник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2434" y="3702775"/>
            <a:ext cx="3888432" cy="168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463539" y="3812224"/>
            <a:ext cx="35515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Georgia" pitchFamily="18" charset="0"/>
              </a:rPr>
              <a:t>Реализация государственных полномочий Свердловской области, переданных органам местного самоуправления по предоставлению гражданам, проживающим на территории муниципального образования, меры социальной поддержки по частичному освобождению от платы за коммунальные услуги</a:t>
            </a:r>
          </a:p>
        </p:txBody>
      </p:sp>
      <p:pic>
        <p:nvPicPr>
          <p:cNvPr id="157" name="Овал 2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4368" y="3399757"/>
            <a:ext cx="13535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015062" y="3683399"/>
            <a:ext cx="111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1 465,00 тыс. руб</a:t>
            </a:r>
            <a:r>
              <a:rPr lang="ru-RU" sz="1400" dirty="0" smtClean="0">
                <a:latin typeface="Georgia" pitchFamily="18" charset="0"/>
              </a:rPr>
              <a:t>.</a:t>
            </a:r>
            <a:endParaRPr lang="ru-RU" sz="1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uiExpand="1" build="allAtOnce" animBg="1"/>
      <p:bldP spid="5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86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8312" y="1785926"/>
            <a:ext cx="82470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Вводная часть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Общие характеристики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Доходы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Расходы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Межбюджетные отношения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Дополнительная информация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1763" y="444479"/>
            <a:ext cx="7526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местного бюджета 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Скругленный прямоугольник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0504" y="4758781"/>
            <a:ext cx="3200400" cy="136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6FBEA65-BB67-4FED-89A0-0B890BC2D81D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20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50"/>
          <p:cNvGrpSpPr>
            <a:grpSpLocks/>
          </p:cNvGrpSpPr>
          <p:nvPr/>
        </p:nvGrpSpPr>
        <p:grpSpPr bwMode="auto">
          <a:xfrm>
            <a:off x="228600" y="1002393"/>
            <a:ext cx="8782844" cy="5564792"/>
            <a:chOff x="322199" y="1281165"/>
            <a:chExt cx="8782844" cy="5084710"/>
          </a:xfrm>
        </p:grpSpPr>
        <p:grpSp>
          <p:nvGrpSpPr>
            <p:cNvPr id="24585" name="Группа 73"/>
            <p:cNvGrpSpPr>
              <a:grpSpLocks/>
            </p:cNvGrpSpPr>
            <p:nvPr/>
          </p:nvGrpSpPr>
          <p:grpSpPr bwMode="auto">
            <a:xfrm>
              <a:off x="3849622" y="1281165"/>
              <a:ext cx="3409505" cy="1190245"/>
              <a:chOff x="196784" y="519165"/>
              <a:chExt cx="3409505" cy="1190245"/>
            </a:xfrm>
          </p:grpSpPr>
          <p:grpSp>
            <p:nvGrpSpPr>
              <p:cNvPr id="24625" name="Группа 71"/>
              <p:cNvGrpSpPr>
                <a:grpSpLocks/>
              </p:cNvGrpSpPr>
              <p:nvPr/>
            </p:nvGrpSpPr>
            <p:grpSpPr bwMode="auto">
              <a:xfrm>
                <a:off x="196784" y="519165"/>
                <a:ext cx="3409505" cy="1190245"/>
                <a:chOff x="196784" y="519165"/>
                <a:chExt cx="3409505" cy="1190245"/>
              </a:xfrm>
            </p:grpSpPr>
            <p:grpSp>
              <p:nvGrpSpPr>
                <p:cNvPr id="24627" name="Скругленный прямоугольник 13"/>
                <p:cNvGrpSpPr>
                  <a:grpSpLocks/>
                </p:cNvGrpSpPr>
                <p:nvPr/>
              </p:nvGrpSpPr>
              <p:grpSpPr bwMode="auto">
                <a:xfrm>
                  <a:off x="196784" y="844225"/>
                  <a:ext cx="2667001" cy="865185"/>
                  <a:chOff x="3849622" y="1606225"/>
                  <a:chExt cx="2667001" cy="865185"/>
                </a:xfrm>
              </p:grpSpPr>
              <p:pic>
                <p:nvPicPr>
                  <p:cNvPr id="24631" name="Скругленный прямоугольник 13"/>
                  <p:cNvPicPr>
                    <a:picLocks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3849622" y="1676400"/>
                    <a:ext cx="2667001" cy="7950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632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9623" y="1606225"/>
                    <a:ext cx="2369203" cy="8191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ru-RU" sz="2000" b="1" dirty="0" smtClean="0">
                        <a:latin typeface="Georgia" pitchFamily="18" charset="0"/>
                      </a:rPr>
                      <a:t>Пенсионное обеспечение </a:t>
                    </a:r>
                    <a:endParaRPr lang="ru-RU" sz="2000" b="1" dirty="0">
                      <a:latin typeface="Georgia" pitchFamily="18" charset="0"/>
                    </a:endParaRPr>
                  </a:p>
                </p:txBody>
              </p:sp>
            </p:grpSp>
            <p:grpSp>
              <p:nvGrpSpPr>
                <p:cNvPr id="24628" name="Овал 27"/>
                <p:cNvGrpSpPr>
                  <a:grpSpLocks/>
                </p:cNvGrpSpPr>
                <p:nvPr/>
              </p:nvGrpSpPr>
              <p:grpSpPr bwMode="auto">
                <a:xfrm>
                  <a:off x="2271265" y="519165"/>
                  <a:ext cx="1335024" cy="937021"/>
                  <a:chOff x="5924103" y="1281165"/>
                  <a:chExt cx="1335024" cy="937021"/>
                </a:xfrm>
              </p:grpSpPr>
              <p:pic>
                <p:nvPicPr>
                  <p:cNvPr id="24629" name="Овал 27"/>
                  <p:cNvPicPr>
                    <a:picLocks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5924103" y="1297052"/>
                    <a:ext cx="1335024" cy="9211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69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48901" y="1281165"/>
                    <a:ext cx="1310226" cy="7489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ru-RU" sz="1400" b="1" i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1 286,10 тыс. руб.</a:t>
                    </a:r>
                    <a:endParaRPr lang="ru-RU" sz="1400" b="1" i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Georgia" pitchFamily="18" charset="0"/>
                    </a:endParaRPr>
                  </a:p>
                </p:txBody>
              </p:sp>
            </p:grpSp>
          </p:grpSp>
          <p:sp>
            <p:nvSpPr>
              <p:cNvPr id="73" name="Прямоугольник 72"/>
              <p:cNvSpPr/>
              <p:nvPr/>
            </p:nvSpPr>
            <p:spPr bwMode="auto">
              <a:xfrm>
                <a:off x="2177986" y="1447800"/>
                <a:ext cx="1143000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6" name="Группа 70"/>
            <p:cNvGrpSpPr>
              <a:grpSpLocks/>
            </p:cNvGrpSpPr>
            <p:nvPr/>
          </p:nvGrpSpPr>
          <p:grpSpPr bwMode="auto">
            <a:xfrm>
              <a:off x="5418868" y="2073906"/>
              <a:ext cx="3686175" cy="1582593"/>
              <a:chOff x="2608992" y="1365881"/>
              <a:chExt cx="3686175" cy="1582593"/>
            </a:xfrm>
          </p:grpSpPr>
          <p:grpSp>
            <p:nvGrpSpPr>
              <p:cNvPr id="24618" name="Скругленный прямоугольник 8"/>
              <p:cNvGrpSpPr>
                <a:grpSpLocks/>
              </p:cNvGrpSpPr>
              <p:nvPr/>
            </p:nvGrpSpPr>
            <p:grpSpPr bwMode="auto">
              <a:xfrm>
                <a:off x="2608992" y="1698757"/>
                <a:ext cx="3200400" cy="1249717"/>
                <a:chOff x="5418868" y="2406782"/>
                <a:chExt cx="3200400" cy="1249717"/>
              </a:xfrm>
            </p:grpSpPr>
            <p:pic>
              <p:nvPicPr>
                <p:cNvPr id="24623" name="Скругленный прямоугольник 8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418868" y="2406782"/>
                  <a:ext cx="3200400" cy="12497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2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5544369" y="2511798"/>
                  <a:ext cx="2757206" cy="997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b="1" dirty="0" smtClean="0">
                      <a:latin typeface="Georgia" pitchFamily="18" charset="0"/>
                    </a:rPr>
                    <a:t>Социальное обеспечение населения</a:t>
                  </a:r>
                  <a:endParaRPr lang="ru-RU" b="1" dirty="0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4619" name="Овал 25"/>
              <p:cNvGrpSpPr>
                <a:grpSpLocks/>
              </p:cNvGrpSpPr>
              <p:nvPr/>
            </p:nvGrpSpPr>
            <p:grpSpPr bwMode="auto">
              <a:xfrm>
                <a:off x="2789173" y="1365881"/>
                <a:ext cx="3505994" cy="1188407"/>
                <a:chOff x="5599049" y="2073906"/>
                <a:chExt cx="3505994" cy="1188407"/>
              </a:xfrm>
            </p:grpSpPr>
            <p:pic>
              <p:nvPicPr>
                <p:cNvPr id="24621" name="Овал 25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657243" y="2073906"/>
                  <a:ext cx="1447800" cy="862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60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5599049" y="2724150"/>
                  <a:ext cx="554038" cy="538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</p:grpSp>
          <p:sp>
            <p:nvSpPr>
              <p:cNvPr id="68" name="Прямоугольник 67"/>
              <p:cNvSpPr/>
              <p:nvPr/>
            </p:nvSpPr>
            <p:spPr bwMode="auto">
              <a:xfrm>
                <a:off x="4544948" y="2111375"/>
                <a:ext cx="1066800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7" name="Группа 69"/>
            <p:cNvGrpSpPr>
              <a:grpSpLocks/>
            </p:cNvGrpSpPr>
            <p:nvPr/>
          </p:nvGrpSpPr>
          <p:grpSpPr bwMode="auto">
            <a:xfrm>
              <a:off x="6440424" y="4191000"/>
              <a:ext cx="2509838" cy="1411324"/>
              <a:chOff x="2863786" y="3429000"/>
              <a:chExt cx="2509838" cy="1411324"/>
            </a:xfrm>
          </p:grpSpPr>
          <p:sp>
            <p:nvSpPr>
              <p:cNvPr id="24617" name="Text Box 90"/>
              <p:cNvSpPr txBox="1">
                <a:spLocks noChangeArrowheads="1"/>
              </p:cNvSpPr>
              <p:nvPr/>
            </p:nvSpPr>
            <p:spPr bwMode="auto">
              <a:xfrm>
                <a:off x="2863786" y="4221480"/>
                <a:ext cx="1990444" cy="618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 bwMode="auto">
              <a:xfrm>
                <a:off x="4235386" y="3429000"/>
                <a:ext cx="1138238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8" name="Группа 138"/>
            <p:cNvGrpSpPr>
              <a:grpSpLocks/>
            </p:cNvGrpSpPr>
            <p:nvPr/>
          </p:nvGrpSpPr>
          <p:grpSpPr bwMode="auto">
            <a:xfrm>
              <a:off x="2379663" y="3714750"/>
              <a:ext cx="879475" cy="1376363"/>
              <a:chOff x="2151063" y="3768725"/>
              <a:chExt cx="879475" cy="1376363"/>
            </a:xfrm>
          </p:grpSpPr>
          <p:sp>
            <p:nvSpPr>
              <p:cNvPr id="15442" name="Text Box 82"/>
              <p:cNvSpPr txBox="1">
                <a:spLocks noChangeArrowheads="1"/>
              </p:cNvSpPr>
              <p:nvPr/>
            </p:nvSpPr>
            <p:spPr bwMode="auto">
              <a:xfrm>
                <a:off x="2150999" y="37687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45" name="Text Box 85"/>
              <p:cNvSpPr txBox="1">
                <a:spLocks noChangeArrowheads="1"/>
              </p:cNvSpPr>
              <p:nvPr/>
            </p:nvSpPr>
            <p:spPr bwMode="auto">
              <a:xfrm>
                <a:off x="2476437" y="4606925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96" name="Группа 132"/>
            <p:cNvGrpSpPr>
              <a:grpSpLocks/>
            </p:cNvGrpSpPr>
            <p:nvPr/>
          </p:nvGrpSpPr>
          <p:grpSpPr bwMode="auto">
            <a:xfrm>
              <a:off x="322199" y="2038350"/>
              <a:ext cx="574675" cy="1279525"/>
              <a:chOff x="2379599" y="2549525"/>
              <a:chExt cx="574675" cy="1279525"/>
            </a:xfrm>
          </p:grpSpPr>
          <p:sp>
            <p:nvSpPr>
              <p:cNvPr id="15428" name="Text Box 68"/>
              <p:cNvSpPr txBox="1">
                <a:spLocks noChangeArrowheads="1"/>
              </p:cNvSpPr>
              <p:nvPr/>
            </p:nvSpPr>
            <p:spPr bwMode="auto">
              <a:xfrm>
                <a:off x="2379599" y="25495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31" name="Text Box 71"/>
              <p:cNvSpPr txBox="1">
                <a:spLocks noChangeArrowheads="1"/>
              </p:cNvSpPr>
              <p:nvPr/>
            </p:nvSpPr>
            <p:spPr bwMode="auto">
              <a:xfrm>
                <a:off x="2400237" y="3289300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90" name="Группа 139"/>
            <p:cNvGrpSpPr>
              <a:grpSpLocks/>
            </p:cNvGrpSpPr>
            <p:nvPr/>
          </p:nvGrpSpPr>
          <p:grpSpPr bwMode="auto">
            <a:xfrm>
              <a:off x="5141913" y="4248150"/>
              <a:ext cx="1774825" cy="2117725"/>
              <a:chOff x="2022475" y="438150"/>
              <a:chExt cx="1774825" cy="2117725"/>
            </a:xfrm>
          </p:grpSpPr>
          <p:sp>
            <p:nvSpPr>
              <p:cNvPr id="15409" name="Text Box 49"/>
              <p:cNvSpPr txBox="1">
                <a:spLocks noChangeArrowheads="1"/>
              </p:cNvSpPr>
              <p:nvPr/>
            </p:nvSpPr>
            <p:spPr bwMode="auto">
              <a:xfrm>
                <a:off x="2785999" y="438150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3" name="Text Box 53"/>
              <p:cNvSpPr txBox="1">
                <a:spLocks noChangeArrowheads="1"/>
              </p:cNvSpPr>
              <p:nvPr/>
            </p:nvSpPr>
            <p:spPr bwMode="auto">
              <a:xfrm>
                <a:off x="2022411" y="1200150"/>
                <a:ext cx="55403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7" name="Text Box 57"/>
              <p:cNvSpPr txBox="1">
                <a:spLocks noChangeArrowheads="1"/>
              </p:cNvSpPr>
              <p:nvPr/>
            </p:nvSpPr>
            <p:spPr bwMode="auto">
              <a:xfrm>
                <a:off x="3243199" y="2016125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4580" name="Рисунок 5" descr="7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Прямоугольник 113"/>
          <p:cNvSpPr/>
          <p:nvPr/>
        </p:nvSpPr>
        <p:spPr>
          <a:xfrm>
            <a:off x="1371600" y="152400"/>
            <a:ext cx="744887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116" name="Прямоугольник с двумя скругленными противолежащими углами 115"/>
          <p:cNvSpPr/>
          <p:nvPr/>
        </p:nvSpPr>
        <p:spPr>
          <a:xfrm>
            <a:off x="1187322" y="1260396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11 153,00</a:t>
            </a:r>
            <a:endParaRPr lang="ru-RU" sz="2000" b="1" i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117" name="Рисунок 116" descr="IMG_87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72779" y="4803946"/>
            <a:ext cx="2499856" cy="182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TextBox 49"/>
          <p:cNvSpPr txBox="1"/>
          <p:nvPr/>
        </p:nvSpPr>
        <p:spPr>
          <a:xfrm>
            <a:off x="1218803" y="521732"/>
            <a:ext cx="77544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СОЦИАЛЬНАЯ ПОЛИТИКА</a:t>
            </a:r>
            <a:endParaRPr lang="ru-RU" sz="1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4070" y="2087608"/>
            <a:ext cx="129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9 014,81 тыс. руб.</a:t>
            </a:r>
            <a:endParaRPr lang="ru-RU" sz="1400" b="1" i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33" y="2475238"/>
            <a:ext cx="3298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Выплаты пенсии за выслугу лет лицам, замещавшим должности муниципальной службы;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i="1" dirty="0" smtClean="0">
                <a:solidFill>
                  <a:srgbClr val="FF0000"/>
                </a:solidFill>
                <a:latin typeface="Georgia" pitchFamily="18" charset="0"/>
              </a:rPr>
              <a:t>Ежемесячное материальное  вознаграждение лицам, удостоенным звания  «Почетный гражданин городского округа Пелым»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i="1" dirty="0" smtClean="0">
                <a:solidFill>
                  <a:srgbClr val="00297A"/>
                </a:solidFill>
                <a:latin typeface="Georgia" pitchFamily="18" charset="0"/>
              </a:rPr>
              <a:t>Предоставление отдельным категориям граждан компенсаций расходов на оплату ЖКУ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3" y="4759224"/>
            <a:ext cx="2599135" cy="180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 Box 97"/>
          <p:cNvSpPr txBox="1">
            <a:spLocks noChangeArrowheads="1"/>
          </p:cNvSpPr>
          <p:nvPr/>
        </p:nvSpPr>
        <p:spPr bwMode="auto">
          <a:xfrm>
            <a:off x="5992097" y="4885656"/>
            <a:ext cx="2757206" cy="99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Охрана семьи и детства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3" name="Text Box 100"/>
          <p:cNvSpPr txBox="1">
            <a:spLocks noChangeArrowheads="1"/>
          </p:cNvSpPr>
          <p:nvPr/>
        </p:nvSpPr>
        <p:spPr bwMode="auto">
          <a:xfrm>
            <a:off x="5603683" y="3068232"/>
            <a:ext cx="554038" cy="53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44" name="Скругленный прямоугольник 1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7829" y="3652665"/>
            <a:ext cx="3246262" cy="136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97"/>
          <p:cNvSpPr txBox="1">
            <a:spLocks noChangeArrowheads="1"/>
          </p:cNvSpPr>
          <p:nvPr/>
        </p:nvSpPr>
        <p:spPr bwMode="auto">
          <a:xfrm>
            <a:off x="3615018" y="3852408"/>
            <a:ext cx="2757206" cy="79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Другие вопросы в области социальной политики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46" name="Овал 2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7721" y="3465708"/>
            <a:ext cx="1666171" cy="11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Box 109"/>
          <p:cNvSpPr txBox="1">
            <a:spLocks noChangeArrowheads="1"/>
          </p:cNvSpPr>
          <p:nvPr/>
        </p:nvSpPr>
        <p:spPr bwMode="auto">
          <a:xfrm>
            <a:off x="6372225" y="3610238"/>
            <a:ext cx="1225240" cy="74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761,09 тыс. руб.</a:t>
            </a:r>
            <a:endParaRPr lang="ru-RU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86" name="Овал 2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6666" y="4139697"/>
            <a:ext cx="1605475" cy="94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644070" y="4314770"/>
            <a:ext cx="1386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91,00</a:t>
            </a:r>
          </a:p>
          <a:p>
            <a:pPr algn="ctr"/>
            <a:r>
              <a:rPr lang="ru-RU" sz="1400" b="1" i="1" dirty="0" smtClean="0">
                <a:latin typeface="Georgia" pitchFamily="18" charset="0"/>
              </a:rPr>
              <a:t>тыс</a:t>
            </a:r>
            <a:r>
              <a:rPr lang="ru-RU" sz="1400" b="1" i="1" dirty="0">
                <a:latin typeface="Georgia" pitchFamily="18" charset="0"/>
              </a:rPr>
              <a:t>. </a:t>
            </a:r>
            <a:r>
              <a:rPr lang="ru-RU" sz="1400" b="1" i="1" dirty="0" smtClean="0">
                <a:latin typeface="Georgia" pitchFamily="18" charset="0"/>
              </a:rPr>
              <a:t>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8709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build="allAtOnce" animBg="1"/>
      <p:bldP spid="5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7" descr="C:\Documents and Settings\Semenova\Рабочий стол\4. Публичные слушания\картинки 2011\Молодежка\Дворец художественной гимнастики\IMG_05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899" y="935435"/>
            <a:ext cx="3506315" cy="216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ACE0CC1-3A2B-4F8C-8768-FBB898728000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21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5604" name="Скругленный прямоугольник 68"/>
          <p:cNvGrpSpPr>
            <a:grpSpLocks/>
          </p:cNvGrpSpPr>
          <p:nvPr/>
        </p:nvGrpSpPr>
        <p:grpSpPr bwMode="auto">
          <a:xfrm>
            <a:off x="6096000" y="4221088"/>
            <a:ext cx="2850914" cy="2323716"/>
            <a:chOff x="6248400" y="4716780"/>
            <a:chExt cx="2514600" cy="1988820"/>
          </a:xfrm>
        </p:grpSpPr>
        <p:pic>
          <p:nvPicPr>
            <p:cNvPr id="25613" name="Скругленный прямоугольник 6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8400" y="4724400"/>
              <a:ext cx="25146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5" name="Text Box 15"/>
            <p:cNvSpPr txBox="1">
              <a:spLocks noChangeArrowheads="1"/>
            </p:cNvSpPr>
            <p:nvPr/>
          </p:nvSpPr>
          <p:spPr bwMode="auto">
            <a:xfrm>
              <a:off x="6467329" y="4716780"/>
              <a:ext cx="213057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 algn="just">
                <a:buFont typeface="Wingdings" pitchFamily="2" charset="2"/>
                <a:buChar char="v"/>
                <a:defRPr/>
              </a:pPr>
              <a:r>
                <a:rPr lang="ru-RU" sz="14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Физкультурно-оздоровительная работа и спортивные мероприятия</a:t>
              </a:r>
            </a:p>
            <a:p>
              <a:pPr marL="355600" indent="-355600"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  <p:pic>
        <p:nvPicPr>
          <p:cNvPr id="25605" name="Рисунок 5" descr="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600200" y="304800"/>
            <a:ext cx="51816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34" name="Рисунок 33" descr="IMG_24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46514" y="19050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IMG_23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" y="1550432"/>
            <a:ext cx="2895600" cy="236325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38" name="Рисунок 37" descr="IMG_753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4572000"/>
            <a:ext cx="2819400" cy="211455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5718733" y="685641"/>
            <a:ext cx="3298279" cy="795735"/>
          </a:xfrm>
          <a:prstGeom prst="round2DiagRect">
            <a:avLst>
              <a:gd name="adj1" fmla="val 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362,40 тыс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рублей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63365" y="695117"/>
            <a:ext cx="7655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ФИЗИЧЕСКАЯ КУЛЬТУРА И СПОРТ</a:t>
            </a:r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6"/>
          <a:stretch/>
        </p:blipFill>
        <p:spPr>
          <a:xfrm>
            <a:off x="2915817" y="3351618"/>
            <a:ext cx="3436192" cy="345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animBg="1"/>
      <p:bldP spid="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28800"/>
            <a:ext cx="8458200" cy="48245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97A"/>
                </a:solidFill>
                <a:latin typeface="Georgia" pitchFamily="18" charset="0"/>
              </a:rPr>
              <a:t>Составитель</a:t>
            </a:r>
            <a:r>
              <a:rPr lang="ru-RU" sz="2400" b="1" dirty="0">
                <a:solidFill>
                  <a:srgbClr val="00297A"/>
                </a:solidFill>
                <a:latin typeface="Georgia" pitchFamily="18" charset="0"/>
              </a:rPr>
              <a:t>: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Финансовый отдел администрации городского округа Пелым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97A"/>
                </a:solidFill>
                <a:latin typeface="Georgia" pitchFamily="18" charset="0"/>
              </a:rPr>
              <a:t>Адрес</a:t>
            </a:r>
            <a:r>
              <a:rPr lang="ru-RU" sz="2400" b="1" dirty="0" smtClean="0">
                <a:solidFill>
                  <a:srgbClr val="00297A"/>
                </a:solidFill>
                <a:latin typeface="Georgia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Свердловская область, поселок Пелым, улица Карла Маркса, дом 5,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624582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97A"/>
                </a:solidFill>
                <a:latin typeface="Georgia" pitchFamily="18" charset="0"/>
              </a:rPr>
              <a:t>Контактный телефон: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8 (34386) 2-20-09</a:t>
            </a:r>
            <a:endParaRPr lang="en-US" sz="2400" dirty="0">
              <a:solidFill>
                <a:srgbClr val="00297A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97A"/>
                </a:solidFill>
                <a:latin typeface="Georgia" pitchFamily="18" charset="0"/>
              </a:rPr>
              <a:t>Режим работы: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Понедельник - четверг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с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8:00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до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17:15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часов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пятница с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8:00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до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16:00 часов,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Суббота, воскресенье выходной</a:t>
            </a:r>
            <a:endParaRPr lang="en-US" sz="2400" dirty="0" smtClean="0">
              <a:solidFill>
                <a:srgbClr val="00297A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rgbClr val="00297A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Комментарии и предложения по развитию проекта «Бюджет для граждан» Вы можете направить по адресу электронной почты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: </a:t>
            </a:r>
            <a:r>
              <a:rPr lang="en-US" sz="2400" b="1" dirty="0" smtClean="0">
                <a:solidFill>
                  <a:srgbClr val="00297A"/>
                </a:solidFill>
                <a:latin typeface="Georgia" pitchFamily="18" charset="0"/>
              </a:rPr>
              <a:t>gorfo62@yandex.ru</a:t>
            </a:r>
            <a:endParaRPr lang="ru-RU" sz="2400" b="1" dirty="0">
              <a:solidFill>
                <a:srgbClr val="00297A"/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8888" y="267951"/>
            <a:ext cx="7427912" cy="4308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6448" y="816769"/>
            <a:ext cx="77544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rgbClr val="00297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Контактная информация для граждан</a:t>
            </a:r>
            <a:endParaRPr lang="ru-RU" sz="2000" b="1" i="1" dirty="0">
              <a:ln w="1905"/>
              <a:solidFill>
                <a:srgbClr val="00297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__20130309_17981710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12976"/>
            <a:ext cx="1914282" cy="15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0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86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149"/>
          <p:cNvGrpSpPr>
            <a:grpSpLocks/>
          </p:cNvGrpSpPr>
          <p:nvPr/>
        </p:nvGrpSpPr>
        <p:grpSpPr bwMode="auto">
          <a:xfrm>
            <a:off x="113951" y="980728"/>
            <a:ext cx="9038752" cy="5877272"/>
            <a:chOff x="4800626" y="970347"/>
            <a:chExt cx="4387916" cy="3794510"/>
          </a:xfrm>
        </p:grpSpPr>
        <p:grpSp>
          <p:nvGrpSpPr>
            <p:cNvPr id="12" name="Группа 113"/>
            <p:cNvGrpSpPr>
              <a:grpSpLocks/>
            </p:cNvGrpSpPr>
            <p:nvPr/>
          </p:nvGrpSpPr>
          <p:grpSpPr bwMode="auto">
            <a:xfrm>
              <a:off x="4800626" y="970347"/>
              <a:ext cx="4387916" cy="3794510"/>
              <a:chOff x="4876826" y="1351346"/>
              <a:chExt cx="4387916" cy="3794509"/>
            </a:xfrm>
          </p:grpSpPr>
          <p:pic>
            <p:nvPicPr>
              <p:cNvPr id="22" name="Блок-схема: документ 54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91432" y="1351346"/>
                <a:ext cx="4373310" cy="3794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" name="Группа 111"/>
              <p:cNvGrpSpPr>
                <a:grpSpLocks/>
              </p:cNvGrpSpPr>
              <p:nvPr/>
            </p:nvGrpSpPr>
            <p:grpSpPr bwMode="auto">
              <a:xfrm>
                <a:off x="4876826" y="2769842"/>
                <a:ext cx="3886875" cy="403267"/>
                <a:chOff x="4876826" y="2846042"/>
                <a:chExt cx="3886875" cy="403267"/>
              </a:xfrm>
            </p:grpSpPr>
            <p:sp>
              <p:nvSpPr>
                <p:cNvPr id="20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4876826" y="2971467"/>
                  <a:ext cx="1295625" cy="2778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  <p:sp>
              <p:nvSpPr>
                <p:cNvPr id="21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468076" y="2846042"/>
                  <a:ext cx="1295625" cy="2778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7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  <p:sp>
          <p:nvSpPr>
            <p:cNvPr id="14" name="TextBox 25"/>
            <p:cNvSpPr txBox="1">
              <a:spLocks noChangeArrowheads="1"/>
            </p:cNvSpPr>
            <p:nvPr/>
          </p:nvSpPr>
          <p:spPr bwMode="auto">
            <a:xfrm>
              <a:off x="6096251" y="2414246"/>
              <a:ext cx="1295625" cy="277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1200" b="1" dirty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87033" y="1988840"/>
            <a:ext cx="84678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endParaRPr lang="ru-RU" b="1" i="1" dirty="0" smtClean="0">
              <a:solidFill>
                <a:srgbClr val="00297A"/>
              </a:solidFill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97A"/>
                </a:solidFill>
                <a:latin typeface="Georgia" pitchFamily="18" charset="0"/>
              </a:rPr>
              <a:t>Бюджет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</a:t>
            </a:r>
            <a:r>
              <a:rPr lang="ru-RU" b="1" i="1" dirty="0" smtClean="0">
                <a:solidFill>
                  <a:srgbClr val="00A44A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местного самоуправления;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97A"/>
                </a:solidFill>
                <a:latin typeface="Georgia" pitchFamily="18" charset="0"/>
              </a:rPr>
              <a:t>Доходы </a:t>
            </a:r>
            <a:r>
              <a:rPr lang="ru-RU" b="1" i="1" dirty="0">
                <a:solidFill>
                  <a:srgbClr val="00297A"/>
                </a:solidFill>
                <a:latin typeface="Georgia" pitchFamily="18" charset="0"/>
              </a:rPr>
              <a:t>бюджета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поступающие в бюджет денежные средства, за исключением источников финансирования дефицита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бюджета;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>
                <a:solidFill>
                  <a:srgbClr val="00297A"/>
                </a:solidFill>
                <a:latin typeface="Georgia" pitchFamily="18" charset="0"/>
              </a:rPr>
              <a:t>Расходы бюджета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выплачиваемые из бюджета денежные средства, за исключением источников финансирования дефицита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бюджета;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>
                <a:solidFill>
                  <a:srgbClr val="00297A"/>
                </a:solidFill>
                <a:latin typeface="Georgia" pitchFamily="18" charset="0"/>
              </a:rPr>
              <a:t>Дефицит бюджета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превышение расходов бюджета над его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доходами;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>
                <a:solidFill>
                  <a:srgbClr val="00297A"/>
                </a:solidFill>
                <a:latin typeface="Georgia" pitchFamily="18" charset="0"/>
              </a:rPr>
              <a:t>Профицит бюджета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превышение доходов бюджета над его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расходами;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97A"/>
                </a:solidFill>
                <a:latin typeface="Georgia" pitchFamily="18" charset="0"/>
              </a:rPr>
              <a:t>Муниципальный долг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-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это совокупность долговых обязательств муниципального 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образования.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4906" y="462826"/>
            <a:ext cx="752607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Основные понятия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59632" y="152400"/>
            <a:ext cx="777686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</p:spTree>
    <p:extLst>
      <p:ext uri="{BB962C8B-B14F-4D97-AF65-F5344CB8AC3E}">
        <p14:creationId xmlns:p14="http://schemas.microsoft.com/office/powerpoint/2010/main" val="20349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E804E117-F142-3543-8F2D-E797415CE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4095952"/>
              </p:ext>
            </p:extLst>
          </p:nvPr>
        </p:nvGraphicFramePr>
        <p:xfrm>
          <a:off x="611560" y="2743184"/>
          <a:ext cx="7920880" cy="371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47664" y="188640"/>
            <a:ext cx="712879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ЭТАПЫ БЮДЖЕТНОГО ПРОЦЕССА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7"/>
          <a:srcRect l="14075" t="29727" r="34551" b="24742"/>
          <a:stretch/>
        </p:blipFill>
        <p:spPr bwMode="auto">
          <a:xfrm>
            <a:off x="107504" y="711860"/>
            <a:ext cx="8928992" cy="61015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5282" y="169243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94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-4491038" y="14684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357290" y="214290"/>
            <a:ext cx="6500858" cy="8826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9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latin typeface="+mj-lt"/>
              <a:cs typeface="Times New Roman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76293" y="1018399"/>
            <a:ext cx="835292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 	</a:t>
            </a:r>
          </a:p>
          <a:p>
            <a:endParaRPr lang="ru-RU" sz="1600" dirty="0" smtClean="0"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Georgia" pitchFamily="18" charset="0"/>
              </a:rPr>
              <a:t>Отношения, связанные с принятием проекта решения Думы городского округа Пелым, урегулированы Бюджетным кодексом Российской Федерации,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</a:rPr>
              <a:t>Положением о бюджетном процессе в городском округе Пелым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</a:rPr>
              <a:t>Прогнозом социально-экономического развития городского округа Пелым;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</a:rPr>
              <a:t> Основными направлениями бюджетной и налоговой политики на территории городского округа Пелым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</a:rPr>
              <a:t>Перечнем муниципальных программ городского округа Пелым; </a:t>
            </a:r>
          </a:p>
          <a:p>
            <a:pPr marL="285750" indent="-285750" algn="just" eaLnBrk="0" hangingPunct="0">
              <a:buFont typeface="Wingdings" pitchFamily="2" charset="2"/>
              <a:buChar char="Ø"/>
              <a:tabLst>
                <a:tab pos="1638300" algn="l"/>
              </a:tabLst>
            </a:pPr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Реестром расходных обязательств городского округа Пелым;</a:t>
            </a:r>
            <a:endParaRPr lang="ru-RU" b="1" i="1" dirty="0" smtClean="0">
              <a:latin typeface="Georgia" pitchFamily="18" charset="0"/>
            </a:endParaRPr>
          </a:p>
          <a:p>
            <a:pPr marL="285750" indent="-285750" algn="just" eaLnBrk="0" hangingPunct="0">
              <a:buFont typeface="Wingdings" pitchFamily="2" charset="2"/>
              <a:buChar char="Ø"/>
              <a:tabLst>
                <a:tab pos="1638300" algn="l"/>
              </a:tabLst>
            </a:pPr>
            <a:r>
              <a:rPr lang="ru-RU" b="1" i="1" dirty="0" smtClean="0">
                <a:latin typeface="Georgia" pitchFamily="18" charset="0"/>
              </a:rPr>
              <a:t> другими сведениями необходимыми для составления проекта местного бюджета.</a:t>
            </a:r>
            <a:endParaRPr lang="ru-RU" b="1" i="1" dirty="0" smtClean="0">
              <a:latin typeface="Georgia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1638300" algn="l"/>
              </a:tabLst>
            </a:pPr>
            <a:endParaRPr lang="ru-RU" b="1" i="1" dirty="0" smtClean="0">
              <a:cs typeface="Times New Roman" pitchFamily="18" charset="0"/>
            </a:endParaRPr>
          </a:p>
          <a:p>
            <a:pPr marL="285750" indent="-285750" eaLnBrk="0" hangingPunct="0">
              <a:buFont typeface="Wingdings" pitchFamily="2" charset="2"/>
              <a:buChar char="Ø"/>
              <a:tabLst>
                <a:tab pos="1638300" algn="l"/>
              </a:tabLst>
            </a:pPr>
            <a:endParaRPr lang="ru-RU" dirty="0" smtClean="0">
              <a:cs typeface="Times New Roman" pitchFamily="18" charset="0"/>
            </a:endParaRPr>
          </a:p>
          <a:p>
            <a:pPr eaLnBrk="0" hangingPunct="0">
              <a:tabLst>
                <a:tab pos="1638300" algn="l"/>
              </a:tabLst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85729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бюджета </a:t>
            </a:r>
            <a:r>
              <a:rPr lang="ru-R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городского округа Пелым на </a:t>
            </a:r>
            <a:r>
              <a:rPr lang="ru-R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2023 </a:t>
            </a:r>
            <a:r>
              <a:rPr lang="ru-R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и плановый период  </a:t>
            </a:r>
            <a:r>
              <a:rPr lang="ru-R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2024-2025 </a:t>
            </a:r>
            <a:r>
              <a:rPr lang="ru-R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годов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52400"/>
            <a:ext cx="777686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620688"/>
            <a:ext cx="76813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ОСНОВНЫЕ показатели социально – экономического развития </a:t>
            </a:r>
            <a:endParaRPr lang="ru-RU" sz="16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5" name="Рисунок 4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291990"/>
              </p:ext>
            </p:extLst>
          </p:nvPr>
        </p:nvGraphicFramePr>
        <p:xfrm>
          <a:off x="228600" y="1556792"/>
          <a:ext cx="3134494" cy="517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270"/>
                <a:gridCol w="2016224"/>
              </a:tblGrid>
              <a:tr h="5114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Городской округ 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Пелым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12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Административный центр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поселок городского типа Пелым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36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образования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ноября 1995 года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Граничит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севере и западе округ граничит с Ивдельским городским округом, на юге - с Гаринским городским округом, а его восточная граница совпадает с границей Свердловской области и Ханты-Мансийского автономного округа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площадь</a:t>
                      </a:r>
                      <a:endParaRPr lang="ru-RU" sz="15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490,533 тыс. га, из них 159 тыс. га (1/3 всей площади) болота</a:t>
                      </a:r>
                      <a:endParaRPr lang="ru-RU" sz="15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52736"/>
            <a:ext cx="5616623" cy="568863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572376" y="1442058"/>
            <a:ext cx="1361654" cy="1986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28183" y="1628800"/>
            <a:ext cx="865213" cy="8067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Пелым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8307" t="15133" r="3839" b="11811"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816424" cy="28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56439443"/>
              </p:ext>
            </p:extLst>
          </p:nvPr>
        </p:nvGraphicFramePr>
        <p:xfrm>
          <a:off x="107504" y="1196752"/>
          <a:ext cx="36396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89829208"/>
              </p:ext>
            </p:extLst>
          </p:nvPr>
        </p:nvGraphicFramePr>
        <p:xfrm>
          <a:off x="5220072" y="1213494"/>
          <a:ext cx="3816424" cy="2863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32363776"/>
              </p:ext>
            </p:extLst>
          </p:nvPr>
        </p:nvGraphicFramePr>
        <p:xfrm>
          <a:off x="2123728" y="4077072"/>
          <a:ext cx="4680520" cy="289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04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86644" y="3929066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Информация об основных параметрах местного бюджета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747693"/>
              </p:ext>
            </p:extLst>
          </p:nvPr>
        </p:nvGraphicFramePr>
        <p:xfrm>
          <a:off x="251520" y="1052736"/>
          <a:ext cx="8640960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178005"/>
              </p:ext>
            </p:extLst>
          </p:nvPr>
        </p:nvGraphicFramePr>
        <p:xfrm>
          <a:off x="251520" y="4653136"/>
          <a:ext cx="8640960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Лист" r:id="rId4" imgW="8525195" imgH="1873085" progId="Excel.Sheet.12">
                  <p:embed/>
                </p:oleObj>
              </mc:Choice>
              <mc:Fallback>
                <p:oleObj name="Лист" r:id="rId4" imgW="8525195" imgH="18730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4653136"/>
                        <a:ext cx="8640960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562074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на 2023 год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699126"/>
              </p:ext>
            </p:extLst>
          </p:nvPr>
        </p:nvGraphicFramePr>
        <p:xfrm>
          <a:off x="107504" y="548680"/>
          <a:ext cx="900100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26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асходы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5017</TotalTime>
  <Words>1507</Words>
  <Application>Microsoft Office PowerPoint</Application>
  <PresentationFormat>Экран (4:3)</PresentationFormat>
  <Paragraphs>375</Paragraphs>
  <Slides>22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Расходы</vt:lpstr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основных параметрах местного бюджета </vt:lpstr>
      <vt:lpstr>Структура доходов бюджета на 2023 год</vt:lpstr>
      <vt:lpstr> Доходы местного бюджета на 2023 год и плановый период 2024-2025 годов</vt:lpstr>
      <vt:lpstr>Презентация PowerPoint</vt:lpstr>
      <vt:lpstr>Презентация PowerPoint</vt:lpstr>
      <vt:lpstr> Администрация городского округа Пелым Наличие сопоставимых параметров бюджета в сравнении с другими муниципальными образованиями на 2023 год</vt:lpstr>
      <vt:lpstr>Межбюджетные   трансферты </vt:lpstr>
      <vt:lpstr>Безвозмездные поступления на 2023 год и плановый период 2024-2025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Администрация городского округа Пелым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econom</cp:lastModifiedBy>
  <cp:revision>556</cp:revision>
  <cp:lastPrinted>2022-08-22T05:19:15Z</cp:lastPrinted>
  <dcterms:created xsi:type="dcterms:W3CDTF">2015-04-08T11:20:50Z</dcterms:created>
  <dcterms:modified xsi:type="dcterms:W3CDTF">2023-07-17T06:38:35Z</dcterms:modified>
</cp:coreProperties>
</file>