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50" r:id="rId2"/>
  </p:sldMasterIdLst>
  <p:notesMasterIdLst>
    <p:notesMasterId r:id="rId24"/>
  </p:notesMasterIdLst>
  <p:handoutMasterIdLst>
    <p:handoutMasterId r:id="rId25"/>
  </p:handoutMasterIdLst>
  <p:sldIdLst>
    <p:sldId id="468" r:id="rId3"/>
    <p:sldId id="471" r:id="rId4"/>
    <p:sldId id="487" r:id="rId5"/>
    <p:sldId id="488" r:id="rId6"/>
    <p:sldId id="474" r:id="rId7"/>
    <p:sldId id="475" r:id="rId8"/>
    <p:sldId id="476" r:id="rId9"/>
    <p:sldId id="486" r:id="rId10"/>
    <p:sldId id="459" r:id="rId11"/>
    <p:sldId id="477" r:id="rId12"/>
    <p:sldId id="478" r:id="rId13"/>
    <p:sldId id="490" r:id="rId14"/>
    <p:sldId id="491" r:id="rId15"/>
    <p:sldId id="460" r:id="rId16"/>
    <p:sldId id="467" r:id="rId17"/>
    <p:sldId id="465" r:id="rId18"/>
    <p:sldId id="466" r:id="rId19"/>
    <p:sldId id="425" r:id="rId20"/>
    <p:sldId id="424" r:id="rId21"/>
    <p:sldId id="485" r:id="rId22"/>
    <p:sldId id="4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808"/>
    <a:srgbClr val="1F3406"/>
    <a:srgbClr val="00421E"/>
    <a:srgbClr val="FF3F3F"/>
    <a:srgbClr val="7A0000"/>
    <a:srgbClr val="FF33CC"/>
    <a:srgbClr val="00297A"/>
    <a:srgbClr val="9900FF"/>
    <a:srgbClr val="DEA9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6929" autoAdjust="0"/>
  </p:normalViewPr>
  <p:slideViewPr>
    <p:cSldViewPr>
      <p:cViewPr>
        <p:scale>
          <a:sx n="95" d="100"/>
          <a:sy n="95" d="100"/>
        </p:scale>
        <p:origin x="-121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57;&#1090;&#1088;&#1091;&#1082;&#1090;&#1091;&#1088;&#1072;%20&#1088;&#1072;&#1089;&#1093;&#1086;&#1076;&#1086;&#1074;%20(&#1080;&#1089;&#1087;&#1086;&#1083;&#1085;&#1077;&#1085;&#1080;&#1077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44;&#1086;&#1093;&#1086;&#1076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44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44;&#1086;&#1093;&#1086;&#1076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48;&#1089;&#1087;&#1086;&#1083;&#1085;&#1077;&#1085;&#1080;&#1077;%20&#1087;&#1086;%20&#1073;&#1102;&#1076;&#1078;&#1077;&#1090;&#1091;%202021%20&#1075;&#1086;&#1076;&#1072;\&#1057;&#1090;&#1088;&#1091;&#1082;&#1090;&#1091;&#1088;&#1072;%20&#1088;&#1072;&#1089;&#1093;&#1086;&#1076;&#1086;&#1074;%20&#1080;&#1089;&#1087;&#1086;&#1083;&#1085;&#1077;&#1085;&#1080;&#1077;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36224"/>
        <c:axId val="76502144"/>
      </c:barChart>
      <c:catAx>
        <c:axId val="7643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+mn-lt"/>
              </a:defRPr>
            </a:pPr>
            <a:endParaRPr lang="ru-RU"/>
          </a:p>
        </c:txPr>
        <c:crossAx val="76502144"/>
        <c:crosses val="autoZero"/>
        <c:auto val="1"/>
        <c:lblAlgn val="ctr"/>
        <c:lblOffset val="100"/>
        <c:noMultiLvlLbl val="0"/>
      </c:catAx>
      <c:valAx>
        <c:axId val="765021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76436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85696032145794E-3"/>
          <c:y val="1.2701529895371103E-2"/>
          <c:w val="0.68835608524782366"/>
          <c:h val="0.98729847010462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541017475860789"/>
          <c:y val="9.4107190704301836E-5"/>
          <c:w val="0.29880722483558575"/>
          <c:h val="0.985287255664403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321824907521596E-3"/>
          <c:y val="1.9157088122605365E-3"/>
          <c:w val="0.64823743116597377"/>
          <c:h val="0.98714766047706071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explosion val="28"/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9.8643649815043175E-3"/>
                  <c:y val="-3.2567049808429123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81216605015005E-3"/>
                  <c:y val="-4.5977011494252866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72790793259353E-2"/>
                  <c:y val="-9.5785440613026848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338547077422974E-2"/>
                  <c:y val="-5.7471264367816098E-2"/>
                </c:manualLayout>
              </c:layout>
              <c:dLblPos val="ctr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015325670498084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57583230579531"/>
                  <c:y val="0.1053639846743295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03370324702015E-2"/>
                  <c:y val="0.1455938697318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9186189889025902E-2"/>
                  <c:y val="-3.0651340996168588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0694615700780936E-2"/>
                  <c:y val="-5.7471264367816098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6440608302507199E-2"/>
                  <c:y val="-9.7701149425287362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8779284833538807E-2"/>
                  <c:y val="-6.3218390804597721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[Доходы.xlsx]Лист5!$A$2:$A$13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[Доходы.xlsx]Лист5!$B$2:$B$13</c:f>
              <c:numCache>
                <c:formatCode>General</c:formatCode>
                <c:ptCount val="12"/>
                <c:pt idx="0">
                  <c:v>31995.95</c:v>
                </c:pt>
                <c:pt idx="1">
                  <c:v>336.4</c:v>
                </c:pt>
                <c:pt idx="2">
                  <c:v>8315.58</c:v>
                </c:pt>
                <c:pt idx="3">
                  <c:v>63004.39</c:v>
                </c:pt>
                <c:pt idx="4" formatCode="0.00">
                  <c:v>51092.12</c:v>
                </c:pt>
                <c:pt idx="5">
                  <c:v>781.85</c:v>
                </c:pt>
                <c:pt idx="6">
                  <c:v>117044.52</c:v>
                </c:pt>
                <c:pt idx="7">
                  <c:v>30494.03</c:v>
                </c:pt>
                <c:pt idx="8" formatCode="0.00">
                  <c:v>12967.39</c:v>
                </c:pt>
                <c:pt idx="9">
                  <c:v>196</c:v>
                </c:pt>
                <c:pt idx="10">
                  <c:v>362.38</c:v>
                </c:pt>
                <c:pt idx="11">
                  <c:v>1.61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6542160553952352"/>
          <c:y val="6.9576432256312779E-3"/>
          <c:w val="0.33415603585363435"/>
          <c:h val="0.98225314508100248"/>
        </c:manualLayout>
      </c:layout>
      <c:overlay val="0"/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382022471910114"/>
          <c:y val="6.9090909090909092E-2"/>
          <c:w val="0.49662921348314609"/>
          <c:h val="0.7781818181818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 w="21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8909.59</c:v>
                </c:pt>
                <c:pt idx="1">
                  <c:v>8450.02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 w="21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70619.100000000006</c:v>
                </c:pt>
                <c:pt idx="1">
                  <c:v>70557.22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hlink"/>
            </a:solidFill>
            <a:ln w="21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36031.089999999997</c:v>
                </c:pt>
                <c:pt idx="1">
                  <c:v>35965.03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folHlink"/>
            </a:solidFill>
            <a:ln w="21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95502.11</c:v>
                </c:pt>
                <c:pt idx="1">
                  <c:v>95502.11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Возврат остатков имеющих целевое назначение</c:v>
                </c:pt>
              </c:strCache>
            </c:strRef>
          </c:tx>
          <c:spPr>
            <a:solidFill>
              <a:schemeClr val="bg2"/>
            </a:solidFill>
            <a:ln w="21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-4265.0200000000004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8053376"/>
        <c:axId val="79827712"/>
        <c:axId val="0"/>
      </c:bar3DChart>
      <c:catAx>
        <c:axId val="7805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82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827712"/>
        <c:scaling>
          <c:orientation val="minMax"/>
        </c:scaling>
        <c:delete val="0"/>
        <c:axPos val="l"/>
        <c:majorGridlines>
          <c:spPr>
            <a:ln w="530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8053376"/>
        <c:crosses val="autoZero"/>
        <c:crossBetween val="between"/>
      </c:valAx>
      <c:spPr>
        <a:noFill/>
        <a:ln w="42440">
          <a:noFill/>
        </a:ln>
      </c:spPr>
    </c:plotArea>
    <c:legend>
      <c:legendPos val="r"/>
      <c:layout>
        <c:manualLayout>
          <c:xMode val="edge"/>
          <c:yMode val="edge"/>
          <c:x val="0.70179049489979306"/>
          <c:y val="3.8336793761488451E-3"/>
          <c:w val="0.2897770330446669"/>
          <c:h val="0.97515075861845035"/>
        </c:manualLayout>
      </c:layout>
      <c:overlay val="0"/>
      <c:spPr>
        <a:noFill/>
        <a:ln w="5305">
          <a:solidFill>
            <a:schemeClr val="tx1"/>
          </a:solidFill>
          <a:prstDash val="solid"/>
        </a:ln>
      </c:spPr>
      <c:txPr>
        <a:bodyPr/>
        <a:lstStyle/>
        <a:p>
          <a:pPr>
            <a:defRPr sz="183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82022471910114"/>
          <c:y val="6.9090909090909092E-2"/>
          <c:w val="0.49662921348314609"/>
          <c:h val="0.77818181818181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339840"/>
        <c:axId val="158341376"/>
        <c:axId val="0"/>
      </c:bar3DChart>
      <c:catAx>
        <c:axId val="1583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834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341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339840"/>
        <c:crosses val="autoZero"/>
        <c:crossBetween val="between"/>
      </c:valAx>
      <c:spPr>
        <a:noFill/>
        <a:ln w="424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82022471910114"/>
          <c:y val="6.9090909090909092E-2"/>
          <c:w val="0.49662921348314609"/>
          <c:h val="0.77818181818181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8130304"/>
        <c:axId val="108716032"/>
        <c:axId val="0"/>
      </c:bar3DChart>
      <c:catAx>
        <c:axId val="10813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871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71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130304"/>
        <c:crosses val="autoZero"/>
        <c:crossBetween val="between"/>
      </c:valAx>
      <c:spPr>
        <a:noFill/>
        <a:ln w="424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15490533562823"/>
          <c:y val="5.6338028169014086E-2"/>
          <c:w val="0.54388984509466443"/>
          <c:h val="0.795774647887323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 w="1530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2023 план</c:v>
                </c:pt>
                <c:pt idx="1">
                  <c:v>20232 факт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338439.49</c:v>
                </c:pt>
                <c:pt idx="1">
                  <c:v>334795.83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1530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2023 план</c:v>
                </c:pt>
                <c:pt idx="1">
                  <c:v>20232 факт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361503.22</c:v>
                </c:pt>
                <c:pt idx="1">
                  <c:v>316592.21999999997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 </c:v>
                </c:pt>
              </c:strCache>
            </c:strRef>
          </c:tx>
          <c:spPr>
            <a:solidFill>
              <a:schemeClr val="hlink"/>
            </a:solidFill>
            <a:ln w="1530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2023 план</c:v>
                </c:pt>
                <c:pt idx="1">
                  <c:v>20232 факт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-23063.73</c:v>
                </c:pt>
                <c:pt idx="1">
                  <c:v>189203.61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folHlink"/>
            </a:solidFill>
            <a:ln w="1530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2023 план</c:v>
                </c:pt>
                <c:pt idx="1">
                  <c:v>20232 факт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2200</c:v>
                </c:pt>
                <c:pt idx="1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0031104"/>
        <c:axId val="80032896"/>
        <c:axId val="0"/>
      </c:bar3DChart>
      <c:catAx>
        <c:axId val="8003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0032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032896"/>
        <c:scaling>
          <c:orientation val="minMax"/>
        </c:scaling>
        <c:delete val="0"/>
        <c:axPos val="l"/>
        <c:majorGridlines>
          <c:spPr>
            <a:ln w="382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031104"/>
        <c:crosses val="autoZero"/>
        <c:crossBetween val="between"/>
      </c:valAx>
      <c:spPr>
        <a:noFill/>
        <a:ln w="30614">
          <a:noFill/>
        </a:ln>
      </c:spPr>
    </c:plotArea>
    <c:legend>
      <c:legendPos val="r"/>
      <c:layout>
        <c:manualLayout>
          <c:xMode val="edge"/>
          <c:yMode val="edge"/>
          <c:x val="0.67297762478485368"/>
          <c:y val="0.19718309859154928"/>
          <c:w val="0.32013769363166955"/>
          <c:h val="0.60915492957746475"/>
        </c:manualLayout>
      </c:layout>
      <c:overlay val="0"/>
      <c:spPr>
        <a:noFill/>
        <a:ln w="3827">
          <a:solidFill>
            <a:schemeClr val="tx1"/>
          </a:solidFill>
          <a:prstDash val="solid"/>
        </a:ln>
      </c:spPr>
      <c:txPr>
        <a:bodyPr/>
        <a:lstStyle/>
        <a:p>
          <a:pPr>
            <a:defRPr sz="132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84"/>
          <c:h val="0.9770054208266196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64995205667849E-2"/>
          <c:y val="0.13779680999865837"/>
          <c:w val="0.66254675406436325"/>
          <c:h val="0.6127435286211508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32721227696011"/>
          <c:y val="0"/>
          <c:w val="0.67132625063517537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4288852598841262"/>
          <c:w val="0.63449939686369139"/>
          <c:h val="0.69484808454425362"/>
        </c:manualLayout>
      </c:layout>
      <c:pieChart>
        <c:varyColors val="1"/>
        <c:ser>
          <c:idx val="0"/>
          <c:order val="0"/>
          <c:explosion val="8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[Доходы.xlsx]Лист4!$A$3:$A$20</c:f>
              <c:strCache>
                <c:ptCount val="18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доходы от использования имущества, находящегося в государственной или муниципальной собственности</c:v>
                </c:pt>
                <c:pt idx="9">
                  <c:v>платежи при пользовании природными ресурсами</c:v>
                </c:pt>
                <c:pt idx="10">
                  <c:v>доходы от оказания платных услуг (работ) и компенсации затрат государства</c:v>
                </c:pt>
                <c:pt idx="11">
                  <c:v>доходы от продажи материальных или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дотаций</c:v>
                </c:pt>
                <c:pt idx="14">
                  <c:v>субсидий</c:v>
                </c:pt>
                <c:pt idx="15">
                  <c:v>субвенций</c:v>
                </c:pt>
                <c:pt idx="16">
                  <c:v>иных межбюджетных трансфертов</c:v>
                </c:pt>
                <c:pt idx="17">
                  <c:v>возврат остатков субсидий, субвенций и иных межбюджетных трансфертов, имеющих целевое назначение, прошлых лет из бюджетов городских округов</c:v>
                </c:pt>
              </c:strCache>
            </c:strRef>
          </c:cat>
          <c:val>
            <c:numRef>
              <c:f>[Доходы.xlsx]Лист4!$B$3:$B$20</c:f>
              <c:numCache>
                <c:formatCode>0.00</c:formatCode>
                <c:ptCount val="18"/>
                <c:pt idx="0">
                  <c:v>99163.58</c:v>
                </c:pt>
                <c:pt idx="1">
                  <c:v>5397.28</c:v>
                </c:pt>
                <c:pt idx="2">
                  <c:v>3619.74</c:v>
                </c:pt>
                <c:pt idx="3">
                  <c:v>-2.02</c:v>
                </c:pt>
                <c:pt idx="4">
                  <c:v>67.39</c:v>
                </c:pt>
                <c:pt idx="5">
                  <c:v>883.97</c:v>
                </c:pt>
                <c:pt idx="6">
                  <c:v>463.59</c:v>
                </c:pt>
                <c:pt idx="7">
                  <c:v>23.67</c:v>
                </c:pt>
                <c:pt idx="8">
                  <c:v>7487.59</c:v>
                </c:pt>
                <c:pt idx="9">
                  <c:v>1123.08</c:v>
                </c:pt>
                <c:pt idx="10">
                  <c:v>8871.85</c:v>
                </c:pt>
                <c:pt idx="11">
                  <c:v>1302.99</c:v>
                </c:pt>
                <c:pt idx="12">
                  <c:v>183.78</c:v>
                </c:pt>
                <c:pt idx="13">
                  <c:v>95502.11</c:v>
                </c:pt>
                <c:pt idx="14">
                  <c:v>8450.02</c:v>
                </c:pt>
                <c:pt idx="15">
                  <c:v>70557.210000000006</c:v>
                </c:pt>
                <c:pt idx="16">
                  <c:v>35965.019999999997</c:v>
                </c:pt>
                <c:pt idx="17">
                  <c:v>-4265.0200000000004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19139525532777"/>
          <c:y val="1.1314867015467188E-2"/>
          <c:w val="0.32368315239244078"/>
          <c:h val="0.98868513298453298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95"/>
          <c:h val="0.97700542082661967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9552504566545E-3"/>
          <c:y val="0"/>
          <c:w val="0.82053822783933328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5180567397228284"/>
          <c:h val="0.994623658189967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7936372279218515"/>
          <c:y val="1.6129025430096762E-2"/>
          <c:w val="0.31946268265274741"/>
          <c:h val="0.9751102890905555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0.1859</cdr:x>
      <cdr:y>0.88652</cdr:y>
    </cdr:from>
    <cdr:to>
      <cdr:x>0.56946</cdr:x>
      <cdr:y>0.97791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5383" y="2901529"/>
          <a:ext cx="3312368" cy="299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2023 год (план)                      2023 год (факт)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0.10359</cdr:x>
      <cdr:y>0.25556</cdr:y>
    </cdr:from>
    <cdr:to>
      <cdr:x>0.35859</cdr:x>
      <cdr:y>0.36667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6104" y="1656184"/>
          <a:ext cx="230425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0.03984</cdr:x>
      <cdr:y>0.27778</cdr:y>
    </cdr:from>
    <cdr:to>
      <cdr:x>0.38249</cdr:x>
      <cdr:y>0.36667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" y="1800200"/>
          <a:ext cx="30963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0.03187</cdr:x>
      <cdr:y>0.23333</cdr:y>
    </cdr:from>
    <cdr:to>
      <cdr:x>0.39843</cdr:x>
      <cdr:y>0.35556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032" y="1512168"/>
          <a:ext cx="33123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0.56577</cdr:x>
      <cdr:y>0.21111</cdr:y>
    </cdr:from>
    <cdr:to>
      <cdr:x>0.98013</cdr:x>
      <cdr:y>0.74444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12568" y="1368152"/>
          <a:ext cx="3744416" cy="3456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b="1" dirty="0">
              <a:solidFill>
                <a:srgbClr val="7030A0"/>
              </a:solidFill>
              <a:cs typeface="Aharoni" pitchFamily="2" charset="-79"/>
            </a:rPr>
            <a:t>Подпрограмма 1 "Совершенствование муниципальной политики и прогнозирования социально-экономического развития городского округа </a:t>
          </a:r>
          <a:r>
            <a:rPr lang="ru-RU" sz="1400" b="1" dirty="0" smtClean="0">
              <a:solidFill>
                <a:srgbClr val="7030A0"/>
              </a:solidFill>
              <a:cs typeface="Aharoni" pitchFamily="2" charset="-79"/>
            </a:rPr>
            <a:t>Пелым«;</a:t>
          </a:r>
        </a:p>
        <a:p xmlns:a="http://schemas.openxmlformats.org/drawingml/2006/main">
          <a:pPr algn="just"/>
          <a:r>
            <a:rPr lang="ru-RU" sz="1400" b="1" dirty="0" smtClean="0">
              <a:solidFill>
                <a:srgbClr val="7030A0"/>
              </a:solidFill>
              <a:cs typeface="Aharoni" pitchFamily="2" charset="-79"/>
            </a:rPr>
            <a:t>Подпрограмма 2 "Развитие и поддержка малого и среднего предпринимательства в городском округе Пелым«;</a:t>
          </a:r>
        </a:p>
        <a:p xmlns:a="http://schemas.openxmlformats.org/drawingml/2006/main">
          <a:pPr algn="just"/>
          <a:r>
            <a:rPr lang="ru-RU" sz="1400" b="1" dirty="0" smtClean="0">
              <a:solidFill>
                <a:srgbClr val="7030A0"/>
              </a:solidFill>
              <a:cs typeface="Aharoni" pitchFamily="2" charset="-79"/>
            </a:rPr>
            <a:t>Подпрограмма  5 "Обеспечение реализации муниципальной программы городского округа Пелым "Совершенствование социально-экономической политики в городском округе Пелым"</a:t>
          </a:r>
        </a:p>
        <a:p xmlns:a="http://schemas.openxmlformats.org/drawingml/2006/main">
          <a:endParaRPr lang="ru-RU" sz="1100" b="1" dirty="0">
            <a:solidFill>
              <a:srgbClr val="7030A0"/>
            </a:solidFill>
            <a:cs typeface="Aharoni" pitchFamily="2" charset="-79"/>
          </a:endParaRPr>
        </a:p>
      </cdr:txBody>
    </cdr:sp>
  </cdr:relSizeAnchor>
  <cdr:relSizeAnchor xmlns:cdr="http://schemas.openxmlformats.org/drawingml/2006/chartDrawing">
    <cdr:from>
      <cdr:x>0.10359</cdr:x>
      <cdr:y>0.36667</cdr:y>
    </cdr:from>
    <cdr:to>
      <cdr:x>0.39046</cdr:x>
      <cdr:y>0.47778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6104" y="2376264"/>
          <a:ext cx="259228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0.15937</cdr:x>
      <cdr:y>0.4</cdr:y>
    </cdr:from>
    <cdr:to>
      <cdr:x>0.16443</cdr:x>
      <cdr:y>0.42222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2592288"/>
          <a:ext cx="45719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0.11953</cdr:x>
      <cdr:y>0.38889</cdr:y>
    </cdr:from>
    <cdr:to>
      <cdr:x>0.36655</cdr:x>
      <cdr:y>0.45556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080120" y="2520280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0.00806</cdr:x>
      <cdr:y>0.21111</cdr:y>
    </cdr:from>
    <cdr:to>
      <cdr:x>0.56452</cdr:x>
      <cdr:y>0.64444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2008" y="1368152"/>
          <a:ext cx="4968552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Цели: </a:t>
          </a:r>
        </a:p>
        <a:p xmlns:a="http://schemas.openxmlformats.org/drawingml/2006/main">
          <a:pPr marL="342900" indent="-342900">
            <a:buAutoNum type="arabicParenR"/>
          </a:pP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Развитие малого и среднего предпринимательства в городском округе Пелым;</a:t>
          </a:r>
        </a:p>
        <a:p xmlns:a="http://schemas.openxmlformats.org/drawingml/2006/main">
          <a:pPr marL="342900" indent="-342900">
            <a:buAutoNum type="arabicParenR"/>
          </a:pP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повышение качества предоставления государственных и муниципальных услуг;</a:t>
          </a:r>
        </a:p>
        <a:p xmlns:a="http://schemas.openxmlformats.org/drawingml/2006/main">
          <a:pPr marL="342900" indent="-342900">
            <a:buAutoNum type="arabicParenR"/>
          </a:pP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Обеспечение сбалансированного, динамичного социально-экономического развития городского округа Пелым, совершенствование механизмов реализации инвестиционной политики 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0.64444</cdr:y>
    </cdr:from>
    <cdr:to>
      <cdr:x>0.3095</cdr:x>
      <cdr:y>1</cdr:y>
    </cdr:to>
    <cdr:pic>
      <cdr:nvPicPr>
        <cdr:cNvPr id="14" name="Рисунок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176464"/>
          <a:ext cx="2763520" cy="230425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22.04.2024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54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22.04.2024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7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  <p:sldLayoutId id="2147486157" r:id="rId7"/>
    <p:sldLayoutId id="2147486158" r:id="rId8"/>
    <p:sldLayoutId id="2147486159" r:id="rId9"/>
    <p:sldLayoutId id="2147486160" r:id="rId10"/>
    <p:sldLayoutId id="21474861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6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городского округа Пелым        за 2023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149080"/>
            <a:ext cx="6408712" cy="2111368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596" y="260648"/>
            <a:ext cx="8229600" cy="50257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37112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66696"/>
              </p:ext>
            </p:extLst>
          </p:nvPr>
        </p:nvGraphicFramePr>
        <p:xfrm>
          <a:off x="107504" y="239440"/>
          <a:ext cx="9036496" cy="443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2023 год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51352"/>
              </p:ext>
            </p:extLst>
          </p:nvPr>
        </p:nvGraphicFramePr>
        <p:xfrm>
          <a:off x="35496" y="4703734"/>
          <a:ext cx="9001000" cy="20376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39269"/>
                <a:gridCol w="2199406"/>
                <a:gridCol w="2362325"/>
              </a:tblGrid>
              <a:tr h="5099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(факт)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49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СУБСИДИИ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909,57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8 450,02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705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СУБВЕНЦИИ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70 619,10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557,21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032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ИНЫЕ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МЕЖБЮДЖЕТНЫЕ ТРАНСФЕРТЫ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36 031,09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965,02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649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ДОТАЦИИ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95 502,11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95 502,11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4981">
                <a:tc>
                  <a:txBody>
                    <a:bodyPr/>
                    <a:lstStyle/>
                    <a:p>
                      <a:pPr marL="39688" indent="0" algn="l" rtl="0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-4 265,02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494">
                <a:tc>
                  <a:txBody>
                    <a:bodyPr/>
                    <a:lstStyle/>
                    <a:p>
                      <a:pPr marL="0" indent="0"/>
                      <a:r>
                        <a:rPr lang="ru-RU" sz="1100" b="1" dirty="0" smtClean="0">
                          <a:latin typeface="+mj-lt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061,87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itchFamily="18" charset="0"/>
                        </a:rPr>
                        <a:t>206 209,34</a:t>
                      </a:r>
                      <a:endParaRPr lang="ru-RU" sz="11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64305"/>
              </p:ext>
            </p:extLst>
          </p:nvPr>
        </p:nvGraphicFramePr>
        <p:xfrm>
          <a:off x="107504" y="404664"/>
          <a:ext cx="9036496" cy="426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88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haroni" pitchFamily="2" charset="-79"/>
              </a:rPr>
              <a:t>Реализация муниципальных программ в городском округе Пелым в 2023 </a:t>
            </a:r>
            <a:r>
              <a:rPr lang="ru-RU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haroni" pitchFamily="2" charset="-79"/>
              </a:rPr>
              <a:t>году      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haroni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65129"/>
              </p:ext>
            </p:extLst>
          </p:nvPr>
        </p:nvGraphicFramePr>
        <p:xfrm>
          <a:off x="107504" y="457102"/>
          <a:ext cx="8928992" cy="624747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332470"/>
                <a:gridCol w="1372386"/>
                <a:gridCol w="1224136"/>
              </a:tblGrid>
              <a:tr h="243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План (руб.)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Century Gothic" pitchFamily="34" charset="0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Исполнение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 (руб.)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Century Gothic" pitchFamily="34" charset="0"/>
                        <a:cs typeface="Aharoni" pitchFamily="2" charset="-79"/>
                      </a:endParaRPr>
                    </a:p>
                  </a:txBody>
                  <a:tcPr anchor="ctr"/>
                </a:tc>
              </a:tr>
              <a:tr h="4813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"Совершенствование социально-экономической политики в городском округе Пелым" на 2015-2025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31 780 251,32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28 546 476,69</a:t>
                      </a:r>
                    </a:p>
                  </a:txBody>
                  <a:tcPr marL="9525" marR="9525" marT="9525" marB="0" anchor="ctr"/>
                </a:tc>
              </a:tr>
              <a:tr h="5821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 городского округа Пелым "Подготовка документов территориального планирования, градостроительного зонирования и документации по планировке территории городского округа Пелым" на 2022-2028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  314 000,00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286 760,00</a:t>
                      </a:r>
                    </a:p>
                  </a:txBody>
                  <a:tcPr marL="9525" marR="9525" marT="9525" marB="0" anchor="ctr"/>
                </a:tc>
              </a:tr>
              <a:tr h="7725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Пелым" на 2015-2030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100 807 107,00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85 676 900,57</a:t>
                      </a:r>
                    </a:p>
                  </a:txBody>
                  <a:tcPr marL="9525" marR="9525" marT="9525" marB="0" anchor="ctr"/>
                </a:tc>
              </a:tr>
              <a:tr h="370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"Развитие системы образования в городском округе Пелым до 2025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125 904 595,00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112 228 437,80</a:t>
                      </a:r>
                    </a:p>
                  </a:txBody>
                  <a:tcPr marL="9525" marR="9525" marT="9525" marB="0" anchor="ctr"/>
                </a:tc>
              </a:tr>
              <a:tr h="3725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"Управление муниципальными финансами городского округа Пелым до 2030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5 161 037,68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4 877 485,05</a:t>
                      </a:r>
                    </a:p>
                  </a:txBody>
                  <a:tcPr marL="9525" marR="9525" marT="9525" marB="0" anchor="ctr"/>
                </a:tc>
              </a:tr>
              <a:tr h="6684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"Развитие системы гражданской обороны, защита населения и территории городского округа Пелым от чрезвычайных ситуацийприродного и техногенного характера, обеспечение пожарной безопасности на 2015-2025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8 865 000,00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8 173 276,24</a:t>
                      </a:r>
                    </a:p>
                  </a:txBody>
                  <a:tcPr marL="9525" marR="9525" marT="9525" marB="0" anchor="ctr"/>
                </a:tc>
              </a:tr>
              <a:tr h="3713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"Безопасность жизнедеятельности населения городского округа Пелым на 2015-2025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    80 000,00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80 000,00</a:t>
                      </a:r>
                    </a:p>
                  </a:txBody>
                  <a:tcPr marL="9525" marR="9525" marT="9525" marB="0" anchor="ctr"/>
                </a:tc>
              </a:tr>
              <a:tr h="370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"Развитие культуры в городском округе Пелым на период до 2025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25 754 370,00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23 592 565,23</a:t>
                      </a:r>
                    </a:p>
                  </a:txBody>
                  <a:tcPr marL="9525" marR="9525" marT="9525" marB="0" anchor="ctr"/>
                </a:tc>
              </a:tr>
              <a:tr h="370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"Развитие физической культуры и спорта в городском округе Пелым до 2025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  342 400,00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342 400,00</a:t>
                      </a:r>
                    </a:p>
                  </a:txBody>
                  <a:tcPr marL="9525" marR="9525" marT="9525" marB="0" anchor="ctr"/>
                </a:tc>
              </a:tr>
              <a:tr h="3927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"Развитие муниципальной службы на территории городского округа Пелым на 2016-2030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1 688 600,00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1 619 575,97</a:t>
                      </a:r>
                    </a:p>
                  </a:txBody>
                  <a:tcPr marL="9525" marR="9525" marT="9525" marB="0" anchor="ctr"/>
                </a:tc>
              </a:tr>
              <a:tr h="4154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"Формирование современной комфортной городской среды в городском округе Пелым на 2018-2027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26 641 710,00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24 806 793,16</a:t>
                      </a:r>
                    </a:p>
                  </a:txBody>
                  <a:tcPr marL="9525" marR="9525" marT="9525" marB="0" anchor="ctr"/>
                </a:tc>
              </a:tr>
              <a:tr h="4328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"Поддержка социально ориентированных некоммерческих организаций в городском округе Пелым на 2022-2030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        28 000,00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22 926,32</a:t>
                      </a:r>
                    </a:p>
                  </a:txBody>
                  <a:tcPr marL="9525" marR="9525" marT="9525" marB="0" anchor="ctr"/>
                </a:tc>
              </a:tr>
              <a:tr h="2514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327 367 071,00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    290 253 597,03  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29776"/>
              </p:ext>
            </p:extLst>
          </p:nvPr>
        </p:nvGraphicFramePr>
        <p:xfrm>
          <a:off x="179512" y="332656"/>
          <a:ext cx="8784976" cy="12241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552728"/>
                <a:gridCol w="1080120"/>
                <a:gridCol w="1152128"/>
              </a:tblGrid>
              <a:tr h="552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План (руб.)</a:t>
                      </a:r>
                      <a:endParaRPr lang="ru-RU" sz="1050" b="1" dirty="0">
                        <a:solidFill>
                          <a:srgbClr val="7030A0"/>
                        </a:solidFill>
                        <a:latin typeface="Century Gothic" pitchFamily="34" charset="0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Исполнение</a:t>
                      </a:r>
                      <a:r>
                        <a:rPr lang="ru-RU" sz="1050" b="1" baseline="0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 (руб.)</a:t>
                      </a:r>
                      <a:endParaRPr lang="ru-RU" sz="1050" b="1" dirty="0">
                        <a:solidFill>
                          <a:srgbClr val="7030A0"/>
                        </a:solidFill>
                        <a:latin typeface="Century Gothic" pitchFamily="34" charset="0"/>
                        <a:cs typeface="Aharoni" pitchFamily="2" charset="-79"/>
                      </a:endParaRPr>
                    </a:p>
                  </a:txBody>
                  <a:tcPr anchor="ctr"/>
                </a:tc>
              </a:tr>
              <a:tr h="671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"Совершенствование социально-экономической политики в городском округе Пелым" на 2015-2025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31 </a:t>
                      </a:r>
                      <a:r>
                        <a:rPr lang="ru-RU" sz="105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780 251,32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28 546 476,69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36922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0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904" y="563106"/>
            <a:ext cx="2728527" cy="219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4207" y="4524136"/>
            <a:ext cx="2639793" cy="190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663" y="2105432"/>
            <a:ext cx="2426185" cy="749048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117 044,52</a:t>
            </a:r>
          </a:p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руб.</a:t>
            </a:r>
            <a:endParaRPr lang="ru-RU" sz="12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Скругленный прямоугольник 1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021" y="2919377"/>
            <a:ext cx="676226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3356992"/>
            <a:ext cx="5711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Организация </a:t>
            </a:r>
            <a:r>
              <a:rPr lang="ru-RU" b="1" dirty="0">
                <a:solidFill>
                  <a:srgbClr val="00B050"/>
                </a:solidFill>
              </a:rPr>
              <a:t>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152" y="597932"/>
            <a:ext cx="5076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0708" y="902570"/>
            <a:ext cx="2520280" cy="13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3569" y="1157972"/>
            <a:ext cx="19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Дошкольное 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Овал 17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5740" y="1933458"/>
            <a:ext cx="2426453" cy="12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7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7698" y="1901827"/>
            <a:ext cx="3026102" cy="10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44147" y="2127469"/>
            <a:ext cx="19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6613" y="211089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Дополнительное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270" y="1157972"/>
            <a:ext cx="2472882" cy="10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0588" y="1271344"/>
            <a:ext cx="226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Молодежная политика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0904" y="2773800"/>
            <a:ext cx="2968860" cy="175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15337" y="3161362"/>
            <a:ext cx="2104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Другие вопросы в области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4"/>
          <p:cNvSpPr txBox="1">
            <a:spLocks noChangeArrowheads="1"/>
          </p:cNvSpPr>
          <p:nvPr/>
        </p:nvSpPr>
        <p:spPr bwMode="auto">
          <a:xfrm>
            <a:off x="168625" y="4869160"/>
            <a:ext cx="8651847" cy="18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58775" indent="-358775" algn="ctr">
              <a:buFont typeface="Wingdings" pitchFamily="2" charset="2"/>
              <a:buChar char="v"/>
              <a:defRPr/>
            </a:pP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6505112" y="262344"/>
            <a:ext cx="2544831" cy="1704962"/>
            <a:chOff x="3252977" y="5303876"/>
            <a:chExt cx="798909" cy="70381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252977" y="5303876"/>
              <a:ext cx="798909" cy="703810"/>
              <a:chOff x="7821494" y="890416"/>
              <a:chExt cx="1290545" cy="1127323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21494" y="1047324"/>
                <a:ext cx="1290545" cy="868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81710" y="890416"/>
                <a:ext cx="970113" cy="112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30 494,03</a:t>
                </a:r>
                <a:endParaRPr lang="ru-RU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 тыс. руб.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657202" y="5551231"/>
              <a:ext cx="77352" cy="1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378205" y="1772657"/>
            <a:ext cx="1765300" cy="4680679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131341" y="1603380"/>
            <a:ext cx="8881318" cy="5312740"/>
            <a:chOff x="2379" y="1807"/>
            <a:chExt cx="2400" cy="1833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9" y="1807"/>
              <a:ext cx="2013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471" y="1864"/>
              <a:ext cx="230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1400" b="1" dirty="0">
                <a:latin typeface="Georgia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259632" y="228598"/>
            <a:ext cx="756084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2128" y="3212975"/>
            <a:ext cx="429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603380"/>
            <a:ext cx="473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solidFill>
                <a:srgbClr val="00A44A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622" y="2052131"/>
            <a:ext cx="6667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Комплектование книжных фондов библиотек;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Обеспечение деятельности учреждений культуры и искусства и культурно-досуговой сферы;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Реализация мероприятий в сфере культуры, направленных  на патриотическое воспитание граждан городского округа Пелым</a:t>
            </a:r>
          </a:p>
          <a:p>
            <a:pPr marL="171450" indent="-171450">
              <a:buFont typeface="Wingdings" pitchFamily="2" charset="2"/>
              <a:buChar char="v"/>
              <a:defRPr/>
            </a:pPr>
            <a:endParaRPr lang="ru-RU" sz="2000" b="1" i="1" dirty="0">
              <a:solidFill>
                <a:srgbClr val="00A44A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712297"/>
            <a:ext cx="5245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КУЛЬТУРА, КИНЕМАТОГРАФИЯ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99333" y="1632938"/>
            <a:ext cx="8869202" cy="5543218"/>
            <a:chOff x="322199" y="2016125"/>
            <a:chExt cx="8213753" cy="4349750"/>
          </a:xfrm>
        </p:grpSpPr>
        <p:grpSp>
          <p:nvGrpSpPr>
            <p:cNvPr id="24625" name="Группа 71"/>
            <p:cNvGrpSpPr>
              <a:grpSpLocks/>
            </p:cNvGrpSpPr>
            <p:nvPr/>
          </p:nvGrpSpPr>
          <p:grpSpPr bwMode="auto">
            <a:xfrm>
              <a:off x="893703" y="2016125"/>
              <a:ext cx="6097584" cy="1498591"/>
              <a:chOff x="-2759135" y="1254125"/>
              <a:chExt cx="6097584" cy="1498591"/>
            </a:xfrm>
          </p:grpSpPr>
          <p:grpSp>
            <p:nvGrpSpPr>
              <p:cNvPr id="24627" name="Скругленный прямоугольник 13"/>
              <p:cNvGrpSpPr>
                <a:grpSpLocks/>
              </p:cNvGrpSpPr>
              <p:nvPr/>
            </p:nvGrpSpPr>
            <p:grpSpPr bwMode="auto">
              <a:xfrm>
                <a:off x="-2759135" y="1381116"/>
                <a:ext cx="3624274" cy="1371600"/>
                <a:chOff x="893703" y="2143116"/>
                <a:chExt cx="3624274" cy="1371600"/>
              </a:xfrm>
            </p:grpSpPr>
            <p:pic>
              <p:nvPicPr>
                <p:cNvPr id="24631" name="Скругленный прямоугольник 1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93703" y="2143116"/>
                  <a:ext cx="3624274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036602" y="2143116"/>
                  <a:ext cx="3212977" cy="1174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Пенсионное обеспечение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784411" y="12541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950120" y="2724150"/>
              <a:ext cx="3585832" cy="1847850"/>
              <a:chOff x="2140244" y="2016125"/>
              <a:chExt cx="3585832" cy="184785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140244" y="2554288"/>
                <a:ext cx="3585832" cy="1309687"/>
                <a:chOff x="4950120" y="3262313"/>
                <a:chExt cx="3585832" cy="130968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50120" y="3262313"/>
                  <a:ext cx="3585832" cy="1309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040491" y="3358601"/>
                  <a:ext cx="3306036" cy="9525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Социальное обеспечение населения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0" name="Text Box 100"/>
              <p:cNvSpPr txBox="1">
                <a:spLocks noChangeArrowheads="1"/>
              </p:cNvSpPr>
              <p:nvPr/>
            </p:nvSpPr>
            <p:spPr bwMode="auto">
              <a:xfrm>
                <a:off x="2789173" y="2016125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065056" cy="2039974"/>
              <a:chOff x="2789174" y="2800350"/>
              <a:chExt cx="2065056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199" y="2038350"/>
              <a:ext cx="2789267" cy="3673652"/>
              <a:chOff x="22161" y="1962150"/>
              <a:chExt cx="2789267" cy="3673652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129871" y="3387424"/>
                <a:ext cx="2681557" cy="1495178"/>
                <a:chOff x="429909" y="3463624"/>
                <a:chExt cx="2681557" cy="1495178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29910" y="3463624"/>
                  <a:ext cx="2681556" cy="1495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29909" y="3569368"/>
                  <a:ext cx="2633954" cy="1083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Охрана семьи и детства</a:t>
                  </a:r>
                  <a:endParaRPr lang="ru-RU" sz="14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24606" name="Text Box 64"/>
              <p:cNvSpPr txBox="1">
                <a:spLocks noChangeArrowheads="1"/>
              </p:cNvSpPr>
              <p:nvPr/>
            </p:nvSpPr>
            <p:spPr bwMode="auto">
              <a:xfrm>
                <a:off x="425386" y="5135880"/>
                <a:ext cx="2101772" cy="49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161" y="1962150"/>
                <a:ext cx="574675" cy="1279525"/>
                <a:chOff x="2379599" y="2549525"/>
                <a:chExt cx="574675" cy="1279525"/>
              </a:xfrm>
            </p:grpSpPr>
            <p:sp>
              <p:nvSpPr>
                <p:cNvPr id="15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379599" y="2549525"/>
                  <a:ext cx="554038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025517" y="632103"/>
            <a:ext cx="547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527231" y="152400"/>
            <a:ext cx="2427489" cy="805934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12 967,39 тыс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руб.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0912" y="4853902"/>
            <a:ext cx="4300879" cy="197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Скругленный 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289" y="1450849"/>
            <a:ext cx="3811014" cy="17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5168151" y="1712441"/>
            <a:ext cx="3265822" cy="11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Другие вопросы в области социальной политики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9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563" y="1439610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15639" y="1541122"/>
            <a:ext cx="1687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1 386,48 тыс. руб.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2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3184828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7196" y="4326364"/>
            <a:ext cx="2072873" cy="9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7231" y="1139013"/>
            <a:ext cx="2566557" cy="8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37922" y="4477378"/>
            <a:ext cx="15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Gungsuh" pitchFamily="18" charset="-127"/>
                <a:cs typeface="Lucida Sans Unicode" pitchFamily="34" charset="0"/>
              </a:rPr>
              <a:t>10 845,04 тыс. руб.</a:t>
            </a:r>
            <a:endParaRPr lang="ru-RU" b="1" dirty="0">
              <a:solidFill>
                <a:srgbClr val="FF0000"/>
              </a:solidFill>
              <a:latin typeface="Georgia" pitchFamily="18" charset="0"/>
              <a:ea typeface="Gungsuh" pitchFamily="18" charset="-127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5" y="1178821"/>
            <a:ext cx="174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650,54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тыс. руб.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401" y="322105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85,33 тыс. руб.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5929323" y="3714753"/>
            <a:ext cx="2857521" cy="3143248"/>
            <a:chOff x="6095612" y="3876677"/>
            <a:chExt cx="2619394" cy="2828923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1097" y="3876677"/>
              <a:ext cx="2553909" cy="28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095612" y="3876677"/>
              <a:ext cx="2502288" cy="259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ctr">
                <a:buFont typeface="Wingdings" pitchFamily="2" charset="2"/>
                <a:buChar char="v"/>
                <a:defRPr/>
              </a:pP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Муниципальная программа Развитие физической культуры и спорта в городском округе Пелым до 2024 года</a:t>
              </a:r>
            </a:p>
            <a:p>
              <a:pPr marL="355600" indent="-355600">
                <a:defRPr/>
              </a:pPr>
              <a:endParaRPr lang="ru-RU" sz="1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005436" y="1547865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362,38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8" y="597932"/>
            <a:ext cx="4595058" cy="28576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105038" y="1204808"/>
            <a:ext cx="8964486" cy="5752584"/>
            <a:chOff x="381001" y="899598"/>
            <a:chExt cx="7696198" cy="5752990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1" y="899598"/>
              <a:ext cx="7696198" cy="5558353"/>
              <a:chOff x="381001" y="899598"/>
              <a:chExt cx="7696198" cy="5558353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1" y="899598"/>
                <a:ext cx="7696198" cy="4034349"/>
                <a:chOff x="8401051" y="578997"/>
                <a:chExt cx="6253161" cy="3306520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1761340" y="578997"/>
                  <a:ext cx="2892872" cy="783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sp>
            <p:nvSpPr>
              <p:cNvPr id="26653" name="Text Box 48"/>
              <p:cNvSpPr txBox="1">
                <a:spLocks noChangeArrowheads="1"/>
              </p:cNvSpPr>
              <p:nvPr/>
            </p:nvSpPr>
            <p:spPr bwMode="auto">
              <a:xfrm>
                <a:off x="381002" y="5200650"/>
                <a:ext cx="6096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4" y="3862189"/>
                <a:ext cx="3133712" cy="2595762"/>
                <a:chOff x="8401050" y="1758053"/>
                <a:chExt cx="2546140" cy="2127463"/>
              </a:xfrm>
            </p:grpSpPr>
            <p:sp>
              <p:nvSpPr>
                <p:cNvPr id="266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3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894678" y="1758053"/>
                  <a:ext cx="1052512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6637" name="Скругленный прямоугольник 10"/>
            <p:cNvGrpSpPr>
              <a:grpSpLocks/>
            </p:cNvGrpSpPr>
            <p:nvPr/>
          </p:nvGrpSpPr>
          <p:grpSpPr bwMode="auto">
            <a:xfrm>
              <a:off x="381001" y="3493436"/>
              <a:ext cx="3133715" cy="3159152"/>
              <a:chOff x="381001" y="3493660"/>
              <a:chExt cx="3133715" cy="3158929"/>
            </a:xfrm>
          </p:grpSpPr>
          <p:pic>
            <p:nvPicPr>
              <p:cNvPr id="26641" name="Скругленный прямоугольник 1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1" y="3493660"/>
                <a:ext cx="3133715" cy="305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Text Box 18"/>
              <p:cNvSpPr txBox="1">
                <a:spLocks noChangeArrowheads="1"/>
              </p:cNvSpPr>
              <p:nvPr/>
            </p:nvSpPr>
            <p:spPr bwMode="auto">
              <a:xfrm>
                <a:off x="487081" y="3644515"/>
                <a:ext cx="2801595" cy="300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содержание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автомобильных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дорог;</a:t>
                </a:r>
                <a:endParaRPr lang="ru-RU" sz="1400" b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ремонт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автомобильных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дорог местного значения;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строительство </a:t>
                </a:r>
                <a:r>
                  <a:rPr lang="ru-RU" sz="1400" b="1" dirty="0">
                    <a:solidFill>
                      <a:srgbClr val="C00000"/>
                    </a:solidFill>
                    <a:latin typeface="Georgia" pitchFamily="18" charset="0"/>
                  </a:rPr>
                  <a:t>автомобильной дороги от п. Атымья до федеральной автодороги Ивдель - Ханты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– Мансийск;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Осуществление строительного контроля</a:t>
                </a:r>
                <a:endParaRPr lang="ru-RU" sz="1400" b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323528" y="3112663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60 596,10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331639" y="228600"/>
            <a:ext cx="749971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40223" y="3949317"/>
            <a:ext cx="2979762" cy="33855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 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664061" y="712487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2 129,26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4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198" y="1481138"/>
            <a:ext cx="4646089" cy="29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89712" y="1682831"/>
            <a:ext cx="4054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Другие вопросы в области национальной </a:t>
            </a:r>
            <a:r>
              <a:rPr lang="ru-RU" sz="2000" b="1" dirty="0" smtClean="0">
                <a:solidFill>
                  <a:srgbClr val="FF0000"/>
                </a:solidFill>
              </a:rPr>
              <a:t>экономики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4198" y="2348879"/>
            <a:ext cx="4355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Подготовка проектов межевания земельных участков и постановка их на кадастровый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учет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Проведение оценочных работ в отношении земельных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участков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Разработка 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новой градостроительной документации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35215" y="4305440"/>
            <a:ext cx="1715342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6 517,34 тыс. руб.</a:t>
            </a:r>
            <a:endParaRPr lang="ru-RU" sz="1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027" y="5063369"/>
            <a:ext cx="2330125" cy="16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926" y="5003537"/>
            <a:ext cx="3469818" cy="17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184" y="5238872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Благоустройство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300471" y="4331436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40 008,47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5171" y="5453355"/>
            <a:ext cx="190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Жилищное хозяйство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 animBg="1"/>
      <p:bldP spid="22" grpId="0" build="p" animBg="1"/>
      <p:bldP spid="25" grpId="0" build="p" animBg="1"/>
      <p:bldP spid="3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718664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14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8520" y="2297842"/>
            <a:ext cx="6912768" cy="42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42115"/>
              </p:ext>
            </p:extLst>
          </p:nvPr>
        </p:nvGraphicFramePr>
        <p:xfrm>
          <a:off x="1187624" y="731838"/>
          <a:ext cx="7776863" cy="1498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16045"/>
                <a:gridCol w="1142481"/>
                <a:gridCol w="1218337"/>
              </a:tblGrid>
              <a:tr h="749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План (руб.)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entury Gothic" pitchFamily="34" charset="0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Исполнение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 (руб.)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entury Gothic" pitchFamily="34" charset="0"/>
                        <a:cs typeface="Aharoni" pitchFamily="2" charset="-79"/>
                      </a:endParaRPr>
                    </a:p>
                  </a:txBody>
                  <a:tcPr anchor="ctr"/>
                </a:tc>
              </a:tr>
              <a:tr h="7493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  <a:cs typeface="Aharoni" pitchFamily="2" charset="-79"/>
                        </a:rPr>
                        <a:t>Муниципальная программа городского округа Пелым "Управление муниципальными финансами городского округа Пелым до 2030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5 </a:t>
                      </a:r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161 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037,68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  <a:cs typeface="Aharoni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cs typeface="Aharoni" pitchFamily="2" charset="-79"/>
                        </a:rPr>
                        <a:t>4 877 485,05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2780928"/>
            <a:ext cx="576064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>
                <a:solidFill>
                  <a:srgbClr val="2B4808"/>
                </a:solidFill>
                <a:cs typeface="Aharoni" pitchFamily="2" charset="-79"/>
              </a:rPr>
              <a:t>Цели муниципальной программы</a:t>
            </a:r>
            <a:r>
              <a:rPr lang="ru-RU" sz="1450" dirty="0" smtClean="0">
                <a:solidFill>
                  <a:srgbClr val="2B4808"/>
                </a:solidFill>
                <a:cs typeface="Aharoni" pitchFamily="2" charset="-79"/>
              </a:rPr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50" dirty="0" smtClean="0">
                <a:solidFill>
                  <a:srgbClr val="2B4808"/>
                </a:solidFill>
              </a:rPr>
              <a:t>Обеспечение </a:t>
            </a:r>
            <a:r>
              <a:rPr lang="ru-RU" sz="1450" dirty="0">
                <a:solidFill>
                  <a:srgbClr val="2B4808"/>
                </a:solidFill>
              </a:rPr>
              <a:t>условий для реализации мероприятий муниципальной программы в соответствии с установленными сроками и задачами;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50" dirty="0">
                <a:solidFill>
                  <a:srgbClr val="2B4808"/>
                </a:solidFill>
              </a:rPr>
              <a:t>Повышение финансовой устойчивости местного бюджета;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50" dirty="0">
                <a:solidFill>
                  <a:srgbClr val="2B4808"/>
                </a:solidFill>
              </a:rPr>
              <a:t>Рациональное управление средствами местного бюджета, повышение эффективности бюджетных расходов;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50" dirty="0">
                <a:solidFill>
                  <a:srgbClr val="2B4808"/>
                </a:solidFill>
              </a:rPr>
              <a:t>Соблюдение ограничений по объему муниципального долга городского округа Пелым и расходам на его обслуживание, установленных федеральным и областным законодательством, своевременное исполнение долговых обязательств;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50" dirty="0">
                <a:solidFill>
                  <a:srgbClr val="2B4808"/>
                </a:solidFill>
              </a:rPr>
              <a:t>Повышение эффективности управления бюджетным процессом за счет применения автоматизированных систем.</a:t>
            </a:r>
          </a:p>
          <a:p>
            <a:endParaRPr lang="ru-RU" sz="1600" dirty="0">
              <a:solidFill>
                <a:srgbClr val="2B4808"/>
              </a:solidFill>
              <a:cs typeface="Aharoni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2" y="3046836"/>
            <a:ext cx="255865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7" name="Picture 3" descr="C:\Users\econom\Downloads\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25808" r="8973" b="-3819"/>
          <a:stretch/>
        </p:blipFill>
        <p:spPr bwMode="auto">
          <a:xfrm>
            <a:off x="-17331" y="0"/>
            <a:ext cx="9161330" cy="49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conom\Downloads\62b9a58114bd45.8135061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2" y="4005064"/>
            <a:ext cx="91613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вал 8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0031" y="1697"/>
            <a:ext cx="3779911" cy="29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2910" y="765728"/>
            <a:ext cx="313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Простое и наглядное представление о бюджете в доступной для граждан форме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539552" y="2214553"/>
            <a:ext cx="5175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684282" y="1941144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781,85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484004" y="927140"/>
            <a:ext cx="7415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ОХРАНА ОКРУЖАЮЩЕЙ СРЕДЫ                                                           </a:t>
            </a:r>
            <a:r>
              <a:rPr lang="ru-RU" sz="1200" b="1" dirty="0">
                <a:solidFill>
                  <a:srgbClr val="7030A0"/>
                </a:solidFill>
                <a:latin typeface="Century Gothic" pitchFamily="34" charset="0"/>
                <a:cs typeface="Aharoni" pitchFamily="2" charset="-79"/>
              </a:rPr>
              <a:t>Муниципальная программа городского округа Пелым "Развитие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Пелым" на 2015-2030 </a:t>
            </a:r>
            <a:r>
              <a:rPr lang="ru-RU" sz="1200" b="1" dirty="0" smtClean="0">
                <a:solidFill>
                  <a:srgbClr val="7030A0"/>
                </a:solidFill>
                <a:latin typeface="Century Gothic" pitchFamily="34" charset="0"/>
                <a:cs typeface="Aharoni" pitchFamily="2" charset="-79"/>
              </a:rPr>
              <a:t>годы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включает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2476974"/>
            <a:ext cx="3530600" cy="22481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5" y="4800329"/>
            <a:ext cx="3854896" cy="19641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2616" y="2924943"/>
            <a:ext cx="5223880" cy="38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62401" y="3139394"/>
            <a:ext cx="459656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Основное мероприятие 1 "Ликвидация несанкционированных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свалок»;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Основное мероприятие 8 "Озеленение мест общего пользования на территории городского округа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Пелым»;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Основное мероприятие 6 "Проведение лабораторного контроля качества воды источников нецентрализованного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водоснабжения»;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Основное мероприятие 7 "Организация санитарной очистки территории городского округа (в т.ч. приобретение инвентаря, транспортные услуги по вывозу мусора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)»;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71450" indent="-171450" algn="just">
              <a:buFont typeface="Wingdings" pitchFamily="2" charset="2"/>
              <a:buChar char="Ø"/>
            </a:pP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171450" indent="-171450" algn="just">
              <a:buFont typeface="Wingdings" pitchFamily="2" charset="2"/>
              <a:buChar char="Ø"/>
            </a:pPr>
            <a:endParaRPr lang="ru-RU" sz="1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1000" b="1" dirty="0" smtClean="0">
              <a:solidFill>
                <a:srgbClr val="FF0000"/>
              </a:solidFill>
            </a:endParaRPr>
          </a:p>
          <a:p>
            <a:pPr algn="just"/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endParaRPr lang="ru-RU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914400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1886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48463" y="740783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1844824"/>
            <a:ext cx="87964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Составитель:</a:t>
            </a: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Адрес: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Свердловская область, поселок Пелым, улица Карла Маркса, дом 5, 624582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Понедельник - четверг с 8:00 до 17:15 часов,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пятница с 8:00 до 16:00 часов,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Комментарии и предложения по развитию проекта «Бюджет для граждан» Вы можете направить по адресу электронной почты: </a:t>
            </a:r>
            <a:r>
              <a:rPr lang="en-US" b="1" dirty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b="1" dirty="0">
              <a:solidFill>
                <a:srgbClr val="00297A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econom\Downloads\slide5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"/>
          <a:stretch/>
        </p:blipFill>
        <p:spPr bwMode="auto">
          <a:xfrm>
            <a:off x="-304800" y="0"/>
            <a:ext cx="9753600" cy="70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conom\Downloads\880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uch-vesti.ru/media/resized/dvmJVpZKRfHUwyugJ8txHay4PW_yxN37EInHHP861qE/rs:fit:1024:768/aHR0cHM6Ly9wdWNo/LXZlc3RpLnJ1L21l/ZGlhL3Byb2plY3Rf/c21pM185NDEvMzMv/ODAvNTYvMTMvYzAv/NjQvYnl1ZHpoZXQu/anB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8965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148064" y="5656892"/>
            <a:ext cx="1706105" cy="584775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652" y="5656892"/>
            <a:ext cx="167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660232" y="1052736"/>
            <a:ext cx="2232248" cy="576064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76056" y="1139284"/>
            <a:ext cx="1512168" cy="40296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1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на 2023 г.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3463736"/>
              </p:ext>
            </p:extLst>
          </p:nvPr>
        </p:nvGraphicFramePr>
        <p:xfrm>
          <a:off x="107505" y="1000108"/>
          <a:ext cx="8885166" cy="329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14958"/>
              </p:ext>
            </p:extLst>
          </p:nvPr>
        </p:nvGraphicFramePr>
        <p:xfrm>
          <a:off x="179512" y="4550382"/>
          <a:ext cx="8809487" cy="20482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22875"/>
                <a:gridCol w="1953654"/>
                <a:gridCol w="2032958"/>
              </a:tblGrid>
              <a:tr h="385078">
                <a:tc gridSpan="3"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Основные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параметры местного бюджета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(план)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(факт)</a:t>
                      </a: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338 439,49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334 795,83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361 503,22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316 592,22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Дефицит (-), Профицит (+)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-23 063,73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189 203,61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Муниципальный долг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1 100,00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4304161"/>
            <a:ext cx="110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4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13348"/>
              </p:ext>
            </p:extLst>
          </p:nvPr>
        </p:nvGraphicFramePr>
        <p:xfrm>
          <a:off x="302321" y="1103535"/>
          <a:ext cx="8635878" cy="327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808567"/>
              </p:ext>
            </p:extLst>
          </p:nvPr>
        </p:nvGraphicFramePr>
        <p:xfrm>
          <a:off x="179512" y="692696"/>
          <a:ext cx="8750206" cy="58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643998" cy="40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доходов местного бюджета за 2023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2358992"/>
              </p:ext>
            </p:extLst>
          </p:nvPr>
        </p:nvGraphicFramePr>
        <p:xfrm>
          <a:off x="287016" y="548680"/>
          <a:ext cx="8856984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98071" flipV="1">
            <a:off x="583141" y="4598914"/>
            <a:ext cx="2749987" cy="207646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8186656"/>
              </p:ext>
            </p:extLst>
          </p:nvPr>
        </p:nvGraphicFramePr>
        <p:xfrm>
          <a:off x="179512" y="548680"/>
          <a:ext cx="8784976" cy="61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82242"/>
              </p:ext>
            </p:extLst>
          </p:nvPr>
        </p:nvGraphicFramePr>
        <p:xfrm>
          <a:off x="179512" y="620688"/>
          <a:ext cx="8712968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Диаграмма" r:id="rId7" imgW="6096190" imgH="4067223" progId="MSGraph.Chart.8">
                  <p:embed followColorScheme="full"/>
                </p:oleObj>
              </mc:Choice>
              <mc:Fallback>
                <p:oleObj name="Диаграмма" r:id="rId7" imgW="6096190" imgH="4067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620688"/>
                        <a:ext cx="8712968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96203901"/>
              </p:ext>
            </p:extLst>
          </p:nvPr>
        </p:nvGraphicFramePr>
        <p:xfrm>
          <a:off x="0" y="332656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84976" cy="81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доходов местного </a:t>
            </a:r>
            <a:b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2023 год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6006950"/>
              </p:ext>
            </p:extLst>
          </p:nvPr>
        </p:nvGraphicFramePr>
        <p:xfrm>
          <a:off x="179953" y="548679"/>
          <a:ext cx="8739464" cy="62097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76223"/>
                <a:gridCol w="1440160"/>
                <a:gridCol w="1323081"/>
              </a:tblGrid>
              <a:tr h="171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(факт)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9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ДОХОДОВ, 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338 439,49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334 795,83</a:t>
                      </a:r>
                    </a:p>
                  </a:txBody>
                  <a:tcPr marL="68580" marR="68580" marT="0" marB="0"/>
                </a:tc>
              </a:tr>
              <a:tr h="189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Налоговые и неналоговые доходы. ВСЕГО, 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127 377,62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128 586, 49</a:t>
                      </a:r>
                    </a:p>
                  </a:txBody>
                  <a:tcPr marL="68580" marR="68580" marT="0" marB="0"/>
                </a:tc>
              </a:tr>
              <a:tr h="15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налоги на прибыль,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100 800,00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99 163,58</a:t>
                      </a:r>
                    </a:p>
                  </a:txBody>
                  <a:tcPr marL="68580" marR="68580" marT="0" marB="0"/>
                </a:tc>
              </a:tr>
              <a:tr h="15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налоги на товары (работы, услуги), реализуемые на территории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4 926,57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5 397,28</a:t>
                      </a: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налог, взимаемый в связи с применением упрощенной системы налогообложения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3 661,60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619,74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единый налог на вмененный доход для отдельных видов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-2,02</a:t>
                      </a:r>
                    </a:p>
                  </a:txBody>
                  <a:tcPr marL="68580" marR="68580" marT="0" marB="0"/>
                </a:tc>
              </a:tr>
              <a:tr h="104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единый сельскохозяйственный налог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190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налог, взимаемый в связи с применением патентной системы налогообложения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67,39</a:t>
                      </a:r>
                    </a:p>
                  </a:txBody>
                  <a:tcPr marL="68580" marR="68580" marT="0" marB="0"/>
                </a:tc>
              </a:tr>
              <a:tr h="150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налог на имущество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615,50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883,97</a:t>
                      </a:r>
                    </a:p>
                  </a:txBody>
                  <a:tcPr marL="68580" marR="68580" marT="0" marB="0"/>
                </a:tc>
              </a:tr>
              <a:tr h="166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земельный налог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428,50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463,59</a:t>
                      </a:r>
                    </a:p>
                  </a:txBody>
                  <a:tcPr marL="68580" marR="68580" marT="0" marB="0"/>
                </a:tc>
              </a:tr>
              <a:tr h="120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государственная 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23,67</a:t>
                      </a:r>
                    </a:p>
                  </a:txBody>
                  <a:tcPr marL="68580" marR="68580" marT="0" marB="0"/>
                </a:tc>
              </a:tr>
              <a:tr h="255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доходы от использования имущества, находящегося в государственной или муниципальной собственности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7 473,50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7 487,59</a:t>
                      </a:r>
                    </a:p>
                  </a:txBody>
                  <a:tcPr marL="68580" marR="68580" marT="0" marB="0"/>
                </a:tc>
              </a:tr>
              <a:tr h="1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1 269,01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1 123,08</a:t>
                      </a:r>
                    </a:p>
                  </a:txBody>
                  <a:tcPr marL="68580" marR="68580" marT="0" marB="0"/>
                </a:tc>
              </a:tr>
              <a:tr h="137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5 595,52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8 871,85</a:t>
                      </a:r>
                    </a:p>
                  </a:txBody>
                  <a:tcPr marL="68580" marR="68580" marT="0" marB="0"/>
                </a:tc>
              </a:tr>
              <a:tr h="176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доходы от продажи материальных или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2 325,42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1 302,99</a:t>
                      </a:r>
                    </a:p>
                  </a:txBody>
                  <a:tcPr marL="68580" marR="68580" marT="0" marB="0"/>
                </a:tc>
              </a:tr>
              <a:tr h="189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штрафы, санкции, возмещение ущерба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183,78</a:t>
                      </a:r>
                    </a:p>
                  </a:txBody>
                  <a:tcPr marL="68580" marR="68580" marT="0" marB="0"/>
                </a:tc>
              </a:tr>
              <a:tr h="194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176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прочие неналоговые доходы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18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Безвозмездные поступления из областного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бюджета,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061,87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209,34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 в форме: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дотаций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95 502,11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95 502,11</a:t>
                      </a:r>
                    </a:p>
                  </a:txBody>
                  <a:tcPr marL="68580" marR="68580" marT="0" marB="0"/>
                </a:tc>
              </a:tr>
              <a:tr h="13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субсидий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909,57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8 450,02</a:t>
                      </a:r>
                    </a:p>
                  </a:txBody>
                  <a:tcPr marL="68580" marR="68580" marT="0" marB="0"/>
                </a:tc>
              </a:tr>
              <a:tr h="171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субвенций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70 619,10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557,21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иных межбюджетных трансфертов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36 031,09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965,02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прочие безвозмездные поступления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26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доходы бюджетов бюджетной системы РФ от возврата бюджетами бюджетной системы РФ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26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-4 265,02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90241" y="204705"/>
            <a:ext cx="1115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т</a:t>
            </a:r>
            <a:r>
              <a:rPr lang="ru-RU" sz="1000" b="1" i="1" dirty="0" smtClean="0"/>
              <a:t>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643998" cy="5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расходов местного бюджета за 2023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8064749"/>
              </p:ext>
            </p:extLst>
          </p:nvPr>
        </p:nvGraphicFramePr>
        <p:xfrm>
          <a:off x="179512" y="620688"/>
          <a:ext cx="875020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03953380"/>
              </p:ext>
            </p:extLst>
          </p:nvPr>
        </p:nvGraphicFramePr>
        <p:xfrm>
          <a:off x="209533" y="535533"/>
          <a:ext cx="8604423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1889878" cy="250713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17276381"/>
              </p:ext>
            </p:extLst>
          </p:nvPr>
        </p:nvGraphicFramePr>
        <p:xfrm>
          <a:off x="179512" y="624378"/>
          <a:ext cx="8784976" cy="61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96007153"/>
              </p:ext>
            </p:extLst>
          </p:nvPr>
        </p:nvGraphicFramePr>
        <p:xfrm>
          <a:off x="179512" y="548680"/>
          <a:ext cx="878497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04712064"/>
              </p:ext>
            </p:extLst>
          </p:nvPr>
        </p:nvGraphicFramePr>
        <p:xfrm>
          <a:off x="60290" y="476672"/>
          <a:ext cx="904821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8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7010353"/>
              </p:ext>
            </p:extLst>
          </p:nvPr>
        </p:nvGraphicFramePr>
        <p:xfrm>
          <a:off x="107504" y="1481142"/>
          <a:ext cx="8928992" cy="51280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8048"/>
                <a:gridCol w="2003565"/>
                <a:gridCol w="1847379"/>
              </a:tblGrid>
              <a:tr h="3377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(план)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(факт)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592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35 347,11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31 995,95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336,40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336,40</a:t>
                      </a:r>
                    </a:p>
                  </a:txBody>
                  <a:tcPr marL="68580" marR="68580" marT="0" marB="0" anchor="ctr"/>
                </a:tc>
              </a:tr>
              <a:tr h="53288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9 007,30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8 315,58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63 733,66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63 004,39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67 743,31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51 092,12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1 269,01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781,85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133 483,70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117 044,52</a:t>
                      </a:r>
                    </a:p>
                  </a:txBody>
                  <a:tcPr marL="68580" marR="68580" marT="0" marB="0" anchor="ctr"/>
                </a:tc>
              </a:tr>
              <a:tr h="298414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36 360,63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30 494,03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13 660,70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12 967,39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196,00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362,40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362,38</a:t>
                      </a:r>
                    </a:p>
                  </a:txBody>
                  <a:tcPr marL="68580" marR="68580" marT="0" marB="0" anchor="ctr"/>
                </a:tc>
              </a:tr>
              <a:tr h="53288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1,61</a:t>
                      </a:r>
                    </a:p>
                  </a:txBody>
                  <a:tcPr marL="68580" marR="6858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84138" indent="0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361 503,22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316 592,22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424666" y="696969"/>
            <a:ext cx="746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ПО РАСХОДАМ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2023 ГОД</a:t>
            </a:r>
            <a:endParaRPr lang="ru-RU" sz="2000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825889" y="1102732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1635</Words>
  <Application>Microsoft Office PowerPoint</Application>
  <PresentationFormat>Экран (4:3)</PresentationFormat>
  <Paragraphs>373</Paragraphs>
  <Slides>21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Расходы</vt:lpstr>
      <vt:lpstr>Воздушный поток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на 2023 г. </vt:lpstr>
      <vt:lpstr>Структура исполнения доходов местного бюджета за 2023 год</vt:lpstr>
      <vt:lpstr>Исполнение доходов местного  бюджета за 2023 год</vt:lpstr>
      <vt:lpstr>Структура исполнения расходов местного бюджета за 2023 год</vt:lpstr>
      <vt:lpstr>Презентация PowerPoint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за 2023 год</vt:lpstr>
      <vt:lpstr>Реализация муниципальных программ в городском округе Пелым в 2023 году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503</cp:revision>
  <dcterms:created xsi:type="dcterms:W3CDTF">2015-04-08T11:20:50Z</dcterms:created>
  <dcterms:modified xsi:type="dcterms:W3CDTF">2024-04-22T10:24:54Z</dcterms:modified>
</cp:coreProperties>
</file>