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6126" r:id="rId2"/>
  </p:sldMasterIdLst>
  <p:notesMasterIdLst>
    <p:notesMasterId r:id="rId21"/>
  </p:notesMasterIdLst>
  <p:handoutMasterIdLst>
    <p:handoutMasterId r:id="rId22"/>
  </p:handoutMasterIdLst>
  <p:sldIdLst>
    <p:sldId id="468" r:id="rId3"/>
    <p:sldId id="471" r:id="rId4"/>
    <p:sldId id="487" r:id="rId5"/>
    <p:sldId id="488" r:id="rId6"/>
    <p:sldId id="474" r:id="rId7"/>
    <p:sldId id="475" r:id="rId8"/>
    <p:sldId id="476" r:id="rId9"/>
    <p:sldId id="486" r:id="rId10"/>
    <p:sldId id="459" r:id="rId11"/>
    <p:sldId id="477" r:id="rId12"/>
    <p:sldId id="478" r:id="rId13"/>
    <p:sldId id="460" r:id="rId14"/>
    <p:sldId id="467" r:id="rId15"/>
    <p:sldId id="465" r:id="rId16"/>
    <p:sldId id="466" r:id="rId17"/>
    <p:sldId id="425" r:id="rId18"/>
    <p:sldId id="424" r:id="rId19"/>
    <p:sldId id="48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B4808"/>
    <a:srgbClr val="1F3406"/>
    <a:srgbClr val="00421E"/>
    <a:srgbClr val="FF3F3F"/>
    <a:srgbClr val="7A0000"/>
    <a:srgbClr val="FF33CC"/>
    <a:srgbClr val="00297A"/>
    <a:srgbClr val="9900FF"/>
    <a:srgbClr val="DEA900"/>
    <a:srgbClr val="00A44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859" autoAdjust="0"/>
    <p:restoredTop sz="96929" autoAdjust="0"/>
  </p:normalViewPr>
  <p:slideViewPr>
    <p:cSldViewPr>
      <p:cViewPr>
        <p:scale>
          <a:sx n="95" d="100"/>
          <a:sy n="95" d="100"/>
        </p:scale>
        <p:origin x="-282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597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25\&#1086;&#1097;&#1072;&#1103;&#1092;&#1080;&#1085;\&#1044;&#1080;&#1085;&#1072;&#1088;&#1072;\&#1080;&#1089;&#1087;&#1086;&#1083;&#1085;&#1077;&#1085;&#1080;&#1077;%20&#1073;&#1102;&#1076;&#1078;&#1077;&#1090;&#1072;%20202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25\&#1086;&#1097;&#1072;&#1103;&#1092;&#1080;&#1085;\&#1044;&#1080;&#1085;&#1072;&#1088;&#1072;\&#1080;&#1089;&#1087;&#1086;&#1083;&#1085;&#1077;&#1085;&#1080;&#1077;%20&#1073;&#1102;&#1076;&#1078;&#1077;&#1090;&#1072;%20202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conom\Desktop\&#1051;&#1080;&#1089;&#1090;%20Microsoft%20Office%20Excel%20(4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48;&#1053;&#1060;&#1054;&#1056;&#1052;&#1040;&#1062;&#1048;&#1071;%20&#1047;&#1040;%202021%20&#1043;&#1054;&#1044;\&#1041;&#1102;&#1076;&#1078;&#1077;&#1090;%20&#1076;&#1083;&#1103;%20&#1075;&#1088;&#1072;&#1078;&#1076;&#1072;&#1085;\&#1048;&#1089;&#1087;&#1086;&#1083;&#1085;&#1077;&#1085;&#1080;&#1077;%20&#1087;&#1086;%20&#1073;&#1102;&#1076;&#1078;&#1077;&#1090;&#1091;%202021%20&#1075;&#1086;&#1076;&#1072;\&#1057;&#1090;&#1088;&#1091;&#1082;&#1090;&#1091;&#1088;&#1072;%20&#1088;&#1072;&#1089;&#1093;&#1086;&#1076;&#1086;&#1074;%20&#1080;&#1089;&#1087;&#1086;&#1083;&#1085;&#1077;&#1085;&#1080;&#1077;%20202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25\&#1086;&#1097;&#1072;&#1103;&#1092;&#1080;&#1085;\&#1044;&#1080;&#1085;&#1072;&#1088;&#1072;\&#1080;&#1089;&#1087;&#1086;&#1083;&#1085;&#1077;&#1085;&#1080;&#1077;%20&#1073;&#1102;&#1076;&#1078;&#1077;&#1090;&#1072;%20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Лист1!$C$6</c:f>
              <c:strCache>
                <c:ptCount val="1"/>
                <c:pt idx="0">
                  <c:v>2021 (план)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Лист1!$B$7:$B$11</c:f>
              <c:strCache>
                <c:ptCount val="5"/>
                <c:pt idx="0">
                  <c:v>Доходы</c:v>
                </c:pt>
                <c:pt idx="1">
                  <c:v>в т.ч. безвозмездные поступления</c:v>
                </c:pt>
                <c:pt idx="2">
                  <c:v>Расходы</c:v>
                </c:pt>
                <c:pt idx="3">
                  <c:v>Дефицит (-), Профицит (+)</c:v>
                </c:pt>
                <c:pt idx="4">
                  <c:v>Муниципальный долг </c:v>
                </c:pt>
              </c:strCache>
            </c:strRef>
          </c:cat>
          <c:val>
            <c:numRef>
              <c:f>Лист1!$C$7:$C$11</c:f>
              <c:numCache>
                <c:formatCode>#,##0.00</c:formatCode>
                <c:ptCount val="5"/>
                <c:pt idx="0">
                  <c:v>234570.1</c:v>
                </c:pt>
                <c:pt idx="1">
                  <c:v>143615.38999999998</c:v>
                </c:pt>
                <c:pt idx="2">
                  <c:v>277536.51</c:v>
                </c:pt>
                <c:pt idx="3">
                  <c:v>-42966.41</c:v>
                </c:pt>
                <c:pt idx="4">
                  <c:v>4400</c:v>
                </c:pt>
              </c:numCache>
            </c:numRef>
          </c:val>
        </c:ser>
        <c:ser>
          <c:idx val="1"/>
          <c:order val="1"/>
          <c:tx>
            <c:strRef>
              <c:f>Лист1!$D$6</c:f>
              <c:strCache>
                <c:ptCount val="1"/>
                <c:pt idx="0">
                  <c:v>2021 (факт)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Лист1!$B$7:$B$11</c:f>
              <c:strCache>
                <c:ptCount val="5"/>
                <c:pt idx="0">
                  <c:v>Доходы</c:v>
                </c:pt>
                <c:pt idx="1">
                  <c:v>в т.ч. безвозмездные поступления</c:v>
                </c:pt>
                <c:pt idx="2">
                  <c:v>Расходы</c:v>
                </c:pt>
                <c:pt idx="3">
                  <c:v>Дефицит (-), Профицит (+)</c:v>
                </c:pt>
                <c:pt idx="4">
                  <c:v>Муниципальный долг </c:v>
                </c:pt>
              </c:strCache>
            </c:strRef>
          </c:cat>
          <c:val>
            <c:numRef>
              <c:f>Лист1!$D$7:$D$11</c:f>
              <c:numCache>
                <c:formatCode>#,##0.00</c:formatCode>
                <c:ptCount val="5"/>
                <c:pt idx="0">
                  <c:v>230289.53</c:v>
                </c:pt>
                <c:pt idx="1">
                  <c:v>139005.71000000002</c:v>
                </c:pt>
                <c:pt idx="2">
                  <c:v>236407.25</c:v>
                </c:pt>
                <c:pt idx="3">
                  <c:v>-6117.72</c:v>
                </c:pt>
                <c:pt idx="4">
                  <c:v>1100</c:v>
                </c:pt>
              </c:numCache>
            </c:numRef>
          </c:val>
        </c:ser>
        <c:axId val="72860032"/>
        <c:axId val="72861568"/>
      </c:barChart>
      <c:catAx>
        <c:axId val="72860032"/>
        <c:scaling>
          <c:orientation val="minMax"/>
        </c:scaling>
        <c:axPos val="b"/>
        <c:tickLblPos val="nextTo"/>
        <c:txPr>
          <a:bodyPr/>
          <a:lstStyle/>
          <a:p>
            <a:pPr>
              <a:defRPr sz="1050" b="1">
                <a:latin typeface="+mn-lt"/>
              </a:defRPr>
            </a:pPr>
            <a:endParaRPr lang="ru-RU"/>
          </a:p>
        </c:txPr>
        <c:crossAx val="72861568"/>
        <c:crosses val="autoZero"/>
        <c:auto val="1"/>
        <c:lblAlgn val="ctr"/>
        <c:lblOffset val="100"/>
      </c:catAx>
      <c:valAx>
        <c:axId val="72861568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72860032"/>
        <c:crosses val="autoZero"/>
        <c:crossBetween val="between"/>
      </c:valAx>
      <c:spPr>
        <a:gradFill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plotArea>
    <c:legend>
      <c:legendPos val="r"/>
      <c:layout/>
      <c:txPr>
        <a:bodyPr/>
        <a:lstStyle/>
        <a:p>
          <a:pPr>
            <a:defRPr b="1"/>
          </a:pPr>
          <a:endParaRPr lang="ru-RU"/>
        </a:p>
      </c:txPr>
    </c:legend>
    <c:plotVisOnly val="1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  <a:effectLst>
      <a:outerShdw blurRad="50800" dist="38100" algn="l" rotWithShape="0">
        <a:prstClr val="black">
          <a:alpha val="40000"/>
        </a:prstClr>
      </a:outerShdw>
    </a:effectLst>
    <a:scene3d>
      <a:camera prst="orthographicFront"/>
      <a:lightRig rig="threePt" dir="t"/>
    </a:scene3d>
    <a:sp3d>
      <a:bevelT/>
    </a:sp3d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view3D>
      <c:rotX val="30"/>
      <c:rAngAx val="1"/>
    </c:view3D>
    <c:plotArea>
      <c:layout>
        <c:manualLayout>
          <c:layoutTarget val="inner"/>
          <c:xMode val="edge"/>
          <c:yMode val="edge"/>
          <c:x val="5.5491862066077197E-4"/>
          <c:y val="4.7528892852810103E-2"/>
          <c:w val="0.71588719141532331"/>
          <c:h val="0.95247104490640966"/>
        </c:manualLayout>
      </c:layout>
      <c:pie3DChart>
        <c:varyColors val="1"/>
        <c:dLbls>
          <c:showLegendKey val="1"/>
          <c:showVal val="1"/>
          <c:showCatName val="1"/>
          <c:showSerName val="1"/>
          <c:showPercent val="1"/>
          <c:showBubbleSize val="1"/>
        </c:dLbls>
      </c:pie3DChart>
    </c:plotArea>
    <c:legend>
      <c:legendPos val="r"/>
      <c:layout>
        <c:manualLayout>
          <c:xMode val="edge"/>
          <c:yMode val="edge"/>
          <c:x val="0.72085412594390008"/>
          <c:y val="1.2851315674523734E-2"/>
          <c:w val="0.27746827582693584"/>
          <c:h val="0.97700542082661967"/>
        </c:manualLayout>
      </c:layout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6864995205667849E-2"/>
          <c:y val="0.13779680999865837"/>
          <c:w val="0.66254675406436325"/>
          <c:h val="0.61274352862115089"/>
        </c:manualLayout>
      </c:layout>
      <c:pie3DChart>
        <c:varyColors val="1"/>
        <c:ser>
          <c:idx val="0"/>
          <c:order val="0"/>
          <c:tx>
            <c:strRef>
              <c:f>'[исполнение бюджета 2021.xlsx]Лист2'!$C$1</c:f>
              <c:strCache>
                <c:ptCount val="1"/>
                <c:pt idx="0">
                  <c:v>2021 год (факт) </c:v>
                </c:pt>
              </c:strCache>
            </c:strRef>
          </c:tx>
          <c:explosion val="25"/>
          <c:dPt>
            <c:idx val="0"/>
            <c:explosion val="11"/>
          </c:dPt>
          <c:dPt>
            <c:idx val="1"/>
            <c:explosion val="26"/>
          </c:dPt>
          <c:dPt>
            <c:idx val="13"/>
            <c:explosion val="24"/>
          </c:dPt>
          <c:dPt>
            <c:idx val="19"/>
            <c:explosion val="23"/>
          </c:dPt>
          <c:dLbls>
            <c:dLbl>
              <c:idx val="0"/>
              <c:layout>
                <c:manualLayout>
                  <c:x val="-0.17655716663821455"/>
                  <c:y val="-4.4924968142367162E-2"/>
                </c:manualLayout>
              </c:layout>
              <c:showVal val="1"/>
              <c:showCatName val="1"/>
              <c:separator/>
            </c:dLbl>
            <c:dLbl>
              <c:idx val="1"/>
              <c:layout>
                <c:manualLayout>
                  <c:x val="-9.4167043770204392E-2"/>
                  <c:y val="-0.20978235372433163"/>
                </c:manualLayout>
              </c:layout>
              <c:showVal val="1"/>
              <c:showCatName val="1"/>
              <c:separator/>
            </c:dLbl>
            <c:dLbl>
              <c:idx val="3"/>
              <c:layout>
                <c:manualLayout>
                  <c:x val="7.1721367002582373E-2"/>
                  <c:y val="-0.19669694990902348"/>
                </c:manualLayout>
              </c:layout>
              <c:showVal val="1"/>
              <c:showCatName val="1"/>
              <c:separator/>
            </c:dLbl>
            <c:dLbl>
              <c:idx val="7"/>
              <c:layout>
                <c:manualLayout>
                  <c:x val="0.11242726643742385"/>
                  <c:y val="9.3473306156606414E-2"/>
                </c:manualLayout>
              </c:layout>
              <c:showVal val="1"/>
              <c:showCatName val="1"/>
              <c:separator/>
            </c:dLbl>
            <c:dLbl>
              <c:idx val="8"/>
              <c:layout>
                <c:manualLayout>
                  <c:x val="7.1085653987858627E-2"/>
                  <c:y val="0.15395240691548376"/>
                </c:manualLayout>
              </c:layout>
              <c:showVal val="1"/>
              <c:showCatName val="1"/>
              <c:separator/>
            </c:dLbl>
            <c:dLbl>
              <c:idx val="9"/>
              <c:layout>
                <c:manualLayout>
                  <c:x val="0.11688764482356523"/>
                  <c:y val="0.18190042667038603"/>
                </c:manualLayout>
              </c:layout>
              <c:showVal val="1"/>
              <c:showCatName val="1"/>
              <c:separator/>
            </c:dLbl>
            <c:dLbl>
              <c:idx val="10"/>
              <c:layout>
                <c:manualLayout>
                  <c:x val="6.8229151142194674E-2"/>
                  <c:y val="0.26273592082823505"/>
                </c:manualLayout>
              </c:layout>
              <c:showVal val="1"/>
              <c:showCatName val="1"/>
              <c:separator/>
            </c:dLbl>
            <c:dLbl>
              <c:idx val="12"/>
              <c:layout>
                <c:manualLayout>
                  <c:x val="-8.6713603637536107E-2"/>
                  <c:y val="0.35373415835620953"/>
                </c:manualLayout>
              </c:layout>
              <c:showVal val="1"/>
              <c:showCatName val="1"/>
              <c:separator/>
            </c:dLbl>
            <c:dLbl>
              <c:idx val="16"/>
              <c:layout>
                <c:manualLayout>
                  <c:x val="3.2683360385431431E-2"/>
                  <c:y val="0.12357131988867263"/>
                </c:manualLayout>
              </c:layout>
              <c:showVal val="1"/>
              <c:showCatName val="1"/>
              <c:separator/>
            </c:dLbl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  <c:showCatName val="1"/>
            <c:separator/>
            <c:showLeaderLines val="1"/>
          </c:dLbls>
          <c:cat>
            <c:strRef>
              <c:f>'[исполнение бюджета 2021.xlsx]Лист2'!$A$2:$A$21,'[исполнение бюджета 2021.xlsx]Лист2'!$C$2:$C$21</c:f>
              <c:strCache>
                <c:ptCount val="40"/>
                <c:pt idx="0">
                  <c:v>НАЛОГОВЫЕ И НЕНАЛОГОВЫЕ ДОХОДЫ, В ТОМ ЧИСЛЕ: </c:v>
                </c:pt>
                <c:pt idx="1">
                  <c:v>НАЛОГИ НА ПРИБЫЛЬ, ДОХОДЫ</c:v>
                </c:pt>
                <c:pt idx="2">
                  <c:v>НАЛОГИ НА ТОВАРЫ (РАБОТЫ, УСЛУГИ), РЕАЛИЗУЕМЫЕ НА ТЕРРИТОРИИ РОССИЙСКОЙ ФЕДЕРАЦИИ</c:v>
                </c:pt>
                <c:pt idx="3">
                  <c:v>НАЛОГИ НА СОВОКУПНЫЙ ДОХОД</c:v>
                </c:pt>
                <c:pt idx="4">
                  <c:v>ЕДИНЫЙ НАЛОГ НА ВМЕНЕННЫЙ ДОХОД ДЛЯ ОТДЕЛЬНЫХ ВИДОВ ДЕЯТЕЛЬНОСТИ </c:v>
                </c:pt>
                <c:pt idx="5">
                  <c:v>НАЛОГ,ВЗИМАЕМЫЙ В СВЯЗИ С ПРИМЕНЕНИЕМ ПАТЕНТНОЙ СИСТЕМЫ НАЛОГООБЛАЖЕНИЯ </c:v>
                </c:pt>
                <c:pt idx="6">
                  <c:v>НАЛОГИ НА ИМУЩЕСТВО</c:v>
                </c:pt>
                <c:pt idx="7">
                  <c:v>ГОСУДАРСТВЕННАЯ ПОШЛИНА   </c:v>
                </c:pt>
                <c:pt idx="8">
                  <c:v>ДОХОДЫ ОТ ИСПОЛЬЗОВАНИЯ ИМУЩЕСТВА, НАХОДЯЩЕГОСЯ В ГОСУДАРСТВЕННОЙ И МУНИЦИПАЛЬНОЙ СОБСТВЕННОСТИ</c:v>
                </c:pt>
                <c:pt idx="9">
                  <c:v>ПЛАТЕЖИ ПРИ ПОЛЬЗОВАНИИ ПРИРОДНЫМИ РЕСУРСАМИ</c:v>
                </c:pt>
                <c:pt idx="10">
                  <c:v>ДОХОДЫ ОТ ОКАЗАНИЯ ПЛАТНЫХ УСЛУГ И КОМПЕНСАЦИИ ЗАТРАТ ГОСУДАРСТВА</c:v>
                </c:pt>
                <c:pt idx="11">
                  <c:v>ДОХОДЫ ОТ ПРОДАЖИ МАТЕРИАЛЬНЫХ И НЕМАТЕРИАЛЬНЫХ АКТИВОВ</c:v>
                </c:pt>
                <c:pt idx="12">
                  <c:v>ШТРАФЫ, САНКЦИИ, ВОЗМЕЩЕНИЕ УЩЕРБА</c:v>
                </c:pt>
                <c:pt idx="13">
                  <c:v>БЕЗВОЗМЕЗДНЫЕ ПОСТУПЛЕНИЯ, В ТОМ ЧИСЛЕ: </c:v>
                </c:pt>
                <c:pt idx="14">
                  <c:v>СУБСИДИИ </c:v>
                </c:pt>
                <c:pt idx="15">
                  <c:v>СУБВЕНЦИИ </c:v>
                </c:pt>
                <c:pt idx="16">
                  <c:v>ИНЫЕ МЕЖБЮДЖЕТНЫЕ ТРАНСФЕРТЫ </c:v>
                </c:pt>
                <c:pt idx="17">
                  <c:v>ДОТАЦИИ </c:v>
                </c:pt>
                <c:pt idx="18">
                  <c:v>ВОЗВРАТ ОСТАТКОВ СУБСИДИЙ, СУБВЕНЦИЙ И ИНЫХ МЕЖБЮДЖЕТНЫХ ТРАНСФЕРТОВ, ИМЕЮЩИХ ЦЕЛЕВОЕ НАЗНАЧЕНИЕ, ПРОШЛЫХ ЛЕТ</c:v>
                </c:pt>
                <c:pt idx="19">
                  <c:v>ИТОГО ДОХОДОВ </c:v>
                </c:pt>
                <c:pt idx="20">
                  <c:v>91 283,82</c:v>
                </c:pt>
                <c:pt idx="21">
                  <c:v>67 426,19</c:v>
                </c:pt>
                <c:pt idx="22">
                  <c:v>4 218,09</c:v>
                </c:pt>
                <c:pt idx="23">
                  <c:v>4 209,04</c:v>
                </c:pt>
                <c:pt idx="24">
                  <c:v>184,37</c:v>
                </c:pt>
                <c:pt idx="25">
                  <c:v>521,26</c:v>
                </c:pt>
                <c:pt idx="26">
                  <c:v>1 063,55</c:v>
                </c:pt>
                <c:pt idx="27">
                  <c:v>7,19</c:v>
                </c:pt>
                <c:pt idx="28">
                  <c:v>8 286,93</c:v>
                </c:pt>
                <c:pt idx="29">
                  <c:v>819,65</c:v>
                </c:pt>
                <c:pt idx="30">
                  <c:v>4 149,44</c:v>
                </c:pt>
                <c:pt idx="31">
                  <c:v>1 033,52</c:v>
                </c:pt>
                <c:pt idx="32">
                  <c:v>77,38</c:v>
                </c:pt>
                <c:pt idx="33">
                  <c:v>139 005,70</c:v>
                </c:pt>
                <c:pt idx="34">
                  <c:v>2 709,13</c:v>
                </c:pt>
                <c:pt idx="35">
                  <c:v>60 961,86</c:v>
                </c:pt>
                <c:pt idx="36">
                  <c:v>4 072,53</c:v>
                </c:pt>
                <c:pt idx="37">
                  <c:v>74 440,76</c:v>
                </c:pt>
                <c:pt idx="38">
                  <c:v>-3 178,58</c:v>
                </c:pt>
                <c:pt idx="39">
                  <c:v>230 289,53</c:v>
                </c:pt>
              </c:strCache>
            </c:strRef>
          </c:cat>
          <c:val>
            <c:numRef>
              <c:f>'[исполнение бюджета 2021.xlsx]Лист2'!$B$2:$B$21</c:f>
              <c:numCache>
                <c:formatCode>#,##0.00</c:formatCode>
                <c:ptCount val="20"/>
                <c:pt idx="0">
                  <c:v>90954.709999999992</c:v>
                </c:pt>
                <c:pt idx="1">
                  <c:v>73930.959999999992</c:v>
                </c:pt>
                <c:pt idx="2">
                  <c:v>4275.04</c:v>
                </c:pt>
                <c:pt idx="3">
                  <c:v>1294</c:v>
                </c:pt>
                <c:pt idx="4">
                  <c:v>149</c:v>
                </c:pt>
                <c:pt idx="5">
                  <c:v>0</c:v>
                </c:pt>
                <c:pt idx="6">
                  <c:v>1237</c:v>
                </c:pt>
                <c:pt idx="7">
                  <c:v>7</c:v>
                </c:pt>
                <c:pt idx="8">
                  <c:v>4698</c:v>
                </c:pt>
                <c:pt idx="9">
                  <c:v>821.2</c:v>
                </c:pt>
                <c:pt idx="10">
                  <c:v>3659.51</c:v>
                </c:pt>
                <c:pt idx="11">
                  <c:v>1036</c:v>
                </c:pt>
                <c:pt idx="12">
                  <c:v>3</c:v>
                </c:pt>
                <c:pt idx="13">
                  <c:v>143615.38999999998</c:v>
                </c:pt>
                <c:pt idx="14">
                  <c:v>2709.13</c:v>
                </c:pt>
                <c:pt idx="15">
                  <c:v>61551.7</c:v>
                </c:pt>
                <c:pt idx="16">
                  <c:v>4913.8</c:v>
                </c:pt>
                <c:pt idx="17">
                  <c:v>74440.759999999995</c:v>
                </c:pt>
                <c:pt idx="18">
                  <c:v>0</c:v>
                </c:pt>
                <c:pt idx="19">
                  <c:v>234570.1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'[исполнение бюджета 2021.xlsx]Лист2'!$A$2:$A$21,'[исполнение бюджета 2021.xlsx]Лист2'!$C$2:$C$21</c:f>
              <c:strCache>
                <c:ptCount val="40"/>
                <c:pt idx="0">
                  <c:v>НАЛОГОВЫЕ И НЕНАЛОГОВЫЕ ДОХОДЫ, В ТОМ ЧИСЛЕ: </c:v>
                </c:pt>
                <c:pt idx="1">
                  <c:v>НАЛОГИ НА ПРИБЫЛЬ, ДОХОДЫ</c:v>
                </c:pt>
                <c:pt idx="2">
                  <c:v>НАЛОГИ НА ТОВАРЫ (РАБОТЫ, УСЛУГИ), РЕАЛИЗУЕМЫЕ НА ТЕРРИТОРИИ РОССИЙСКОЙ ФЕДЕРАЦИИ</c:v>
                </c:pt>
                <c:pt idx="3">
                  <c:v>НАЛОГИ НА СОВОКУПНЫЙ ДОХОД</c:v>
                </c:pt>
                <c:pt idx="4">
                  <c:v>ЕДИНЫЙ НАЛОГ НА ВМЕНЕННЫЙ ДОХОД ДЛЯ ОТДЕЛЬНЫХ ВИДОВ ДЕЯТЕЛЬНОСТИ </c:v>
                </c:pt>
                <c:pt idx="5">
                  <c:v>НАЛОГ,ВЗИМАЕМЫЙ В СВЯЗИ С ПРИМЕНЕНИЕМ ПАТЕНТНОЙ СИСТЕМЫ НАЛОГООБЛАЖЕНИЯ </c:v>
                </c:pt>
                <c:pt idx="6">
                  <c:v>НАЛОГИ НА ИМУЩЕСТВО</c:v>
                </c:pt>
                <c:pt idx="7">
                  <c:v>ГОСУДАРСТВЕННАЯ ПОШЛИНА   </c:v>
                </c:pt>
                <c:pt idx="8">
                  <c:v>ДОХОДЫ ОТ ИСПОЛЬЗОВАНИЯ ИМУЩЕСТВА, НАХОДЯЩЕГОСЯ В ГОСУДАРСТВЕННОЙ И МУНИЦИПАЛЬНОЙ СОБСТВЕННОСТИ</c:v>
                </c:pt>
                <c:pt idx="9">
                  <c:v>ПЛАТЕЖИ ПРИ ПОЛЬЗОВАНИИ ПРИРОДНЫМИ РЕСУРСАМИ</c:v>
                </c:pt>
                <c:pt idx="10">
                  <c:v>ДОХОДЫ ОТ ОКАЗАНИЯ ПЛАТНЫХ УСЛУГ И КОМПЕНСАЦИИ ЗАТРАТ ГОСУДАРСТВА</c:v>
                </c:pt>
                <c:pt idx="11">
                  <c:v>ДОХОДЫ ОТ ПРОДАЖИ МАТЕРИАЛЬНЫХ И НЕМАТЕРИАЛЬНЫХ АКТИВОВ</c:v>
                </c:pt>
                <c:pt idx="12">
                  <c:v>ШТРАФЫ, САНКЦИИ, ВОЗМЕЩЕНИЕ УЩЕРБА</c:v>
                </c:pt>
                <c:pt idx="13">
                  <c:v>БЕЗВОЗМЕЗДНЫЕ ПОСТУПЛЕНИЯ, В ТОМ ЧИСЛЕ: </c:v>
                </c:pt>
                <c:pt idx="14">
                  <c:v>СУБСИДИИ </c:v>
                </c:pt>
                <c:pt idx="15">
                  <c:v>СУБВЕНЦИИ </c:v>
                </c:pt>
                <c:pt idx="16">
                  <c:v>ИНЫЕ МЕЖБЮДЖЕТНЫЕ ТРАНСФЕРТЫ </c:v>
                </c:pt>
                <c:pt idx="17">
                  <c:v>ДОТАЦИИ </c:v>
                </c:pt>
                <c:pt idx="18">
                  <c:v>ВОЗВРАТ ОСТАТКОВ СУБСИДИЙ, СУБВЕНЦИЙ И ИНЫХ МЕЖБЮДЖЕТНЫХ ТРАНСФЕРТОВ, ИМЕЮЩИХ ЦЕЛЕВОЕ НАЗНАЧЕНИЕ, ПРОШЛЫХ ЛЕТ</c:v>
                </c:pt>
                <c:pt idx="19">
                  <c:v>ИТОГО ДОХОДОВ </c:v>
                </c:pt>
                <c:pt idx="20">
                  <c:v>91 283,82</c:v>
                </c:pt>
                <c:pt idx="21">
                  <c:v>67 426,19</c:v>
                </c:pt>
                <c:pt idx="22">
                  <c:v>4 218,09</c:v>
                </c:pt>
                <c:pt idx="23">
                  <c:v>4 209,04</c:v>
                </c:pt>
                <c:pt idx="24">
                  <c:v>184,37</c:v>
                </c:pt>
                <c:pt idx="25">
                  <c:v>521,26</c:v>
                </c:pt>
                <c:pt idx="26">
                  <c:v>1 063,55</c:v>
                </c:pt>
                <c:pt idx="27">
                  <c:v>7,19</c:v>
                </c:pt>
                <c:pt idx="28">
                  <c:v>8 286,93</c:v>
                </c:pt>
                <c:pt idx="29">
                  <c:v>819,65</c:v>
                </c:pt>
                <c:pt idx="30">
                  <c:v>4 149,44</c:v>
                </c:pt>
                <c:pt idx="31">
                  <c:v>1 033,52</c:v>
                </c:pt>
                <c:pt idx="32">
                  <c:v>77,38</c:v>
                </c:pt>
                <c:pt idx="33">
                  <c:v>139 005,70</c:v>
                </c:pt>
                <c:pt idx="34">
                  <c:v>2 709,13</c:v>
                </c:pt>
                <c:pt idx="35">
                  <c:v>60 961,86</c:v>
                </c:pt>
                <c:pt idx="36">
                  <c:v>4 072,53</c:v>
                </c:pt>
                <c:pt idx="37">
                  <c:v>74 440,76</c:v>
                </c:pt>
                <c:pt idx="38">
                  <c:v>-3 178,58</c:v>
                </c:pt>
                <c:pt idx="39">
                  <c:v>230 289,53</c:v>
                </c:pt>
              </c:strCache>
            </c:strRef>
          </c:cat>
          <c:val>
            <c:numRef>
              <c:f>'[исполнение бюджета 2021.xlsx]Лист2'!$C$2:$C$21</c:f>
              <c:numCache>
                <c:formatCode>#,##0.00</c:formatCode>
                <c:ptCount val="20"/>
                <c:pt idx="0">
                  <c:v>91283.82</c:v>
                </c:pt>
                <c:pt idx="1">
                  <c:v>67426.19</c:v>
                </c:pt>
                <c:pt idx="2">
                  <c:v>4218.09</c:v>
                </c:pt>
                <c:pt idx="3">
                  <c:v>4209.04</c:v>
                </c:pt>
                <c:pt idx="4">
                  <c:v>184.37</c:v>
                </c:pt>
                <c:pt idx="5">
                  <c:v>521.26</c:v>
                </c:pt>
                <c:pt idx="6">
                  <c:v>1063.55</c:v>
                </c:pt>
                <c:pt idx="7">
                  <c:v>7.1899999999999995</c:v>
                </c:pt>
                <c:pt idx="8">
                  <c:v>8286.93</c:v>
                </c:pt>
                <c:pt idx="9">
                  <c:v>819.65</c:v>
                </c:pt>
                <c:pt idx="10">
                  <c:v>4149.4399999999996</c:v>
                </c:pt>
                <c:pt idx="11">
                  <c:v>1033.52</c:v>
                </c:pt>
                <c:pt idx="12">
                  <c:v>77.38</c:v>
                </c:pt>
                <c:pt idx="13">
                  <c:v>139005.70000000001</c:v>
                </c:pt>
                <c:pt idx="14">
                  <c:v>2709.13</c:v>
                </c:pt>
                <c:pt idx="15">
                  <c:v>60961.86</c:v>
                </c:pt>
                <c:pt idx="16">
                  <c:v>4072.53</c:v>
                </c:pt>
                <c:pt idx="17">
                  <c:v>74440.759999999995</c:v>
                </c:pt>
                <c:pt idx="18">
                  <c:v>-3178.58</c:v>
                </c:pt>
                <c:pt idx="19">
                  <c:v>230289.53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view3D>
      <c:rotX val="30"/>
      <c:rAngAx val="1"/>
    </c:view3D>
    <c:plotArea>
      <c:layout>
        <c:manualLayout>
          <c:layoutTarget val="inner"/>
          <c:xMode val="edge"/>
          <c:yMode val="edge"/>
          <c:x val="5.5491862066077197E-4"/>
          <c:y val="4.7528892852810103E-2"/>
          <c:w val="0.71588719141532331"/>
          <c:h val="0.95247104490640966"/>
        </c:manualLayout>
      </c:layout>
      <c:pie3DChart>
        <c:varyColors val="1"/>
        <c:dLbls>
          <c:showLegendKey val="1"/>
          <c:showVal val="1"/>
          <c:showCatName val="1"/>
          <c:showSerName val="1"/>
          <c:showPercent val="1"/>
          <c:showBubbleSize val="1"/>
        </c:dLbls>
      </c:pie3DChart>
      <c:spPr>
        <a:solidFill>
          <a:srgbClr val="FFFF00"/>
        </a:solidFill>
      </c:spPr>
    </c:plotArea>
    <c:legend>
      <c:legendPos val="r"/>
      <c:layout>
        <c:manualLayout>
          <c:xMode val="edge"/>
          <c:yMode val="edge"/>
          <c:x val="0.72085412594390008"/>
          <c:y val="1.2851315674523734E-2"/>
          <c:w val="0.27746827582693595"/>
          <c:h val="0.97700542082661967"/>
        </c:manualLayout>
      </c:layout>
      <c:overlay val="1"/>
      <c:txPr>
        <a:bodyPr/>
        <a:lstStyle/>
        <a:p>
          <a:pPr>
            <a:defRPr sz="9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  <c:showDLblsOverMax val="1"/>
  </c:chart>
  <c:spPr>
    <a:solidFill>
      <a:srgbClr val="FFFFFF"/>
    </a:solidFill>
    <a:ln w="76200" cap="flat" cmpd="sng" algn="ctr">
      <a:solidFill>
        <a:srgbClr val="FFFFFF"/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4.4279552504566545E-3"/>
          <c:y val="0"/>
          <c:w val="0.82053822783933328"/>
          <c:h val="1"/>
        </c:manualLayout>
      </c:layout>
      <c:pie3DChart>
        <c:varyColors val="1"/>
      </c:pie3DChart>
      <c:spPr>
        <a:noFill/>
        <a:ln w="25400">
          <a:noFill/>
        </a:ln>
      </c:spPr>
    </c:plotArea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0.65180567397228284"/>
          <c:h val="0.99462365818996779"/>
        </c:manualLayout>
      </c:layout>
      <c:pie3DChart>
        <c:varyColors val="1"/>
        <c:ser>
          <c:idx val="0"/>
          <c:order val="0"/>
          <c:explosion val="27"/>
          <c:dLbls>
            <c:dLbl>
              <c:idx val="0"/>
              <c:layout>
                <c:manualLayout>
                  <c:x val="1.8172091545881614E-4"/>
                  <c:y val="-0.1196816020313259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12%</a:t>
                    </a:r>
                  </a:p>
                </c:rich>
              </c:tx>
              <c:showLegendKey val="1"/>
              <c:showVal val="1"/>
              <c:showPercent val="1"/>
            </c:dLbl>
            <c:dLbl>
              <c:idx val="2"/>
              <c:layout>
                <c:manualLayout>
                  <c:x val="2.3544142969389982E-2"/>
                  <c:y val="1.5679868055258641E-2"/>
                </c:manualLayout>
              </c:layout>
              <c:showLegendKey val="1"/>
              <c:showPercent val="1"/>
            </c:dLbl>
            <c:dLbl>
              <c:idx val="6"/>
              <c:layout>
                <c:manualLayout>
                  <c:x val="8.7319658291121205E-3"/>
                  <c:y val="8.7002122173345964E-2"/>
                </c:manualLayout>
              </c:layout>
              <c:showLegendKey val="1"/>
              <c:showPercent val="1"/>
            </c:dLbl>
            <c:dLbl>
              <c:idx val="7"/>
              <c:layout>
                <c:manualLayout>
                  <c:x val="2.203453867629605E-2"/>
                  <c:y val="-8.6862210286084887E-2"/>
                </c:manualLayout>
              </c:layout>
              <c:showLegendKey val="1"/>
              <c:showPercent val="1"/>
            </c:dLbl>
            <c:showLegendKey val="1"/>
            <c:showPercent val="1"/>
            <c:showLeaderLines val="1"/>
          </c:dLbls>
          <c:cat>
            <c:strRef>
              <c:f>'[Структура расходов исполнение 2021.xlsx]Лист1'!$A$1:$A$12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'[Структура расходов исполнение 2021.xlsx]Лист1'!$B$1:$B$12</c:f>
              <c:numCache>
                <c:formatCode>#,##0.00</c:formatCode>
                <c:ptCount val="12"/>
                <c:pt idx="0">
                  <c:v>28330.560000000001</c:v>
                </c:pt>
                <c:pt idx="1">
                  <c:v>305.60000000000002</c:v>
                </c:pt>
                <c:pt idx="2">
                  <c:v>6347.35</c:v>
                </c:pt>
                <c:pt idx="3">
                  <c:v>50134.25</c:v>
                </c:pt>
                <c:pt idx="4">
                  <c:v>13261.720000000003</c:v>
                </c:pt>
                <c:pt idx="5">
                  <c:v>105.7</c:v>
                </c:pt>
                <c:pt idx="6">
                  <c:v>103094.25</c:v>
                </c:pt>
                <c:pt idx="7">
                  <c:v>23634.86</c:v>
                </c:pt>
                <c:pt idx="8">
                  <c:v>10594.630000000003</c:v>
                </c:pt>
                <c:pt idx="9">
                  <c:v>381.09</c:v>
                </c:pt>
                <c:pt idx="10">
                  <c:v>212.99</c:v>
                </c:pt>
                <c:pt idx="11">
                  <c:v>4.25</c:v>
                </c:pt>
              </c:numCache>
            </c:numRef>
          </c:val>
        </c:ser>
      </c:pie3DChart>
    </c:plotArea>
    <c:legend>
      <c:legendPos val="tr"/>
      <c:layout>
        <c:manualLayout>
          <c:xMode val="edge"/>
          <c:yMode val="edge"/>
          <c:x val="0.67936372279218515"/>
          <c:y val="1.6129025430096762E-2"/>
          <c:w val="0.31946268265274741"/>
          <c:h val="0.97511028909055553"/>
        </c:manualLayout>
      </c:layout>
    </c:legend>
    <c:plotVisOnly val="1"/>
    <c:dispBlanksAs val="zero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view3D>
      <c:rAngAx val="1"/>
    </c:view3D>
    <c:plotArea>
      <c:layout>
        <c:manualLayout>
          <c:layoutTarget val="inner"/>
          <c:xMode val="edge"/>
          <c:yMode val="edge"/>
          <c:x val="0.32547255936129477"/>
          <c:y val="2.2317534085500714E-2"/>
          <c:w val="0.42481207706179597"/>
          <c:h val="0.82745688038995102"/>
        </c:manualLayout>
      </c:layout>
      <c:bar3DChart>
        <c:barDir val="bar"/>
        <c:grouping val="clustered"/>
        <c:ser>
          <c:idx val="0"/>
          <c:order val="0"/>
          <c:tx>
            <c:strRef>
              <c:f>Лист3!$B$3:$B$4</c:f>
              <c:strCache>
                <c:ptCount val="1"/>
                <c:pt idx="0">
                  <c:v>2021 год (план) тыс. рублей </c:v>
                </c:pt>
              </c:strCache>
            </c:strRef>
          </c:tx>
          <c:cat>
            <c:strRef>
              <c:f>Лист3!$A$5:$A$9</c:f>
              <c:strCache>
                <c:ptCount val="5"/>
                <c:pt idx="0">
                  <c:v> СУБСИДИИ  </c:v>
                </c:pt>
                <c:pt idx="1">
                  <c:v> СУБВЕНЦИИ  </c:v>
                </c:pt>
                <c:pt idx="2">
                  <c:v> ИНЫЕ МЕЖБЮДЖЕТНЫЕ ТРАНСФЕРТЫ </c:v>
                </c:pt>
                <c:pt idx="3">
                  <c:v> ДОТАЦИИ  </c:v>
                </c:pt>
                <c:pt idx="4">
                  <c:v>Всего </c:v>
                </c:pt>
              </c:strCache>
            </c:strRef>
          </c:cat>
          <c:val>
            <c:numRef>
              <c:f>Лист3!$B$5:$B$9</c:f>
              <c:numCache>
                <c:formatCode>#,##0.00</c:formatCode>
                <c:ptCount val="5"/>
                <c:pt idx="0">
                  <c:v>2709.13</c:v>
                </c:pt>
                <c:pt idx="1">
                  <c:v>61551.7</c:v>
                </c:pt>
                <c:pt idx="2">
                  <c:v>4913.8</c:v>
                </c:pt>
                <c:pt idx="3">
                  <c:v>74440.759999999995</c:v>
                </c:pt>
                <c:pt idx="4">
                  <c:v>143615.39000000001</c:v>
                </c:pt>
              </c:numCache>
            </c:numRef>
          </c:val>
        </c:ser>
        <c:ser>
          <c:idx val="1"/>
          <c:order val="1"/>
          <c:tx>
            <c:strRef>
              <c:f>Лист3!$C$3:$C$4</c:f>
              <c:strCache>
                <c:ptCount val="1"/>
                <c:pt idx="0">
                  <c:v>2021 год (факт) тыс. рублей </c:v>
                </c:pt>
              </c:strCache>
            </c:strRef>
          </c:tx>
          <c:cat>
            <c:strRef>
              <c:f>Лист3!$A$5:$A$9</c:f>
              <c:strCache>
                <c:ptCount val="5"/>
                <c:pt idx="0">
                  <c:v> СУБСИДИИ  </c:v>
                </c:pt>
                <c:pt idx="1">
                  <c:v> СУБВЕНЦИИ  </c:v>
                </c:pt>
                <c:pt idx="2">
                  <c:v> ИНЫЕ МЕЖБЮДЖЕТНЫЕ ТРАНСФЕРТЫ </c:v>
                </c:pt>
                <c:pt idx="3">
                  <c:v> ДОТАЦИИ  </c:v>
                </c:pt>
                <c:pt idx="4">
                  <c:v>Всего </c:v>
                </c:pt>
              </c:strCache>
            </c:strRef>
          </c:cat>
          <c:val>
            <c:numRef>
              <c:f>Лист3!$C$5:$C$9</c:f>
              <c:numCache>
                <c:formatCode>#,##0.00</c:formatCode>
                <c:ptCount val="5"/>
                <c:pt idx="0">
                  <c:v>2709.13</c:v>
                </c:pt>
                <c:pt idx="1">
                  <c:v>60961.86</c:v>
                </c:pt>
                <c:pt idx="2">
                  <c:v>4072.53</c:v>
                </c:pt>
                <c:pt idx="3">
                  <c:v>74440.759999999995</c:v>
                </c:pt>
                <c:pt idx="4">
                  <c:v>139005.70000000001</c:v>
                </c:pt>
              </c:numCache>
            </c:numRef>
          </c:val>
        </c:ser>
        <c:shape val="box"/>
        <c:axId val="80808192"/>
        <c:axId val="89417600"/>
        <c:axId val="0"/>
      </c:bar3DChart>
      <c:catAx>
        <c:axId val="80808192"/>
        <c:scaling>
          <c:orientation val="minMax"/>
        </c:scaling>
        <c:axPos val="l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9417600"/>
        <c:crosses val="autoZero"/>
        <c:auto val="1"/>
        <c:lblAlgn val="ctr"/>
        <c:lblOffset val="100"/>
      </c:catAx>
      <c:valAx>
        <c:axId val="89417600"/>
        <c:scaling>
          <c:orientation val="minMax"/>
        </c:scaling>
        <c:axPos val="b"/>
        <c:majorGridlines/>
        <c:numFmt formatCode="#,##0.00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0808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98764440159265"/>
          <c:y val="0.42824240719910023"/>
          <c:w val="0.18651811380720282"/>
          <c:h val="0.37367391576053005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</c:chart>
  <c:spPr>
    <a:gradFill>
      <a:gsLst>
        <a:gs pos="0">
          <a:schemeClr val="accent4">
            <a:lumMod val="40000"/>
            <a:lumOff val="60000"/>
          </a:schemeClr>
        </a:gs>
        <a:gs pos="50000">
          <a:srgbClr val="4E67C8">
            <a:tint val="44500"/>
            <a:satMod val="160000"/>
          </a:srgbClr>
        </a:gs>
        <a:gs pos="100000">
          <a:srgbClr val="4E67C8">
            <a:tint val="23500"/>
            <a:satMod val="160000"/>
          </a:srgbClr>
        </a:gs>
      </a:gsLst>
      <a:lin ang="5400000" scaled="0"/>
    </a:gradFill>
    <a:scene3d>
      <a:camera prst="orthographicFront"/>
      <a:lightRig rig="threePt" dir="t"/>
    </a:scene3d>
    <a:sp3d>
      <a:bevelT/>
      <a:bevelB/>
    </a:sp3d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3BF08E-8720-4E25-99CA-8832408D28D4}" type="datetimeFigureOut">
              <a:rPr lang="ru-RU"/>
              <a:pPr>
                <a:defRPr/>
              </a:pPr>
              <a:t>30.08.2022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99EC90-5B2C-4744-86E0-962EAA17FD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512549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440DDB-C7A8-4BD2-9107-8580E9AF6216}" type="datetimeFigureOut">
              <a:rPr lang="ru-RU"/>
              <a:pPr>
                <a:defRPr/>
              </a:pPr>
              <a:t>30.08.2022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38C4B7-9E39-40D6-99E8-B888E5D7C8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81797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985130-FF6B-414C-A8C9-DB7E7CBED6C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189FBF-F985-4390-8AAD-4038284D822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362FF5-0652-478D-87AE-FEE6E372E691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685CAF-4535-44B7-910B-BB203FC8E74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ECC85-07B1-43DA-B9EA-104614335882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E7254D-4BF5-40A0-AFAC-1E17E006EC8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A78960-D7C4-4BD0-A61F-094F86AA307B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A78960-D7C4-4BD0-A61F-094F86AA307B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DEF357C-D020-47FA-9B97-85A4670838E4}" type="datetime1">
              <a:rPr lang="en-US"/>
              <a:pPr>
                <a:defRPr/>
              </a:pPr>
              <a:t>8/30/2022</a:t>
            </a:fld>
            <a:endParaRPr lang="en-US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522A-8DEC-4C64-8866-ACA10B929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F6005B-66F5-4C93-BB3B-7E342C436076}" type="datetime1">
              <a:rPr lang="en-US"/>
              <a:pPr>
                <a:defRPr/>
              </a:pPr>
              <a:t>8/30/2022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C6DF2-B444-44EA-B914-333CB71FB8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3407DDC-DF82-4F2A-9E96-8AEADF561C96}" type="datetime1">
              <a:rPr lang="en-US"/>
              <a:pPr>
                <a:defRPr/>
              </a:pPr>
              <a:t>8/30/2022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EBBD8-D999-48F2-915A-4F4D5E15D8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75E85D-3E64-4616-8001-651408E6B7E0}" type="datetime1">
              <a:rPr lang="en-US" smtClean="0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9E554-BDEE-4F70-87DF-19FE1D638C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7CE189-8E3E-4999-9C9D-DCA6A6EC2255}" type="datetime1">
              <a:rPr lang="en-US" smtClean="0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BC2FC9-317F-4AC7-B8F3-206A1FC7A93F}" type="datetime1">
              <a:rPr lang="en-US" smtClean="0"/>
              <a:pPr>
                <a:defRPr/>
              </a:pPr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F90FF-CDA7-4EBD-A0FD-9773E790EE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9F182-EF1C-406D-B496-018B8B175CEB}" type="datetime1">
              <a:rPr lang="en-US" smtClean="0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0B4C-ABAA-46FF-8A3B-E44CBD475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2D1766-7F94-4B9A-870C-49AE14652DC0}" type="datetime1">
              <a:rPr lang="en-US" smtClean="0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E031A-13B7-40BF-90F7-D9C65DD25F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CA258C-7A18-46C6-8020-E2D501DA404C}" type="datetime1">
              <a:rPr lang="en-US" smtClean="0"/>
              <a:pPr>
                <a:defRPr/>
              </a:pPr>
              <a:t>8/30/2022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B21AF-C38D-479B-8364-B41BDA9569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Прямоугольник 12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7263" y="354013"/>
            <a:ext cx="3797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d:\документы\Мои рисунки\Рисунок1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6397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1F1F-F48F-4AEC-9D0F-DBA4B8C89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B7F18B-247E-4F71-9D40-ABB8B888D81F}" type="datetime1">
              <a:rPr lang="en-US" smtClean="0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D4F20-DD5D-4EE5-BC53-15BA5D69AB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9DCED77-98DF-45C9-AD6A-3A707AC3F414}" type="datetime1">
              <a:rPr lang="en-US"/>
              <a:pPr>
                <a:defRPr/>
              </a:pPr>
              <a:t>8/30/2022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03071-406E-47C1-B664-BBBE2E9C69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9F182-EF1C-406D-B496-018B8B175CEB}" type="datetime1">
              <a:rPr lang="en-US" smtClean="0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0B4C-ABAA-46FF-8A3B-E44CBD475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9F182-EF1C-406D-B496-018B8B175CEB}" type="datetime1">
              <a:rPr lang="en-US" smtClean="0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0B4C-ABAA-46FF-8A3B-E44CBD475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9F182-EF1C-406D-B496-018B8B175CEB}" type="datetime1">
              <a:rPr lang="en-US" smtClean="0"/>
              <a:pPr>
                <a:defRPr/>
              </a:pPr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0B4C-ABAA-46FF-8A3B-E44CBD475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3639931-8BAD-4121-94EA-F7D2B61BE9EE}" type="datetime1">
              <a:rPr lang="en-US"/>
              <a:pPr>
                <a:defRPr/>
              </a:pPr>
              <a:t>8/30/2022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1D2BD-1691-4976-8479-348AC1285D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705047-C204-4327-8B17-45A3E9CD1CDB}" type="datetime1">
              <a:rPr lang="en-US"/>
              <a:pPr>
                <a:defRPr/>
              </a:pPr>
              <a:t>8/30/2022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F8A99-01BA-46B7-A57C-DD5D9362AB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tIns="45720"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131A56-DFAC-45E1-903B-B9255B324976}" type="datetime1">
              <a:rPr lang="en-US"/>
              <a:pPr>
                <a:defRPr/>
              </a:pPr>
              <a:t>8/30/2022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363A6-2FF4-4431-AD3E-716A10DD5B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8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7263" y="354013"/>
            <a:ext cx="3797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d:\документы\Мои рисунки\Рисунок1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6397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E678AD9-A7FA-4E1F-93D1-9EB22116986A}" type="datetime1">
              <a:rPr lang="en-US"/>
              <a:pPr>
                <a:defRPr/>
              </a:pPr>
              <a:t>8/30/2022</a:t>
            </a:fld>
            <a:endParaRPr lang="en-US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077200" y="601980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17F62-C719-4627-A01C-6391859296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09221CF-E215-43CD-BC46-355984A4D85E}" type="datetime1">
              <a:rPr lang="en-US"/>
              <a:pPr>
                <a:defRPr/>
              </a:pPr>
              <a:t>8/30/2022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79A22-01C1-49C5-9F8F-6161AD64B7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8E7BEFD-2784-4F57-A2DD-ADBD17723E71}" type="datetime1">
              <a:rPr lang="en-US"/>
              <a:pPr>
                <a:defRPr/>
              </a:pPr>
              <a:t>8/30/2022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B761-4A44-4910-8D5E-91D4D44A0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BE0E4F3-6F79-4C2E-922A-AFA7BE89831D}" type="datetime1">
              <a:rPr lang="en-US"/>
              <a:pPr>
                <a:defRPr/>
              </a:pPr>
              <a:t>8/30/2022</a:t>
            </a:fld>
            <a:endParaRPr lang="en-US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71A09-9CB0-4BAB-AC9F-AC9BA39646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2271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175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229600" y="640080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DE63DC-9A55-42CB-AB92-131567D7A7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2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8636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96" r:id="rId1"/>
    <p:sldLayoutId id="2147486097" r:id="rId2"/>
    <p:sldLayoutId id="2147486098" r:id="rId3"/>
    <p:sldLayoutId id="2147486099" r:id="rId4"/>
    <p:sldLayoutId id="2147486100" r:id="rId5"/>
    <p:sldLayoutId id="2147486101" r:id="rId6"/>
    <p:sldLayoutId id="2147486102" r:id="rId7"/>
    <p:sldLayoutId id="2147486103" r:id="rId8"/>
    <p:sldLayoutId id="2147486104" r:id="rId9"/>
    <p:sldLayoutId id="2147486105" r:id="rId10"/>
    <p:sldLayoutId id="2147486106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4A1D7B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4A1D7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4E854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8/30/2022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BDE63DC-9A55-42CB-AB92-131567D7A7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27" r:id="rId1"/>
    <p:sldLayoutId id="2147486128" r:id="rId2"/>
    <p:sldLayoutId id="2147486129" r:id="rId3"/>
    <p:sldLayoutId id="2147486130" r:id="rId4"/>
    <p:sldLayoutId id="2147486131" r:id="rId5"/>
    <p:sldLayoutId id="2147486132" r:id="rId6"/>
    <p:sldLayoutId id="2147486133" r:id="rId7"/>
    <p:sldLayoutId id="2147486134" r:id="rId8"/>
    <p:sldLayoutId id="2147486135" r:id="rId9"/>
    <p:sldLayoutId id="2147486136" r:id="rId10"/>
    <p:sldLayoutId id="214748613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6.jpeg"/><Relationship Id="rId4" Type="http://schemas.openxmlformats.org/officeDocument/2006/relationships/image" Target="../media/image28.png"/><Relationship Id="rId9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5" name="Рисунок 5" descr="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57400" y="304800"/>
            <a:ext cx="5562600" cy="40011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2667000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городского округа Пелым        за 2021 год</a:t>
            </a:r>
          </a:p>
          <a:p>
            <a:pPr algn="ctr">
              <a:defRPr/>
            </a:pPr>
            <a:endParaRPr lang="ru-RU" sz="40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 descr="IMG_24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990600"/>
            <a:ext cx="2843022" cy="21336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95736" y="4149080"/>
            <a:ext cx="6408712" cy="2111368"/>
          </a:xfrm>
        </p:spPr>
        <p:txBody>
          <a:bodyPr>
            <a:noAutofit/>
          </a:bodyPr>
          <a:lstStyle/>
          <a:p>
            <a:pPr algn="just"/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Межбюджетные трансферты – средства, предоставляемые одним бюджетом бюджетной системы Российской Федерации другому бюджету Российской Федерации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428596" y="260648"/>
            <a:ext cx="8229600" cy="5025740"/>
          </a:xfrm>
        </p:spPr>
        <p:txBody>
          <a:bodyPr>
            <a:normAutofit/>
          </a:bodyPr>
          <a:lstStyle/>
          <a:p>
            <a:pPr marL="0" indent="361950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Дотации</a:t>
            </a:r>
            <a:r>
              <a:rPr lang="ru-RU" sz="2800" dirty="0" smtClean="0"/>
              <a:t> - </a:t>
            </a:r>
            <a:r>
              <a:rPr lang="ru-RU" sz="2200" dirty="0" smtClean="0"/>
              <a:t>межбюджетные трансферты, предоставляемые на безвозмездной основе и безвозвратной основе без установления направлений и (или) условий их использования.</a:t>
            </a:r>
            <a:endParaRPr lang="ru-RU" sz="1800" dirty="0" smtClean="0"/>
          </a:p>
          <a:p>
            <a:pPr marL="0" indent="361950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Субсидии</a:t>
            </a:r>
            <a:r>
              <a:rPr lang="ru-RU" sz="2800" dirty="0" smtClean="0"/>
              <a:t> - </a:t>
            </a:r>
            <a:r>
              <a:rPr lang="ru-RU" sz="2200" dirty="0" smtClean="0"/>
              <a:t>межбюджетные трансферты, предоставляемые бюджету другого уровня на условиях долевого финансирования расходов.</a:t>
            </a:r>
            <a:endParaRPr lang="ru-RU" sz="1800" dirty="0" smtClean="0"/>
          </a:p>
          <a:p>
            <a:pPr marL="0" indent="361950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Субвенции</a:t>
            </a:r>
            <a:r>
              <a:rPr lang="ru-RU" sz="2800" dirty="0" smtClean="0"/>
              <a:t> - </a:t>
            </a:r>
            <a:r>
              <a:rPr lang="ru-RU" sz="2200" dirty="0" smtClean="0"/>
              <a:t>межбюджетные трансферты, предоставляемые бюджету другого уровня в целях исполнения государственных полномочий.</a:t>
            </a:r>
          </a:p>
          <a:p>
            <a:pPr algn="just">
              <a:buNone/>
            </a:pPr>
            <a:endParaRPr lang="ru-RU" sz="2800" dirty="0"/>
          </a:p>
        </p:txBody>
      </p:sp>
      <p:pic>
        <p:nvPicPr>
          <p:cNvPr id="5" name="Рисунок 4" descr="__20140207_17088349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437112"/>
            <a:ext cx="2214578" cy="182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642942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Безвозмездные поступления 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за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2021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год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1834983"/>
              </p:ext>
            </p:extLst>
          </p:nvPr>
        </p:nvGraphicFramePr>
        <p:xfrm>
          <a:off x="357158" y="4714884"/>
          <a:ext cx="8463314" cy="193929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193534"/>
                <a:gridCol w="2058644"/>
                <a:gridCol w="2211136"/>
              </a:tblGrid>
              <a:tr h="50769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(план)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(факт)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6361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СУБСИДИИ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2 709,13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2 709,13</a:t>
                      </a:r>
                    </a:p>
                  </a:txBody>
                  <a:tcPr marL="0" marR="0" marT="0" marB="0" anchor="ctr"/>
                </a:tc>
              </a:tr>
              <a:tr h="25940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СУБВЕНЦИИ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61 551,70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60 961,86</a:t>
                      </a:r>
                    </a:p>
                  </a:txBody>
                  <a:tcPr marL="0" marR="0" marT="0" marB="0" anchor="ctr"/>
                </a:tc>
              </a:tr>
              <a:tr h="26453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ИНЫЕ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МЕЖБЮДЖЕТНЫЕ ТРАНСФЕРТЫ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4 913,80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4 072,53</a:t>
                      </a:r>
                    </a:p>
                  </a:txBody>
                  <a:tcPr marL="0" marR="0" marT="0" marB="0" anchor="ctr"/>
                </a:tc>
              </a:tr>
              <a:tr h="32115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ДОТАЦИИ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74 440,76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74 440,76</a:t>
                      </a:r>
                    </a:p>
                  </a:txBody>
                  <a:tcPr marL="0" marR="0" marT="0" marB="0" anchor="ctr"/>
                </a:tc>
              </a:tr>
              <a:tr h="31242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143 615,39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139 005,70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357158" y="1142984"/>
          <a:ext cx="6572296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IMG_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0904" y="563106"/>
            <a:ext cx="2728527" cy="2194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CC219EAF-D97A-4D68-B47F-E466ADB920B5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12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22535" name="Рисунок 5" descr="7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Прямоугольник 94"/>
          <p:cNvSpPr/>
          <p:nvPr/>
        </p:nvSpPr>
        <p:spPr>
          <a:xfrm>
            <a:off x="1905000" y="228600"/>
            <a:ext cx="56388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pic>
        <p:nvPicPr>
          <p:cNvPr id="88" name="Рисунок 87" descr="IMG_67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4207" y="4524136"/>
            <a:ext cx="2639793" cy="1907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4663" y="2105432"/>
            <a:ext cx="2426185" cy="749048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i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103 094,25  </a:t>
            </a:r>
          </a:p>
          <a:p>
            <a:pPr algn="ctr">
              <a:defRPr/>
            </a:pPr>
            <a:r>
              <a:rPr lang="ru-RU" sz="2000" b="1" i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руб.</a:t>
            </a:r>
            <a:endParaRPr lang="ru-RU" sz="1200" b="1" i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Скругленный прямоугольник 121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0021" y="2919377"/>
            <a:ext cx="6762261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28600" y="3356992"/>
            <a:ext cx="57115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B050"/>
                </a:solidFill>
              </a:rPr>
              <a:t>Поддержка талантливых детей и педагогов 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B050"/>
                </a:solidFill>
              </a:rPr>
              <a:t>Организация </a:t>
            </a:r>
            <a:r>
              <a:rPr lang="ru-RU" b="1" dirty="0">
                <a:solidFill>
                  <a:srgbClr val="00B050"/>
                </a:solidFill>
              </a:rPr>
              <a:t>отдыха и оздоровление детей в учебное время;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B050"/>
                </a:solidFill>
              </a:rPr>
              <a:t>Осуществление мероприятий по организации питания в муниципальных общеобразовательных  организациях;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B050"/>
                </a:solidFill>
              </a:rPr>
              <a:t>Проведение массовых молодежных акций;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B050"/>
                </a:solidFill>
              </a:rPr>
              <a:t>Создание условий для присмотра и ухода за детьми, содержание детей, финансовое обеспечение на получение общедоступного и бесплатного дошкольного образования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8152" y="597932"/>
            <a:ext cx="50760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системы образования в ГО 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Пелым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Овал 184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00708" y="902570"/>
            <a:ext cx="2520280" cy="131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03569" y="1157972"/>
            <a:ext cx="1914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Дошкольное  образование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6" name="Овал 176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95740" y="1933458"/>
            <a:ext cx="2426453" cy="122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Овал 176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17698" y="1901827"/>
            <a:ext cx="3026102" cy="109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44147" y="2127469"/>
            <a:ext cx="1929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Общее образование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06613" y="2110892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Дополнительное образование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1" name="Овал 184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67270" y="1157972"/>
            <a:ext cx="2472882" cy="102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70588" y="1271344"/>
            <a:ext cx="2266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Молодежная политика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4" name="Овал 184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0904" y="2773800"/>
            <a:ext cx="2968860" cy="175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715337" y="3161362"/>
            <a:ext cx="2104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Другие вопросы в области образования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4" name="Text Box 4"/>
          <p:cNvSpPr txBox="1">
            <a:spLocks noChangeArrowheads="1"/>
          </p:cNvSpPr>
          <p:nvPr/>
        </p:nvSpPr>
        <p:spPr bwMode="auto">
          <a:xfrm>
            <a:off x="168625" y="4869160"/>
            <a:ext cx="8651847" cy="183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58775" indent="-358775" algn="ctr">
              <a:buFont typeface="Wingdings" pitchFamily="2" charset="2"/>
              <a:buChar char="v"/>
              <a:defRPr/>
            </a:pPr>
            <a:endParaRPr lang="ru-RU" sz="1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078DEA0D-4E0F-425B-BEFA-6F1547FE98EC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13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9" name="Группа 84"/>
          <p:cNvGrpSpPr>
            <a:grpSpLocks/>
          </p:cNvGrpSpPr>
          <p:nvPr/>
        </p:nvGrpSpPr>
        <p:grpSpPr bwMode="auto">
          <a:xfrm>
            <a:off x="6505112" y="262344"/>
            <a:ext cx="2544831" cy="1704962"/>
            <a:chOff x="3252977" y="5303876"/>
            <a:chExt cx="798909" cy="703810"/>
          </a:xfrm>
        </p:grpSpPr>
        <p:grpSp>
          <p:nvGrpSpPr>
            <p:cNvPr id="23573" name="Овал 83"/>
            <p:cNvGrpSpPr>
              <a:grpSpLocks/>
            </p:cNvGrpSpPr>
            <p:nvPr/>
          </p:nvGrpSpPr>
          <p:grpSpPr bwMode="auto">
            <a:xfrm>
              <a:off x="3252977" y="5303876"/>
              <a:ext cx="798909" cy="703810"/>
              <a:chOff x="7821494" y="890416"/>
              <a:chExt cx="1290545" cy="1127323"/>
            </a:xfrm>
          </p:grpSpPr>
          <p:pic>
            <p:nvPicPr>
              <p:cNvPr id="23575" name="Овал 83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821494" y="1047324"/>
                <a:ext cx="1290545" cy="8686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57" name="Text Box 21"/>
              <p:cNvSpPr txBox="1">
                <a:spLocks noChangeArrowheads="1"/>
              </p:cNvSpPr>
              <p:nvPr/>
            </p:nvSpPr>
            <p:spPr bwMode="auto">
              <a:xfrm>
                <a:off x="7962510" y="890416"/>
                <a:ext cx="970113" cy="1127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ru-RU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Georgia" pitchFamily="18" charset="0"/>
                  </a:rPr>
                  <a:t>23 634,86</a:t>
                </a:r>
              </a:p>
              <a:p>
                <a:pPr algn="ctr">
                  <a:defRPr/>
                </a:pPr>
                <a:r>
                  <a:rPr lang="ru-RU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Georgia" pitchFamily="18" charset="0"/>
                  </a:rPr>
                  <a:t> тыс. руб.</a:t>
                </a:r>
                <a:endParaRPr lang="ru-RU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endParaRPr>
              </a:p>
            </p:txBody>
          </p:sp>
        </p:grpSp>
        <p:sp>
          <p:nvSpPr>
            <p:cNvPr id="23574" name="Прямоугольник 84"/>
            <p:cNvSpPr>
              <a:spLocks noChangeArrowheads="1"/>
            </p:cNvSpPr>
            <p:nvPr/>
          </p:nvSpPr>
          <p:spPr bwMode="auto">
            <a:xfrm>
              <a:off x="3657202" y="5551231"/>
              <a:ext cx="77352" cy="143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ru-RU" sz="1200" b="1" dirty="0">
                <a:latin typeface="Georgia" pitchFamily="18" charset="0"/>
              </a:endParaRPr>
            </a:p>
          </p:txBody>
        </p:sp>
      </p:grpSp>
      <p:pic>
        <p:nvPicPr>
          <p:cNvPr id="23561" name="Рисунок 5" descr="7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Группа 107"/>
          <p:cNvGrpSpPr>
            <a:grpSpLocks/>
          </p:cNvGrpSpPr>
          <p:nvPr/>
        </p:nvGrpSpPr>
        <p:grpSpPr bwMode="auto">
          <a:xfrm>
            <a:off x="7378205" y="1772657"/>
            <a:ext cx="1765300" cy="4680679"/>
            <a:chOff x="6998209" y="2853631"/>
            <a:chExt cx="2231136" cy="3467734"/>
          </a:xfrm>
        </p:grpSpPr>
        <p:pic>
          <p:nvPicPr>
            <p:cNvPr id="27667" name="Рисунок 105" descr="Филармония_foje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98209" y="4870889"/>
              <a:ext cx="2151888" cy="14504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7668" name="Picture 7" descr="C:\Documents and Settings\Semenova\Рабочий стол\4. Публичные слушания\картинки 2011\КУльтура\фото_культура\DSC_5173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61505" y="2853631"/>
              <a:ext cx="1767840" cy="21818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2" name="Скругленный прямоугольник 80"/>
          <p:cNvGrpSpPr>
            <a:grpSpLocks/>
          </p:cNvGrpSpPr>
          <p:nvPr/>
        </p:nvGrpSpPr>
        <p:grpSpPr bwMode="auto">
          <a:xfrm>
            <a:off x="131341" y="1603380"/>
            <a:ext cx="8881318" cy="5312740"/>
            <a:chOff x="2379" y="1807"/>
            <a:chExt cx="2400" cy="1833"/>
          </a:xfrm>
        </p:grpSpPr>
        <p:pic>
          <p:nvPicPr>
            <p:cNvPr id="23569" name="Скругленный прямоугольник 80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379" y="1807"/>
              <a:ext cx="2013" cy="1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5" name="Text Box 15"/>
            <p:cNvSpPr txBox="1">
              <a:spLocks noChangeArrowheads="1"/>
            </p:cNvSpPr>
            <p:nvPr/>
          </p:nvSpPr>
          <p:spPr bwMode="auto">
            <a:xfrm>
              <a:off x="2471" y="1864"/>
              <a:ext cx="2308" cy="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sz="1400" b="1" dirty="0">
                <a:latin typeface="Georgia" pitchFamily="18" charset="0"/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1259632" y="228598"/>
            <a:ext cx="7560840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62128" y="3212975"/>
            <a:ext cx="4295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603380"/>
            <a:ext cx="4734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: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i="1" dirty="0">
              <a:solidFill>
                <a:srgbClr val="00A44A"/>
              </a:solidFill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4622" y="2052131"/>
            <a:ext cx="66674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v"/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Комплектование книжных фондов библиотек;</a:t>
            </a:r>
          </a:p>
          <a:p>
            <a:pPr marL="171450" indent="-171450" algn="just">
              <a:buFont typeface="Wingdings" pitchFamily="2" charset="2"/>
              <a:buChar char="v"/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Организация деятельности историко-краеведческого музея, приобретение оборудования для хранения музейных предметов и музейных коллекций;</a:t>
            </a:r>
          </a:p>
          <a:p>
            <a:pPr marL="171450" indent="-171450" algn="just">
              <a:buFont typeface="Wingdings" pitchFamily="2" charset="2"/>
              <a:buChar char="v"/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Обеспечение деятельности учреждений культуры и искусства и культурно-досуговой сферы;</a:t>
            </a:r>
          </a:p>
          <a:p>
            <a:pPr marL="171450" indent="-171450" algn="just">
              <a:buFont typeface="Wingdings" pitchFamily="2" charset="2"/>
              <a:buChar char="v"/>
              <a:defRPr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Реализация мероприятий в сфере культуры, направленных  на патриотическое воспитание граждан городского округа Пелым</a:t>
            </a:r>
          </a:p>
          <a:p>
            <a:pPr marL="171450" indent="-171450">
              <a:buFont typeface="Wingdings" pitchFamily="2" charset="2"/>
              <a:buChar char="v"/>
              <a:defRPr/>
            </a:pPr>
            <a:endParaRPr lang="ru-RU" sz="2000" b="1" i="1" dirty="0">
              <a:solidFill>
                <a:srgbClr val="00A44A"/>
              </a:solidFill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9632" y="712297"/>
            <a:ext cx="5245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МП «Развитие культуры в ГО Пелым на период до 2024 года»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86FBEA65-BB67-4FED-89A0-0B890BC2D81D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14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" name="Группа 150"/>
          <p:cNvGrpSpPr>
            <a:grpSpLocks/>
          </p:cNvGrpSpPr>
          <p:nvPr/>
        </p:nvGrpSpPr>
        <p:grpSpPr bwMode="auto">
          <a:xfrm>
            <a:off x="199333" y="1632938"/>
            <a:ext cx="8869202" cy="5543218"/>
            <a:chOff x="322199" y="2016125"/>
            <a:chExt cx="8213753" cy="4349750"/>
          </a:xfrm>
        </p:grpSpPr>
        <p:grpSp>
          <p:nvGrpSpPr>
            <p:cNvPr id="24625" name="Группа 71"/>
            <p:cNvGrpSpPr>
              <a:grpSpLocks/>
            </p:cNvGrpSpPr>
            <p:nvPr/>
          </p:nvGrpSpPr>
          <p:grpSpPr bwMode="auto">
            <a:xfrm>
              <a:off x="893703" y="2016125"/>
              <a:ext cx="6097584" cy="1498591"/>
              <a:chOff x="-2759135" y="1254125"/>
              <a:chExt cx="6097584" cy="1498591"/>
            </a:xfrm>
          </p:grpSpPr>
          <p:grpSp>
            <p:nvGrpSpPr>
              <p:cNvPr id="24627" name="Скругленный прямоугольник 13"/>
              <p:cNvGrpSpPr>
                <a:grpSpLocks/>
              </p:cNvGrpSpPr>
              <p:nvPr/>
            </p:nvGrpSpPr>
            <p:grpSpPr bwMode="auto">
              <a:xfrm>
                <a:off x="-2759135" y="1381116"/>
                <a:ext cx="3624274" cy="1371600"/>
                <a:chOff x="893703" y="2143116"/>
                <a:chExt cx="3624274" cy="1371600"/>
              </a:xfrm>
            </p:grpSpPr>
            <p:pic>
              <p:nvPicPr>
                <p:cNvPr id="24631" name="Скругленный прямоугольник 13"/>
                <p:cNvPicPr>
                  <a:picLocks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893703" y="2143116"/>
                  <a:ext cx="3624274" cy="1371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32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1036602" y="2143116"/>
                  <a:ext cx="3212977" cy="11747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ru-RU" sz="1600" b="1" dirty="0" smtClean="0">
                      <a:solidFill>
                        <a:srgbClr val="C00000"/>
                      </a:solidFill>
                      <a:latin typeface="Georgia" pitchFamily="18" charset="0"/>
                    </a:rPr>
                    <a:t>Пенсионное обеспечение</a:t>
                  </a:r>
                  <a:endParaRPr lang="ru-RU" sz="1600" b="1" dirty="0">
                    <a:solidFill>
                      <a:srgbClr val="C00000"/>
                    </a:solidFill>
                    <a:latin typeface="Georgia" pitchFamily="18" charset="0"/>
                  </a:endParaRPr>
                </a:p>
              </p:txBody>
            </p:sp>
          </p:grpSp>
          <p:sp>
            <p:nvSpPr>
              <p:cNvPr id="15469" name="Text Box 109"/>
              <p:cNvSpPr txBox="1">
                <a:spLocks noChangeArrowheads="1"/>
              </p:cNvSpPr>
              <p:nvPr/>
            </p:nvSpPr>
            <p:spPr bwMode="auto">
              <a:xfrm>
                <a:off x="2784411" y="1254125"/>
                <a:ext cx="554038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  <p:grpSp>
          <p:nvGrpSpPr>
            <p:cNvPr id="24586" name="Группа 70"/>
            <p:cNvGrpSpPr>
              <a:grpSpLocks/>
            </p:cNvGrpSpPr>
            <p:nvPr/>
          </p:nvGrpSpPr>
          <p:grpSpPr bwMode="auto">
            <a:xfrm>
              <a:off x="4950120" y="2724150"/>
              <a:ext cx="3585832" cy="1847850"/>
              <a:chOff x="2140244" y="2016125"/>
              <a:chExt cx="3585832" cy="1847850"/>
            </a:xfrm>
          </p:grpSpPr>
          <p:grpSp>
            <p:nvGrpSpPr>
              <p:cNvPr id="24618" name="Скругленный прямоугольник 8"/>
              <p:cNvGrpSpPr>
                <a:grpSpLocks/>
              </p:cNvGrpSpPr>
              <p:nvPr/>
            </p:nvGrpSpPr>
            <p:grpSpPr bwMode="auto">
              <a:xfrm>
                <a:off x="2140244" y="2554288"/>
                <a:ext cx="3585832" cy="1309687"/>
                <a:chOff x="4950120" y="3262313"/>
                <a:chExt cx="3585832" cy="1309687"/>
              </a:xfrm>
            </p:grpSpPr>
            <p:pic>
              <p:nvPicPr>
                <p:cNvPr id="24623" name="Скругленный прямоугольник 8"/>
                <p:cNvPicPr>
                  <a:picLocks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950120" y="3262313"/>
                  <a:ext cx="3585832" cy="13096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24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5040491" y="3358601"/>
                  <a:ext cx="3306036" cy="9525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ru-RU" sz="1600" b="1" dirty="0" smtClean="0">
                      <a:solidFill>
                        <a:srgbClr val="C00000"/>
                      </a:solidFill>
                      <a:latin typeface="Georgia" pitchFamily="18" charset="0"/>
                    </a:rPr>
                    <a:t>Социальное обеспечение населения</a:t>
                  </a:r>
                  <a:endParaRPr lang="ru-RU" sz="1600" b="1" dirty="0">
                    <a:solidFill>
                      <a:srgbClr val="C00000"/>
                    </a:solidFill>
                    <a:latin typeface="Georgia" pitchFamily="18" charset="0"/>
                  </a:endParaRPr>
                </a:p>
              </p:txBody>
            </p:sp>
          </p:grpSp>
          <p:sp>
            <p:nvSpPr>
              <p:cNvPr id="15460" name="Text Box 100"/>
              <p:cNvSpPr txBox="1">
                <a:spLocks noChangeArrowheads="1"/>
              </p:cNvSpPr>
              <p:nvPr/>
            </p:nvSpPr>
            <p:spPr bwMode="auto">
              <a:xfrm>
                <a:off x="2789173" y="2016125"/>
                <a:ext cx="554038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  <p:grpSp>
          <p:nvGrpSpPr>
            <p:cNvPr id="24587" name="Группа 69"/>
            <p:cNvGrpSpPr>
              <a:grpSpLocks/>
            </p:cNvGrpSpPr>
            <p:nvPr/>
          </p:nvGrpSpPr>
          <p:grpSpPr bwMode="auto">
            <a:xfrm>
              <a:off x="6365812" y="3562350"/>
              <a:ext cx="2065056" cy="2039974"/>
              <a:chOff x="2789174" y="2800350"/>
              <a:chExt cx="2065056" cy="2039974"/>
            </a:xfrm>
          </p:grpSpPr>
          <p:sp>
            <p:nvSpPr>
              <p:cNvPr id="24617" name="Text Box 90"/>
              <p:cNvSpPr txBox="1">
                <a:spLocks noChangeArrowheads="1"/>
              </p:cNvSpPr>
              <p:nvPr/>
            </p:nvSpPr>
            <p:spPr bwMode="auto">
              <a:xfrm>
                <a:off x="2863786" y="4221480"/>
                <a:ext cx="1990444" cy="6188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 sz="1000" b="1" dirty="0">
                  <a:latin typeface="Georgia" pitchFamily="18" charset="0"/>
                </a:endParaRPr>
              </a:p>
            </p:txBody>
          </p:sp>
          <p:sp>
            <p:nvSpPr>
              <p:cNvPr id="15453" name="Text Box 93"/>
              <p:cNvSpPr txBox="1">
                <a:spLocks noChangeArrowheads="1"/>
              </p:cNvSpPr>
              <p:nvPr/>
            </p:nvSpPr>
            <p:spPr bwMode="auto">
              <a:xfrm>
                <a:off x="2789174" y="2800350"/>
                <a:ext cx="554037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  <p:grpSp>
          <p:nvGrpSpPr>
            <p:cNvPr id="24588" name="Группа 138"/>
            <p:cNvGrpSpPr>
              <a:grpSpLocks/>
            </p:cNvGrpSpPr>
            <p:nvPr/>
          </p:nvGrpSpPr>
          <p:grpSpPr bwMode="auto">
            <a:xfrm>
              <a:off x="2379663" y="3714750"/>
              <a:ext cx="879475" cy="1376363"/>
              <a:chOff x="2151063" y="3768725"/>
              <a:chExt cx="879475" cy="1376363"/>
            </a:xfrm>
          </p:grpSpPr>
          <p:sp>
            <p:nvSpPr>
              <p:cNvPr id="15442" name="Text Box 82"/>
              <p:cNvSpPr txBox="1">
                <a:spLocks noChangeArrowheads="1"/>
              </p:cNvSpPr>
              <p:nvPr/>
            </p:nvSpPr>
            <p:spPr bwMode="auto">
              <a:xfrm>
                <a:off x="2150999" y="3768725"/>
                <a:ext cx="554038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45" name="Text Box 85"/>
              <p:cNvSpPr txBox="1">
                <a:spLocks noChangeArrowheads="1"/>
              </p:cNvSpPr>
              <p:nvPr/>
            </p:nvSpPr>
            <p:spPr bwMode="auto">
              <a:xfrm>
                <a:off x="2476437" y="4606925"/>
                <a:ext cx="554037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  <p:grpSp>
          <p:nvGrpSpPr>
            <p:cNvPr id="24589" name="Группа 137"/>
            <p:cNvGrpSpPr>
              <a:grpSpLocks/>
            </p:cNvGrpSpPr>
            <p:nvPr/>
          </p:nvGrpSpPr>
          <p:grpSpPr bwMode="auto">
            <a:xfrm>
              <a:off x="322199" y="2038350"/>
              <a:ext cx="2789267" cy="3673652"/>
              <a:chOff x="22161" y="1962150"/>
              <a:chExt cx="2789267" cy="3673652"/>
            </a:xfrm>
          </p:grpSpPr>
          <p:grpSp>
            <p:nvGrpSpPr>
              <p:cNvPr id="24594" name="Скругленный прямоугольник 120"/>
              <p:cNvGrpSpPr>
                <a:grpSpLocks/>
              </p:cNvGrpSpPr>
              <p:nvPr/>
            </p:nvGrpSpPr>
            <p:grpSpPr bwMode="auto">
              <a:xfrm>
                <a:off x="129871" y="3387424"/>
                <a:ext cx="2681557" cy="1495178"/>
                <a:chOff x="429909" y="3463624"/>
                <a:chExt cx="2681557" cy="1495178"/>
              </a:xfrm>
            </p:grpSpPr>
            <p:pic>
              <p:nvPicPr>
                <p:cNvPr id="24607" name="Скругленный прямоугольник 120"/>
                <p:cNvPicPr>
                  <a:picLocks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429910" y="3463624"/>
                  <a:ext cx="2681556" cy="14951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08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429909" y="3569368"/>
                  <a:ext cx="2633954" cy="10837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ru-RU" sz="1400" b="1" dirty="0" smtClean="0">
                      <a:solidFill>
                        <a:srgbClr val="C00000"/>
                      </a:solidFill>
                      <a:latin typeface="Georgia" pitchFamily="18" charset="0"/>
                    </a:rPr>
                    <a:t>Охрана семьи и детства</a:t>
                  </a:r>
                  <a:endParaRPr lang="ru-RU" sz="1400" b="1" dirty="0">
                    <a:solidFill>
                      <a:srgbClr val="C00000"/>
                    </a:solidFill>
                    <a:latin typeface="Georgia" pitchFamily="18" charset="0"/>
                  </a:endParaRPr>
                </a:p>
              </p:txBody>
            </p:sp>
          </p:grpSp>
          <p:sp>
            <p:nvSpPr>
              <p:cNvPr id="24606" name="Text Box 64"/>
              <p:cNvSpPr txBox="1">
                <a:spLocks noChangeArrowheads="1"/>
              </p:cNvSpPr>
              <p:nvPr/>
            </p:nvSpPr>
            <p:spPr bwMode="auto">
              <a:xfrm>
                <a:off x="425386" y="5135880"/>
                <a:ext cx="2101772" cy="4999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 sz="1000" b="1" dirty="0">
                  <a:latin typeface="Georgia" pitchFamily="18" charset="0"/>
                </a:endParaRPr>
              </a:p>
            </p:txBody>
          </p:sp>
          <p:grpSp>
            <p:nvGrpSpPr>
              <p:cNvPr id="24596" name="Группа 132"/>
              <p:cNvGrpSpPr>
                <a:grpSpLocks/>
              </p:cNvGrpSpPr>
              <p:nvPr/>
            </p:nvGrpSpPr>
            <p:grpSpPr bwMode="auto">
              <a:xfrm>
                <a:off x="22161" y="1962150"/>
                <a:ext cx="574675" cy="1279525"/>
                <a:chOff x="2379599" y="2549525"/>
                <a:chExt cx="574675" cy="1279525"/>
              </a:xfrm>
            </p:grpSpPr>
            <p:sp>
              <p:nvSpPr>
                <p:cNvPr id="1542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2379599" y="2549525"/>
                  <a:ext cx="554038" cy="539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Book" pitchFamily="34" charset="0"/>
                  </a:endParaRPr>
                </a:p>
              </p:txBody>
            </p:sp>
            <p:sp>
              <p:nvSpPr>
                <p:cNvPr id="15431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400237" y="3289300"/>
                  <a:ext cx="554037" cy="539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Book" pitchFamily="34" charset="0"/>
                  </a:endParaRPr>
                </a:p>
              </p:txBody>
            </p:sp>
          </p:grpSp>
        </p:grpSp>
        <p:grpSp>
          <p:nvGrpSpPr>
            <p:cNvPr id="24590" name="Группа 139"/>
            <p:cNvGrpSpPr>
              <a:grpSpLocks/>
            </p:cNvGrpSpPr>
            <p:nvPr/>
          </p:nvGrpSpPr>
          <p:grpSpPr bwMode="auto">
            <a:xfrm>
              <a:off x="5141913" y="4248150"/>
              <a:ext cx="1774825" cy="2117725"/>
              <a:chOff x="2022475" y="438150"/>
              <a:chExt cx="1774825" cy="2117725"/>
            </a:xfrm>
          </p:grpSpPr>
          <p:sp>
            <p:nvSpPr>
              <p:cNvPr id="15409" name="Text Box 49"/>
              <p:cNvSpPr txBox="1">
                <a:spLocks noChangeArrowheads="1"/>
              </p:cNvSpPr>
              <p:nvPr/>
            </p:nvSpPr>
            <p:spPr bwMode="auto">
              <a:xfrm>
                <a:off x="2785999" y="438150"/>
                <a:ext cx="554037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13" name="Text Box 53"/>
              <p:cNvSpPr txBox="1">
                <a:spLocks noChangeArrowheads="1"/>
              </p:cNvSpPr>
              <p:nvPr/>
            </p:nvSpPr>
            <p:spPr bwMode="auto">
              <a:xfrm>
                <a:off x="2022411" y="1200150"/>
                <a:ext cx="554038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17" name="Text Box 57"/>
              <p:cNvSpPr txBox="1">
                <a:spLocks noChangeArrowheads="1"/>
              </p:cNvSpPr>
              <p:nvPr/>
            </p:nvSpPr>
            <p:spPr bwMode="auto">
              <a:xfrm>
                <a:off x="3243199" y="2016125"/>
                <a:ext cx="554037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</p:grpSp>
      <p:pic>
        <p:nvPicPr>
          <p:cNvPr id="24580" name="Рисунок 5" descr="7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Прямоугольник 113"/>
          <p:cNvSpPr/>
          <p:nvPr/>
        </p:nvSpPr>
        <p:spPr>
          <a:xfrm>
            <a:off x="1371600" y="152400"/>
            <a:ext cx="52578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1025517" y="632103"/>
            <a:ext cx="5470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СОЦИАЛЬНАЯ ПОЛИТИКА</a:t>
            </a:r>
            <a:endParaRPr lang="ru-RU" i="1" dirty="0"/>
          </a:p>
        </p:txBody>
      </p:sp>
      <p:sp>
        <p:nvSpPr>
          <p:cNvPr id="116" name="Прямоугольник с двумя скругленными противолежащими углами 115"/>
          <p:cNvSpPr/>
          <p:nvPr/>
        </p:nvSpPr>
        <p:spPr>
          <a:xfrm>
            <a:off x="6527231" y="152400"/>
            <a:ext cx="2427489" cy="805934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10 594,63 тыс. руб.</a:t>
            </a:r>
            <a:endParaRPr lang="ru-RU" sz="1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7" name="Рисунок 116" descr="IMG_873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69481" y="4853902"/>
            <a:ext cx="5462721" cy="1978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Скругленный прямоугольник 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9289" y="1450849"/>
            <a:ext cx="3811014" cy="173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 Box 97"/>
          <p:cNvSpPr txBox="1">
            <a:spLocks noChangeArrowheads="1"/>
          </p:cNvSpPr>
          <p:nvPr/>
        </p:nvSpPr>
        <p:spPr bwMode="auto">
          <a:xfrm>
            <a:off x="5168151" y="1712441"/>
            <a:ext cx="3265822" cy="114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Другие вопросы в области социальной политики</a:t>
            </a:r>
            <a:endParaRPr lang="ru-RU" sz="16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39" name="Овал 83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2863" y="1420316"/>
            <a:ext cx="2072873" cy="8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Прямоугольник 40"/>
          <p:cNvSpPr/>
          <p:nvPr/>
        </p:nvSpPr>
        <p:spPr>
          <a:xfrm>
            <a:off x="315638" y="1623108"/>
            <a:ext cx="16873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Georgia" pitchFamily="18" charset="0"/>
              </a:rPr>
              <a:t>.</a:t>
            </a:r>
            <a:endParaRPr lang="ru-RU" sz="12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2" name="Овал 83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95736" y="3184828"/>
            <a:ext cx="2072873" cy="8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Овал 83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57196" y="4326364"/>
            <a:ext cx="2072873" cy="9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Овал 83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27231" y="1139013"/>
            <a:ext cx="2566557" cy="83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allAtOnce"/>
      <p:bldP spid="116" grpId="0" uiExpand="1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7" descr="C:\Documents and Settings\Semenova\Рабочий стол\4. Публичные слушания\картинки 2011\Молодежка\Дворец художественной гимнастики\IMG_05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9350" y="2736850"/>
            <a:ext cx="38354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8ACE0CC1-3A2B-4F8C-8768-FBB898728000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15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5604" name="Скругленный прямоугольник 68"/>
          <p:cNvGrpSpPr>
            <a:grpSpLocks/>
          </p:cNvGrpSpPr>
          <p:nvPr/>
        </p:nvGrpSpPr>
        <p:grpSpPr bwMode="auto">
          <a:xfrm>
            <a:off x="5929323" y="3714753"/>
            <a:ext cx="2857521" cy="3143248"/>
            <a:chOff x="6095612" y="3876677"/>
            <a:chExt cx="2619394" cy="2828923"/>
          </a:xfrm>
        </p:grpSpPr>
        <p:pic>
          <p:nvPicPr>
            <p:cNvPr id="25613" name="Скругленный прямоугольник 68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61097" y="3876677"/>
              <a:ext cx="2553909" cy="2828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5" name="Text Box 15"/>
            <p:cNvSpPr txBox="1">
              <a:spLocks noChangeArrowheads="1"/>
            </p:cNvSpPr>
            <p:nvPr/>
          </p:nvSpPr>
          <p:spPr bwMode="auto">
            <a:xfrm>
              <a:off x="6095612" y="3876677"/>
              <a:ext cx="2502288" cy="2592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55600" indent="-355600">
                <a:buFont typeface="Wingdings" pitchFamily="2" charset="2"/>
                <a:buChar char="v"/>
                <a:defRPr/>
              </a:pPr>
              <a:endParaRPr lang="ru-RU" sz="1500" b="1" i="1" dirty="0">
                <a:solidFill>
                  <a:srgbClr val="002060"/>
                </a:solidFill>
                <a:latin typeface="Georgia" pitchFamily="18" charset="0"/>
              </a:endParaRPr>
            </a:p>
            <a:p>
              <a:pPr marL="355600" indent="-355600" algn="ctr">
                <a:buFont typeface="Wingdings" pitchFamily="2" charset="2"/>
                <a:buChar char="v"/>
                <a:defRPr/>
              </a:pPr>
              <a:r>
                <a:rPr lang="ru-RU" sz="1200" b="1" i="1" dirty="0" smtClean="0">
                  <a:solidFill>
                    <a:srgbClr val="002060"/>
                  </a:solidFill>
                  <a:latin typeface="Georgia" pitchFamily="18" charset="0"/>
                </a:rPr>
                <a:t>Муниципальная программа Развитие физической культуры и спорта в городском округе Пелым до 2024 года</a:t>
              </a:r>
            </a:p>
            <a:p>
              <a:pPr marL="355600" indent="-355600">
                <a:defRPr/>
              </a:pPr>
              <a:endParaRPr lang="ru-RU" sz="1200" b="1" i="1" dirty="0">
                <a:solidFill>
                  <a:srgbClr val="002060"/>
                </a:solidFill>
                <a:latin typeface="Georgia" pitchFamily="18" charset="0"/>
              </a:endParaRPr>
            </a:p>
          </p:txBody>
        </p:sp>
      </p:grpSp>
      <p:pic>
        <p:nvPicPr>
          <p:cNvPr id="25605" name="Рисунок 5" descr="7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1600200" y="304800"/>
            <a:ext cx="51816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pic>
        <p:nvPicPr>
          <p:cNvPr id="34" name="Рисунок 33" descr="IMG_246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0" y="1905000"/>
            <a:ext cx="32004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Рисунок 35" descr="DSC0000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0" y="4953000"/>
            <a:ext cx="2667000" cy="17853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Рисунок 36" descr="IMG_236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752600"/>
            <a:ext cx="2895600" cy="2363254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38" name="Рисунок 37" descr="IMG_753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" y="4572000"/>
            <a:ext cx="2819400" cy="211455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5923824" y="1562100"/>
            <a:ext cx="2209800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381,09 тыс. руб.</a:t>
            </a:r>
            <a:endParaRPr lang="ru-RU" sz="1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514600" y="1143000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ФИЗИЧЕСКАЯ КУЛЬТУРА И СПОРТ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 animBg="1"/>
      <p:bldP spid="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 descr="z_59f31da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28" y="597932"/>
            <a:ext cx="4595058" cy="285763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67E50656-5C9D-4C67-B14E-36C31AC8D200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16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" name="Группа 51"/>
          <p:cNvGrpSpPr>
            <a:grpSpLocks/>
          </p:cNvGrpSpPr>
          <p:nvPr/>
        </p:nvGrpSpPr>
        <p:grpSpPr bwMode="auto">
          <a:xfrm>
            <a:off x="85083" y="1204808"/>
            <a:ext cx="8964486" cy="5653193"/>
            <a:chOff x="381001" y="899598"/>
            <a:chExt cx="7696198" cy="5653592"/>
          </a:xfrm>
        </p:grpSpPr>
        <p:grpSp>
          <p:nvGrpSpPr>
            <p:cNvPr id="26634" name="Группа 50"/>
            <p:cNvGrpSpPr>
              <a:grpSpLocks/>
            </p:cNvGrpSpPr>
            <p:nvPr/>
          </p:nvGrpSpPr>
          <p:grpSpPr bwMode="auto">
            <a:xfrm>
              <a:off x="381001" y="899598"/>
              <a:ext cx="7696198" cy="5558353"/>
              <a:chOff x="381001" y="899598"/>
              <a:chExt cx="7696198" cy="5558353"/>
            </a:xfrm>
          </p:grpSpPr>
          <p:grpSp>
            <p:nvGrpSpPr>
              <p:cNvPr id="26643" name="Группа 89"/>
              <p:cNvGrpSpPr>
                <a:grpSpLocks/>
              </p:cNvGrpSpPr>
              <p:nvPr/>
            </p:nvGrpSpPr>
            <p:grpSpPr bwMode="auto">
              <a:xfrm>
                <a:off x="381001" y="899598"/>
                <a:ext cx="7696198" cy="4034349"/>
                <a:chOff x="8401051" y="578997"/>
                <a:chExt cx="6253161" cy="3306520"/>
              </a:xfrm>
            </p:grpSpPr>
            <p:sp>
              <p:nvSpPr>
                <p:cNvPr id="26657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8401051" y="3479574"/>
                  <a:ext cx="495300" cy="4059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Franklin Gothic Book" pitchFamily="34" charset="0"/>
                  </a:endParaRPr>
                </a:p>
              </p:txBody>
            </p:sp>
            <p:sp>
              <p:nvSpPr>
                <p:cNvPr id="26655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11761340" y="578997"/>
                  <a:ext cx="2892872" cy="7836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endParaRPr lang="ru-RU" sz="1400" b="1" dirty="0">
                    <a:solidFill>
                      <a:schemeClr val="bg1"/>
                    </a:solidFill>
                    <a:latin typeface="Century" pitchFamily="18" charset="0"/>
                  </a:endParaRPr>
                </a:p>
              </p:txBody>
            </p:sp>
          </p:grpSp>
          <p:sp>
            <p:nvSpPr>
              <p:cNvPr id="26653" name="Text Box 48"/>
              <p:cNvSpPr txBox="1">
                <a:spLocks noChangeArrowheads="1"/>
              </p:cNvSpPr>
              <p:nvPr/>
            </p:nvSpPr>
            <p:spPr bwMode="auto">
              <a:xfrm>
                <a:off x="381002" y="5200650"/>
                <a:ext cx="609600" cy="495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Franklin Gothic Book" pitchFamily="34" charset="0"/>
                </a:endParaRPr>
              </a:p>
            </p:txBody>
          </p:sp>
          <p:grpSp>
            <p:nvGrpSpPr>
              <p:cNvPr id="26645" name="Группа 89"/>
              <p:cNvGrpSpPr>
                <a:grpSpLocks/>
              </p:cNvGrpSpPr>
              <p:nvPr/>
            </p:nvGrpSpPr>
            <p:grpSpPr bwMode="auto">
              <a:xfrm>
                <a:off x="381004" y="3862189"/>
                <a:ext cx="3133712" cy="2595762"/>
                <a:chOff x="8401050" y="1758053"/>
                <a:chExt cx="2546140" cy="2127463"/>
              </a:xfrm>
            </p:grpSpPr>
            <p:sp>
              <p:nvSpPr>
                <p:cNvPr id="26649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8401050" y="3479573"/>
                  <a:ext cx="495300" cy="4059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Franklin Gothic Book" pitchFamily="34" charset="0"/>
                  </a:endParaRPr>
                </a:p>
              </p:txBody>
            </p:sp>
            <p:sp>
              <p:nvSpPr>
                <p:cNvPr id="26647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9894678" y="1758053"/>
                  <a:ext cx="1052512" cy="252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400" b="1" dirty="0">
                    <a:solidFill>
                      <a:schemeClr val="bg1"/>
                    </a:solidFill>
                    <a:latin typeface="Century" pitchFamily="18" charset="0"/>
                  </a:endParaRPr>
                </a:p>
              </p:txBody>
            </p:sp>
          </p:grpSp>
        </p:grpSp>
        <p:grpSp>
          <p:nvGrpSpPr>
            <p:cNvPr id="26637" name="Скругленный прямоугольник 10"/>
            <p:cNvGrpSpPr>
              <a:grpSpLocks/>
            </p:cNvGrpSpPr>
            <p:nvPr/>
          </p:nvGrpSpPr>
          <p:grpSpPr bwMode="auto">
            <a:xfrm>
              <a:off x="381002" y="3861268"/>
              <a:ext cx="3133714" cy="2691922"/>
              <a:chOff x="381002" y="3861466"/>
              <a:chExt cx="3133714" cy="2691732"/>
            </a:xfrm>
          </p:grpSpPr>
          <p:pic>
            <p:nvPicPr>
              <p:cNvPr id="26641" name="Скругленный прямоугольник 10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81002" y="3861466"/>
                <a:ext cx="3133714" cy="26917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55" name="Text Box 18"/>
              <p:cNvSpPr txBox="1">
                <a:spLocks noChangeArrowheads="1"/>
              </p:cNvSpPr>
              <p:nvPr/>
            </p:nvSpPr>
            <p:spPr bwMode="auto">
              <a:xfrm>
                <a:off x="498743" y="4686438"/>
                <a:ext cx="2868885" cy="15238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marL="285750" indent="-285750" algn="just">
                  <a:buFont typeface="Wingdings" pitchFamily="2" charset="2"/>
                  <a:buChar char="v"/>
                </a:pPr>
                <a:r>
                  <a:rPr lang="ru-RU" sz="1400" b="1" dirty="0" smtClean="0">
                    <a:solidFill>
                      <a:srgbClr val="C00000"/>
                    </a:solidFill>
                    <a:latin typeface="Georgia" pitchFamily="18" charset="0"/>
                  </a:rPr>
                  <a:t>Содержание автомобильных дорог</a:t>
                </a:r>
              </a:p>
              <a:p>
                <a:pPr marL="285750" indent="-285750" algn="just">
                  <a:buFont typeface="Wingdings" pitchFamily="2" charset="2"/>
                  <a:buChar char="v"/>
                </a:pPr>
                <a:r>
                  <a:rPr lang="ru-RU" sz="1400" b="1" dirty="0" smtClean="0">
                    <a:solidFill>
                      <a:srgbClr val="C00000"/>
                    </a:solidFill>
                    <a:latin typeface="Georgia" pitchFamily="18" charset="0"/>
                  </a:rPr>
                  <a:t>Ремонт автомобильных дорог</a:t>
                </a:r>
              </a:p>
              <a:p>
                <a:pPr marL="285750" indent="-285750" algn="just">
                  <a:buFont typeface="Wingdings" pitchFamily="2" charset="2"/>
                  <a:buChar char="v"/>
                </a:pPr>
                <a:r>
                  <a:rPr lang="ru-RU" sz="1400" b="1" dirty="0" smtClean="0">
                    <a:solidFill>
                      <a:srgbClr val="C00000"/>
                    </a:solidFill>
                    <a:latin typeface="Georgia" pitchFamily="18" charset="0"/>
                  </a:rPr>
                  <a:t>Оснащение техническими средствами обучения, учебно-методическими материалами </a:t>
                </a:r>
              </a:p>
            </p:txBody>
          </p:sp>
        </p:grpSp>
      </p:grpSp>
      <p:sp>
        <p:nvSpPr>
          <p:cNvPr id="62" name="Прямоугольник с двумя скругленными противолежащими углами 61"/>
          <p:cNvSpPr/>
          <p:nvPr/>
        </p:nvSpPr>
        <p:spPr>
          <a:xfrm>
            <a:off x="617915" y="3480467"/>
            <a:ext cx="2415641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49 477,64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pic>
        <p:nvPicPr>
          <p:cNvPr id="26630" name="Рисунок 5" descr="7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Прямоугольник 63"/>
          <p:cNvSpPr/>
          <p:nvPr/>
        </p:nvSpPr>
        <p:spPr>
          <a:xfrm>
            <a:off x="1331639" y="228600"/>
            <a:ext cx="7499717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440109" y="4484888"/>
            <a:ext cx="2979762" cy="338554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ДОРОЖНОЕ ХОЗЯЙСТВО   </a:t>
            </a:r>
            <a:endParaRPr lang="ru-RU" sz="1200" b="1" i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5664061" y="712487"/>
            <a:ext cx="2415641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264,94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pic>
        <p:nvPicPr>
          <p:cNvPr id="24" name="Скругленный прямоугольник 1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4198" y="1481138"/>
            <a:ext cx="4646089" cy="295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89712" y="1682831"/>
            <a:ext cx="40542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Другие вопросы в области национальной </a:t>
            </a:r>
            <a:r>
              <a:rPr lang="ru-RU" sz="2000" b="1" dirty="0" smtClean="0">
                <a:solidFill>
                  <a:srgbClr val="FF0000"/>
                </a:solidFill>
              </a:rPr>
              <a:t>экономики</a:t>
            </a:r>
          </a:p>
          <a:p>
            <a:pPr algn="ctr"/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94198" y="2348879"/>
            <a:ext cx="43553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sz="1400" b="1" dirty="0">
                <a:solidFill>
                  <a:srgbClr val="C00000"/>
                </a:solidFill>
                <a:latin typeface="Georgia" pitchFamily="18" charset="0"/>
              </a:rPr>
              <a:t>Подготовка проектов межевания земельных участков и постановка их на кадастровый </a:t>
            </a:r>
            <a:r>
              <a:rPr lang="ru-RU" sz="1400" b="1" dirty="0" smtClean="0">
                <a:solidFill>
                  <a:srgbClr val="C00000"/>
                </a:solidFill>
                <a:latin typeface="Georgia" pitchFamily="18" charset="0"/>
              </a:rPr>
              <a:t>учет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400" b="1" dirty="0">
                <a:solidFill>
                  <a:srgbClr val="C00000"/>
                </a:solidFill>
                <a:latin typeface="Georgia" pitchFamily="18" charset="0"/>
              </a:rPr>
              <a:t>Проведение оценочных работ в отношении земельных </a:t>
            </a:r>
            <a:r>
              <a:rPr lang="ru-RU" sz="1400" b="1" dirty="0" smtClean="0">
                <a:solidFill>
                  <a:srgbClr val="C00000"/>
                </a:solidFill>
                <a:latin typeface="Georgia" pitchFamily="18" charset="0"/>
              </a:rPr>
              <a:t>участков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sz="1400" b="1" dirty="0">
                <a:solidFill>
                  <a:srgbClr val="C00000"/>
                </a:solidFill>
                <a:latin typeface="Georgia" pitchFamily="18" charset="0"/>
              </a:rPr>
              <a:t>разработка новой градостроительной документации</a:t>
            </a: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3735215" y="4305440"/>
            <a:ext cx="1715342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53,47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pic>
        <p:nvPicPr>
          <p:cNvPr id="26" name="Скругленный прямоугольник 1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0027" y="5063370"/>
            <a:ext cx="2330125" cy="120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735216" y="5217492"/>
            <a:ext cx="2024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Охрана, защита городских лесов</a:t>
            </a:r>
          </a:p>
        </p:txBody>
      </p:sp>
      <p:pic>
        <p:nvPicPr>
          <p:cNvPr id="28" name="Скругленный прямоугольник 1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6926" y="5003537"/>
            <a:ext cx="3469818" cy="175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940152" y="5238872"/>
            <a:ext cx="3203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Комплексное благоустройство территории городского округа Пелым</a:t>
            </a:r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6300471" y="4331436"/>
            <a:ext cx="2415641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338,22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uiExpand="1" build="p" animBg="1"/>
      <p:bldP spid="66" grpId="0" build="allAtOnce" animBg="1"/>
      <p:bldP spid="22" grpId="0" build="p" animBg="1"/>
      <p:bldP spid="25" grpId="0" build="p" animBg="1"/>
      <p:bldP spid="30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64D5DDCA-D208-444D-A86B-427B8C6B7A76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17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27679" name="TextBox 10"/>
          <p:cNvSpPr txBox="1">
            <a:spLocks noChangeArrowheads="1"/>
          </p:cNvSpPr>
          <p:nvPr/>
        </p:nvSpPr>
        <p:spPr bwMode="auto">
          <a:xfrm>
            <a:off x="3962400" y="5334275"/>
            <a:ext cx="3505200" cy="52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ru-RU" sz="1400" b="1" i="1" dirty="0">
                <a:solidFill>
                  <a:srgbClr val="005392"/>
                </a:solidFill>
                <a:latin typeface="Georgia" pitchFamily="18" charset="0"/>
              </a:rPr>
              <a:t> </a:t>
            </a:r>
          </a:p>
          <a:p>
            <a:pPr algn="ctr" fontAlgn="b"/>
            <a:endParaRPr lang="ru-RU" sz="1400" b="1" i="1" dirty="0">
              <a:solidFill>
                <a:srgbClr val="005392"/>
              </a:solidFill>
              <a:latin typeface="Georgia" pitchFamily="18" charset="0"/>
            </a:endParaRPr>
          </a:p>
        </p:txBody>
      </p:sp>
      <p:pic>
        <p:nvPicPr>
          <p:cNvPr id="27656" name="Рисунок 5" descr="7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Прямоугольник 40"/>
          <p:cNvSpPr/>
          <p:nvPr/>
        </p:nvSpPr>
        <p:spPr>
          <a:xfrm>
            <a:off x="1600200" y="381000"/>
            <a:ext cx="7186642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42" name="Прямоугольник с двумя скругленными противолежащими углами 41"/>
          <p:cNvSpPr/>
          <p:nvPr/>
        </p:nvSpPr>
        <p:spPr>
          <a:xfrm>
            <a:off x="7280540" y="795338"/>
            <a:ext cx="1717997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13 261,72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pic>
        <p:nvPicPr>
          <p:cNvPr id="44" name="Рисунок 43" descr="IMG_48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36643" y="1988840"/>
            <a:ext cx="3172421" cy="283557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5" name="Рисунок 44" descr="IMG_94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94695" y="4482473"/>
            <a:ext cx="2914369" cy="222720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Скругленный прямоугольник 10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28" y="1436503"/>
            <a:ext cx="4856403" cy="163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06"/>
          <p:cNvSpPr txBox="1">
            <a:spLocks noChangeArrowheads="1"/>
          </p:cNvSpPr>
          <p:nvPr/>
        </p:nvSpPr>
        <p:spPr bwMode="auto">
          <a:xfrm>
            <a:off x="228600" y="1681937"/>
            <a:ext cx="4271392" cy="100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sz="1400" b="1" dirty="0">
                <a:latin typeface="Georgia" pitchFamily="18" charset="0"/>
              </a:rPr>
              <a:t>Энергосбережение и повышение энергетической эффективности на территории городского округа Пелым</a:t>
            </a:r>
          </a:p>
        </p:txBody>
      </p:sp>
      <p:pic>
        <p:nvPicPr>
          <p:cNvPr id="14" name="Скругленный прямоугольник 10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068961"/>
            <a:ext cx="55801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66913" y="3255435"/>
            <a:ext cx="5026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Коммунальное хозяйство</a:t>
            </a:r>
            <a:endParaRPr lang="ru-RU" b="1" dirty="0">
              <a:latin typeface="Georgia" pitchFamily="18" charset="0"/>
            </a:endParaRPr>
          </a:p>
        </p:txBody>
      </p:sp>
      <p:pic>
        <p:nvPicPr>
          <p:cNvPr id="16" name="Скругленный прямоугольник 10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232" y="3861049"/>
            <a:ext cx="3653761" cy="108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Скругленный прямоугольник 10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14411" y="4948702"/>
            <a:ext cx="4302119" cy="135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5800" y="3861048"/>
            <a:ext cx="3454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Georgia" pitchFamily="18" charset="0"/>
            </a:endParaRPr>
          </a:p>
          <a:p>
            <a:pPr algn="ctr"/>
            <a:r>
              <a:rPr lang="ru-RU" b="1" dirty="0" smtClean="0">
                <a:latin typeface="Georgia" pitchFamily="18" charset="0"/>
              </a:rPr>
              <a:t>Благоустройство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68350" y="5027489"/>
            <a:ext cx="29942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Другие </a:t>
            </a:r>
            <a:r>
              <a:rPr lang="ru-RU" b="1" dirty="0"/>
              <a:t>вопросы в области жилищно-коммунального хозяйства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uiExpand="1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0" name="TextBox 10"/>
          <p:cNvSpPr txBox="1">
            <a:spLocks noChangeArrowheads="1"/>
          </p:cNvSpPr>
          <p:nvPr/>
        </p:nvSpPr>
        <p:spPr bwMode="auto">
          <a:xfrm>
            <a:off x="539552" y="2214553"/>
            <a:ext cx="51754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1400" dirty="0" smtClean="0">
              <a:latin typeface="Georgia" pitchFamily="18" charset="0"/>
            </a:endParaRPr>
          </a:p>
          <a:p>
            <a:endParaRPr lang="ru-RU" sz="1400" dirty="0" smtClean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64D5DDCA-D208-444D-A86B-427B8C6B7A76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18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27679" name="TextBox 10"/>
          <p:cNvSpPr txBox="1">
            <a:spLocks noChangeArrowheads="1"/>
          </p:cNvSpPr>
          <p:nvPr/>
        </p:nvSpPr>
        <p:spPr bwMode="auto">
          <a:xfrm>
            <a:off x="3962400" y="5334275"/>
            <a:ext cx="3505200" cy="52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ru-RU" sz="1400" b="1" i="1" dirty="0">
                <a:solidFill>
                  <a:srgbClr val="005392"/>
                </a:solidFill>
                <a:latin typeface="Georgia" pitchFamily="18" charset="0"/>
              </a:rPr>
              <a:t> </a:t>
            </a:r>
          </a:p>
          <a:p>
            <a:pPr algn="ctr" fontAlgn="b"/>
            <a:endParaRPr lang="ru-RU" sz="1400" b="1" i="1" dirty="0">
              <a:solidFill>
                <a:srgbClr val="005392"/>
              </a:solidFill>
              <a:latin typeface="Georgia" pitchFamily="18" charset="0"/>
            </a:endParaRPr>
          </a:p>
        </p:txBody>
      </p:sp>
      <p:pic>
        <p:nvPicPr>
          <p:cNvPr id="27656" name="Рисунок 5" descr="7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Прямоугольник 40"/>
          <p:cNvSpPr/>
          <p:nvPr/>
        </p:nvSpPr>
        <p:spPr>
          <a:xfrm>
            <a:off x="1600200" y="381000"/>
            <a:ext cx="51054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42" name="Прямоугольник с двумя скругленными противолежащими углами 41"/>
          <p:cNvSpPr/>
          <p:nvPr/>
        </p:nvSpPr>
        <p:spPr>
          <a:xfrm>
            <a:off x="6349165" y="1994876"/>
            <a:ext cx="2209800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105,70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371600" y="1071546"/>
            <a:ext cx="74152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ОХРАНА ОКРУЖАЮЩЕЙ СРЕДЫ                                                           </a:t>
            </a: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Муниципальная программа </a:t>
            </a:r>
            <a:r>
              <a:rPr lang="ru-RU" sz="1200" b="1" i="1" dirty="0" smtClean="0"/>
              <a:t>«Развитие жилищно-коммунального хозяйства, обеспечение сохранности автомобильных дорог, повышение энергетической эффективности и охрана окружающей среды в городском округе Пелым на 2015-2021 годы»</a:t>
            </a: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включает в себя :</a:t>
            </a:r>
            <a:endParaRPr lang="ru-RU" sz="1200" i="1" dirty="0"/>
          </a:p>
        </p:txBody>
      </p:sp>
      <p:pic>
        <p:nvPicPr>
          <p:cNvPr id="44" name="Рисунок 43" descr="IMG_48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800" y="2476974"/>
            <a:ext cx="3530600" cy="224817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5" name="Рисунок 44" descr="IMG_94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5997" y="4800329"/>
            <a:ext cx="4864054" cy="196414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Скругленный прямоугольник 10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05850" y="2737773"/>
            <a:ext cx="5086630" cy="206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152899" y="3139394"/>
            <a:ext cx="44060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Проведение лабораторного контроля качества воды источников нецентрализованного водоснабжения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allAtOnce" animBg="1"/>
      <p:bldP spid="4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-4491038" y="1468438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428728" y="260351"/>
            <a:ext cx="6500858" cy="11683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09"/>
              </a:avLst>
            </a:prstTxWarp>
          </a:bodyPr>
          <a:lstStyle/>
          <a:p>
            <a:pPr algn="ctr"/>
            <a:endParaRPr lang="ru-RU" sz="28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latin typeface="+mj-lt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214422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1027" name="Picture 3" descr="C:\Users\econom\Downloads\slide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" t="25808" r="8973" b="-3819"/>
          <a:stretch/>
        </p:blipFill>
        <p:spPr bwMode="auto">
          <a:xfrm>
            <a:off x="-17331" y="0"/>
            <a:ext cx="9161330" cy="49287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econom\Downloads\62b9a58114bd45.81350613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32" y="4005064"/>
            <a:ext cx="9161331" cy="28529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Овал 8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0031" y="1697"/>
            <a:ext cx="3779911" cy="29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2910" y="765728"/>
            <a:ext cx="3134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Segoe Print" pitchFamily="2" charset="0"/>
              </a:rPr>
              <a:t>Простое и наглядное представление о бюджете в доступной для граждан форме</a:t>
            </a:r>
            <a:endParaRPr lang="ru-RU" b="1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-4491038" y="1468438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428728" y="260351"/>
            <a:ext cx="6500858" cy="11683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09"/>
              </a:avLst>
            </a:prstTxWarp>
          </a:bodyPr>
          <a:lstStyle/>
          <a:p>
            <a:pPr algn="ctr"/>
            <a:endParaRPr lang="ru-RU" sz="28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latin typeface="+mj-lt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214422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2050" name="Picture 2" descr="C:\Users\econom\Downloads\slide5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60"/>
          <a:stretch/>
        </p:blipFill>
        <p:spPr bwMode="auto">
          <a:xfrm>
            <a:off x="-304800" y="0"/>
            <a:ext cx="9753600" cy="70539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167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econom\Downloads\8808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83137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Информация об основных параметрах местного бюджета на 2021 г.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90624487"/>
              </p:ext>
            </p:extLst>
          </p:nvPr>
        </p:nvGraphicFramePr>
        <p:xfrm>
          <a:off x="107504" y="4625846"/>
          <a:ext cx="8928991" cy="216023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888299"/>
                <a:gridCol w="1980156"/>
                <a:gridCol w="2060536"/>
              </a:tblGrid>
              <a:tr h="222476"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Основные параметры местного бюджета</a:t>
                      </a: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4447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2021 (план)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2021 (факт)</a:t>
                      </a:r>
                    </a:p>
                  </a:txBody>
                  <a:tcPr marL="0" marR="0" marT="0" marB="0" anchor="ctr"/>
                </a:tc>
              </a:tr>
              <a:tr h="3246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Доходы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234 570,10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230 289,53</a:t>
                      </a:r>
                    </a:p>
                  </a:txBody>
                  <a:tcPr marL="0" marR="0" marT="0" marB="0" anchor="ctr"/>
                </a:tc>
              </a:tr>
              <a:tr h="3246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 т.ч. безвозмездные поступления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143 615,39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139 005,71</a:t>
                      </a:r>
                    </a:p>
                  </a:txBody>
                  <a:tcPr marL="0" marR="0" marT="0" marB="0" anchor="ctr"/>
                </a:tc>
              </a:tr>
              <a:tr h="3246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Расходы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277 536,51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236 407,25</a:t>
                      </a:r>
                    </a:p>
                  </a:txBody>
                  <a:tcPr marL="0" marR="0" marT="0" marB="0" anchor="ctr"/>
                </a:tc>
              </a:tr>
              <a:tr h="3246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Дефицит (-), Профицит (+)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-42 966,41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-6 117,72</a:t>
                      </a:r>
                    </a:p>
                  </a:txBody>
                  <a:tcPr marL="0" marR="0" marT="0" marB="0" anchor="ctr"/>
                </a:tc>
              </a:tr>
              <a:tr h="3246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Муниципальный долг </a:t>
                      </a:r>
                    </a:p>
                  </a:txBody>
                  <a:tcPr marL="85725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4 400,00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1 100,00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43834" y="4357694"/>
            <a:ext cx="13488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/>
              <a:t>Тыс. рублей</a:t>
            </a:r>
            <a:endParaRPr lang="ru-RU" sz="1000" b="1" i="1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13"/>
          </p:nvPr>
        </p:nvGraphicFramePr>
        <p:xfrm>
          <a:off x="571472" y="1000108"/>
          <a:ext cx="6929486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142852"/>
            <a:ext cx="8643998" cy="333820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Структура исполнения доходов местного бюджета за 2021 год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69808567"/>
              </p:ext>
            </p:extLst>
          </p:nvPr>
        </p:nvGraphicFramePr>
        <p:xfrm>
          <a:off x="179512" y="692696"/>
          <a:ext cx="8750206" cy="5879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4070058204"/>
              </p:ext>
            </p:extLst>
          </p:nvPr>
        </p:nvGraphicFramePr>
        <p:xfrm>
          <a:off x="287016" y="548680"/>
          <a:ext cx="8856984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 descr="__20130309_17981710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298071" flipV="1">
            <a:off x="400745" y="308074"/>
            <a:ext cx="2749987" cy="2076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58204" cy="7143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Исполнение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доходов местного </a:t>
            </a:r>
            <a:b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бюджета за 2021 год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3927870570"/>
              </p:ext>
            </p:extLst>
          </p:nvPr>
        </p:nvGraphicFramePr>
        <p:xfrm>
          <a:off x="285720" y="1142984"/>
          <a:ext cx="8676456" cy="557215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010127"/>
                <a:gridCol w="2398585"/>
                <a:gridCol w="2267744"/>
              </a:tblGrid>
              <a:tr h="32038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 (план)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 (факт)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8154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И НЕНАЛОГОВЫЕ ДОХОДЫ, В ТОМ ЧИСЛЕ: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90 954,71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91 283,82</a:t>
                      </a:r>
                    </a:p>
                  </a:txBody>
                  <a:tcPr marL="9525" marR="9525" marT="9525" marB="0" anchor="ctr"/>
                </a:tc>
              </a:tr>
              <a:tr h="18154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ПРИБЫЛЬ,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73 930,96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67 426,19</a:t>
                      </a:r>
                    </a:p>
                  </a:txBody>
                  <a:tcPr marL="9525" marR="9525" marT="9525" marB="0" anchor="ctr"/>
                </a:tc>
              </a:tr>
              <a:tr h="35241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4 275,04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4 218,09</a:t>
                      </a:r>
                    </a:p>
                  </a:txBody>
                  <a:tcPr marL="9525" marR="9525" marT="9525" marB="0" anchor="ctr"/>
                </a:tc>
              </a:tr>
              <a:tr h="18154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СОВОКУПНЫЙ ДОХОД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1 294,00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4 209,04</a:t>
                      </a:r>
                    </a:p>
                  </a:txBody>
                  <a:tcPr marL="9525" marR="9525" marT="9525" marB="0" anchor="ctr"/>
                </a:tc>
              </a:tr>
              <a:tr h="35241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ЕДИНЫЙ НАЛОГ НА ВМЕНЕННЫЙ ДОХОД ДЛЯ ОТДЕЛЬНЫХ ВИДОВ ДЕЯТЕЛЬНОСТИ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184,37</a:t>
                      </a:r>
                    </a:p>
                  </a:txBody>
                  <a:tcPr marL="9525" marR="9525" marT="9525" marB="0" anchor="ctr"/>
                </a:tc>
              </a:tr>
              <a:tr h="35241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НАЛОГ,ВЗИМАЕМЫЙ В СВЯЗИ С ПРИМЕНЕНИЕМ ПАТЕНТНОЙ СИСТЕМЫ НАЛОГООБЛАЖЕНИЯ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521,26</a:t>
                      </a:r>
                    </a:p>
                  </a:txBody>
                  <a:tcPr marL="9525" marR="9525" marT="9525" marB="0" anchor="ctr"/>
                </a:tc>
              </a:tr>
              <a:tr h="18154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ИМУЩЕСТВО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1 237,00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1 063,55</a:t>
                      </a:r>
                    </a:p>
                  </a:txBody>
                  <a:tcPr marL="9525" marR="9525" marT="9525" marB="0" anchor="ctr"/>
                </a:tc>
              </a:tr>
              <a:tr h="21948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ПОШЛИНА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7,19</a:t>
                      </a:r>
                    </a:p>
                  </a:txBody>
                  <a:tcPr marL="9525" marR="9525" marT="9525" marB="0" anchor="ctr"/>
                </a:tc>
              </a:tr>
              <a:tr h="35241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4 698,00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8 286,93</a:t>
                      </a:r>
                    </a:p>
                  </a:txBody>
                  <a:tcPr marL="9525" marR="9525" marT="9525" marB="0" anchor="ctr"/>
                </a:tc>
              </a:tr>
              <a:tr h="25995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ПЛАТЕЖИ ПРИ ПОЛЬЗОВАНИИ ПРИРОДНЫМИ РЕСУРСАМИ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821,20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819,65</a:t>
                      </a:r>
                    </a:p>
                  </a:txBody>
                  <a:tcPr marL="9525" marR="9525" marT="9525" marB="0" anchor="ctr"/>
                </a:tc>
              </a:tr>
              <a:tr h="35241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3 659,51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4 149,44</a:t>
                      </a:r>
                    </a:p>
                  </a:txBody>
                  <a:tcPr marL="9525" marR="9525" marT="9525" marB="0" anchor="ctr"/>
                </a:tc>
              </a:tr>
              <a:tr h="35241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1 036,00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1 033,52</a:t>
                      </a:r>
                    </a:p>
                  </a:txBody>
                  <a:tcPr marL="9525" marR="9525" marT="9525" marB="0" anchor="ctr"/>
                </a:tc>
              </a:tr>
              <a:tr h="19770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77,38</a:t>
                      </a:r>
                    </a:p>
                  </a:txBody>
                  <a:tcPr marL="9525" marR="9525" marT="9525" marB="0" anchor="ctr"/>
                </a:tc>
              </a:tr>
              <a:tr h="18360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ПОСТУПЛЕНИЯ, В ТОМ ЧИСЛЕ: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143 615,39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139 005,70</a:t>
                      </a:r>
                    </a:p>
                  </a:txBody>
                  <a:tcPr marL="9525" marR="9525" marT="9525" marB="0" anchor="ctr"/>
                </a:tc>
              </a:tr>
              <a:tr h="21856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2 709,13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2 709,13</a:t>
                      </a:r>
                    </a:p>
                  </a:txBody>
                  <a:tcPr marL="9525" marR="9525" marT="9525" marB="0" anchor="ctr"/>
                </a:tc>
              </a:tr>
              <a:tr h="18154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61 551,70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60 961,86</a:t>
                      </a:r>
                    </a:p>
                  </a:txBody>
                  <a:tcPr marL="9525" marR="9525" marT="9525" marB="0" anchor="ctr"/>
                </a:tc>
              </a:tr>
              <a:tr h="19036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ИНЫЕ МЕЖБЮДЖЕТНЫЕ ТРАНСФЕРТЫ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4 913,80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4 072,53</a:t>
                      </a:r>
                    </a:p>
                  </a:txBody>
                  <a:tcPr marL="9525" marR="9525" marT="9525" marB="0" anchor="ctr"/>
                </a:tc>
              </a:tr>
              <a:tr h="18154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ДОТАЦИИ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74 440,76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74 440,76</a:t>
                      </a:r>
                    </a:p>
                  </a:txBody>
                  <a:tcPr marL="9525" marR="9525" marT="9525" marB="0" anchor="ctr"/>
                </a:tc>
              </a:tr>
              <a:tr h="52329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-3 178,58</a:t>
                      </a:r>
                    </a:p>
                  </a:txBody>
                  <a:tcPr marL="9525" marR="9525" marT="9525" marB="0" anchor="ctr"/>
                </a:tc>
              </a:tr>
              <a:tr h="25498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 ДОХОДОВ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234 570,10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230 289,53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786710" y="857232"/>
            <a:ext cx="11157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/>
              <a:t>Тыс. рублей</a:t>
            </a:r>
            <a:endParaRPr lang="ru-RU" sz="1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142852"/>
            <a:ext cx="8643998" cy="405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Структура исполнения расходов местного бюджета за 2021 год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2598064749"/>
              </p:ext>
            </p:extLst>
          </p:nvPr>
        </p:nvGraphicFramePr>
        <p:xfrm>
          <a:off x="179512" y="620688"/>
          <a:ext cx="8750206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1103953380"/>
              </p:ext>
            </p:extLst>
          </p:nvPr>
        </p:nvGraphicFramePr>
        <p:xfrm>
          <a:off x="209533" y="535533"/>
          <a:ext cx="8604423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 descr="__20130309_17981710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077072"/>
            <a:ext cx="1889878" cy="2507133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561475467"/>
              </p:ext>
            </p:extLst>
          </p:nvPr>
        </p:nvGraphicFramePr>
        <p:xfrm>
          <a:off x="179512" y="624378"/>
          <a:ext cx="8784976" cy="6116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E533161D-B176-4DFC-9135-E90233BDBDFC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9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aphicFrame>
        <p:nvGraphicFramePr>
          <p:cNvPr id="85" name="Содержимое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3195260651"/>
              </p:ext>
            </p:extLst>
          </p:nvPr>
        </p:nvGraphicFramePr>
        <p:xfrm>
          <a:off x="107504" y="1481142"/>
          <a:ext cx="8928992" cy="516745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078048"/>
                <a:gridCol w="2003565"/>
                <a:gridCol w="1847379"/>
              </a:tblGrid>
              <a:tr h="33779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Наименование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 (план)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2021 год (факт)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85926">
                <a:tc>
                  <a:txBody>
                    <a:bodyPr/>
                    <a:lstStyle/>
                    <a:p>
                      <a:pPr marL="179388" indent="0" algn="just" fontAlgn="ctr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31625,35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28330,56</a:t>
                      </a:r>
                    </a:p>
                  </a:txBody>
                  <a:tcPr marL="0" marR="0" marT="0" marB="0" anchor="ctr"/>
                </a:tc>
              </a:tr>
              <a:tr h="337796">
                <a:tc>
                  <a:txBody>
                    <a:bodyPr/>
                    <a:lstStyle/>
                    <a:p>
                      <a:pPr marL="179388" indent="0" algn="just" fontAlgn="ctr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НАЦИОНАЛЬНАЯ ОБОРОНА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305,60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305,60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532886">
                <a:tc>
                  <a:txBody>
                    <a:bodyPr/>
                    <a:lstStyle/>
                    <a:p>
                      <a:pPr marL="179388" indent="0" algn="just" fontAlgn="ctr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7786,00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6347,35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37796">
                <a:tc>
                  <a:txBody>
                    <a:bodyPr/>
                    <a:lstStyle/>
                    <a:p>
                      <a:pPr marL="179388" indent="0" algn="just" fontAlgn="ctr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НАЦИОНАЛЬНАЯ ЭКОНОМИКА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55101,24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50134,25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37796">
                <a:tc>
                  <a:txBody>
                    <a:bodyPr/>
                    <a:lstStyle/>
                    <a:p>
                      <a:pPr marL="179388" indent="0" algn="just" fontAlgn="ctr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22667,62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13261,72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37796">
                <a:tc>
                  <a:txBody>
                    <a:bodyPr/>
                    <a:lstStyle/>
                    <a:p>
                      <a:pPr marL="179388" indent="0" algn="just" fontAlgn="ctr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ОХРАНА ОКРУЖАЮЩЕЙ СРЕДЫ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130,00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105,70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37796">
                <a:tc>
                  <a:txBody>
                    <a:bodyPr/>
                    <a:lstStyle/>
                    <a:p>
                      <a:pPr marL="179388" indent="0" algn="just" fontAlgn="ctr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116888,51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103094,25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37796">
                <a:tc>
                  <a:txBody>
                    <a:bodyPr/>
                    <a:lstStyle/>
                    <a:p>
                      <a:pPr marL="179388" indent="0" algn="just" fontAlgn="ctr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КУЛЬТУРА, КИНЕМАТОГРАФИЯ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30768,97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23634,86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37796">
                <a:tc>
                  <a:txBody>
                    <a:bodyPr/>
                    <a:lstStyle/>
                    <a:p>
                      <a:pPr marL="179388" indent="0" algn="just" fontAlgn="ctr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СОЦИАЛЬНАЯ ПОЛИТИКА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11662,82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10594,63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37796">
                <a:tc>
                  <a:txBody>
                    <a:bodyPr/>
                    <a:lstStyle/>
                    <a:p>
                      <a:pPr marL="179388" indent="0" algn="just" fontAlgn="ctr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381,40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381,09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37796">
                <a:tc>
                  <a:txBody>
                    <a:bodyPr/>
                    <a:lstStyle/>
                    <a:p>
                      <a:pPr marL="179388" indent="0" algn="just" fontAlgn="ctr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213,00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212,99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532886">
                <a:tc>
                  <a:txBody>
                    <a:bodyPr/>
                    <a:lstStyle/>
                    <a:p>
                      <a:pPr marL="179388" indent="0" algn="just" fontAlgn="ctr"/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6,00</a:t>
                      </a:r>
                      <a:endParaRPr lang="ru-RU" sz="14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4,25</a:t>
                      </a:r>
                      <a:endParaRPr lang="ru-RU" sz="1400" b="0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337796">
                <a:tc>
                  <a:txBody>
                    <a:bodyPr/>
                    <a:lstStyle/>
                    <a:p>
                      <a:pPr marL="84138" indent="0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РАСХОДОВ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277536,51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236407,25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21507" name="Рисунок 5" descr="7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Прямоугольник 82"/>
          <p:cNvSpPr/>
          <p:nvPr/>
        </p:nvSpPr>
        <p:spPr>
          <a:xfrm>
            <a:off x="1828800" y="304800"/>
            <a:ext cx="5638800" cy="40011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1424666" y="696969"/>
            <a:ext cx="74678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ИСПОЛНЕНИЕ ПО РАСХОДАМ 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МЕСТНОГО 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БЮДЖЕТА ЗА 2021 ГОД</a:t>
            </a:r>
            <a:endParaRPr lang="ru-RU" sz="2000" i="1" dirty="0"/>
          </a:p>
        </p:txBody>
      </p:sp>
      <p:sp>
        <p:nvSpPr>
          <p:cNvPr id="26692" name="TextBox 85"/>
          <p:cNvSpPr txBox="1">
            <a:spLocks noChangeArrowheads="1"/>
          </p:cNvSpPr>
          <p:nvPr/>
        </p:nvSpPr>
        <p:spPr bwMode="auto">
          <a:xfrm>
            <a:off x="7825889" y="1102732"/>
            <a:ext cx="10715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000" b="1" i="1" dirty="0">
                <a:solidFill>
                  <a:schemeClr val="accent6">
                    <a:lumMod val="50000"/>
                  </a:schemeClr>
                </a:solidFill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uild="p"/>
      <p:bldP spid="2669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Расходы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2673</TotalTime>
  <Words>949</Words>
  <Application>Microsoft Office PowerPoint</Application>
  <PresentationFormat>Экран (4:3)</PresentationFormat>
  <Paragraphs>262</Paragraphs>
  <Slides>18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Расходы</vt:lpstr>
      <vt:lpstr>Воздушный поток</vt:lpstr>
      <vt:lpstr>Слайд 1</vt:lpstr>
      <vt:lpstr>Слайд 2</vt:lpstr>
      <vt:lpstr>Слайд 3</vt:lpstr>
      <vt:lpstr>Слайд 4</vt:lpstr>
      <vt:lpstr>Информация об основных параметрах местного бюджета на 2021 г. </vt:lpstr>
      <vt:lpstr>Структура исполнения доходов местного бюджета за 2021 год</vt:lpstr>
      <vt:lpstr>Исполнение доходов местного  бюджета за 2021 год</vt:lpstr>
      <vt:lpstr>Структура исполнения расходов местного бюджета за 2021 год</vt:lpstr>
      <vt:lpstr>Слайд 9</vt:lpstr>
      <vt:lpstr> Межбюджетные трансферты – средства, предоставляемые одним бюджетом бюджетной системы Российской Федерации другому бюджету Российской Федерации</vt:lpstr>
      <vt:lpstr>Безвозмездные поступления   за 2021 год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Ануфриева Наталья</cp:lastModifiedBy>
  <cp:revision>337</cp:revision>
  <dcterms:created xsi:type="dcterms:W3CDTF">2015-04-08T11:20:50Z</dcterms:created>
  <dcterms:modified xsi:type="dcterms:W3CDTF">2022-08-30T08:51:10Z</dcterms:modified>
</cp:coreProperties>
</file>