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14" r:id="rId2"/>
  </p:sldMasterIdLst>
  <p:notesMasterIdLst>
    <p:notesMasterId r:id="rId24"/>
  </p:notesMasterIdLst>
  <p:handoutMasterIdLst>
    <p:handoutMasterId r:id="rId25"/>
  </p:handoutMasterIdLst>
  <p:sldIdLst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61" r:id="rId12"/>
    <p:sldId id="459" r:id="rId13"/>
    <p:sldId id="477" r:id="rId14"/>
    <p:sldId id="478" r:id="rId15"/>
    <p:sldId id="460" r:id="rId16"/>
    <p:sldId id="467" r:id="rId17"/>
    <p:sldId id="465" r:id="rId18"/>
    <p:sldId id="466" r:id="rId19"/>
    <p:sldId id="425" r:id="rId20"/>
    <p:sldId id="424" r:id="rId21"/>
    <p:sldId id="479" r:id="rId22"/>
    <p:sldId id="4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00297A"/>
    <a:srgbClr val="9900FF"/>
    <a:srgbClr val="00A44A"/>
    <a:srgbClr val="CC3300"/>
    <a:srgbClr val="FF3F3F"/>
    <a:srgbClr val="7A0000"/>
    <a:srgbClr val="FF7D7D"/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9" autoAdjust="0"/>
    <p:restoredTop sz="98808" autoAdjust="0"/>
  </p:normalViewPr>
  <p:slideViewPr>
    <p:cSldViewPr>
      <p:cViewPr varScale="1">
        <p:scale>
          <a:sx n="101" d="100"/>
          <a:sy n="101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perspective val="30"/>
    </c:view3D>
    <c:plotArea>
      <c:layout>
        <c:manualLayout>
          <c:layoutTarget val="inner"/>
          <c:xMode val="edge"/>
          <c:yMode val="edge"/>
          <c:x val="2.3188599943906728E-2"/>
          <c:y val="2.319767753504064E-2"/>
          <c:w val="0.79730414181232523"/>
          <c:h val="0.806352045369298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2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2" formatCode="#,##0.0">
                  <c:v>154369300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из областного бюджета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2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2" formatCode="#,##0.0">
                  <c:v>97816300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2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#,##0.00">
                  <c:v>157633300</c:v>
                </c:pt>
              </c:numCache>
            </c:numRef>
          </c:val>
        </c:ser>
        <c:shape val="cylinder"/>
        <c:axId val="69966464"/>
        <c:axId val="64221568"/>
        <c:axId val="0"/>
      </c:bar3DChart>
      <c:catAx>
        <c:axId val="69966464"/>
        <c:scaling>
          <c:orientation val="minMax"/>
        </c:scaling>
        <c:axPos val="b"/>
        <c:numFmt formatCode="General" sourceLinked="1"/>
        <c:tickLblPos val="nextTo"/>
        <c:crossAx val="64221568"/>
        <c:crosses val="autoZero"/>
        <c:auto val="1"/>
        <c:lblAlgn val="ctr"/>
        <c:lblOffset val="100"/>
      </c:catAx>
      <c:valAx>
        <c:axId val="642215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996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98712867760132"/>
          <c:y val="0.27386708005903082"/>
          <c:w val="0.24201285772158421"/>
          <c:h val="0.555363505087534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487757583212174E-4"/>
          <c:y val="4.8771754899437636E-2"/>
          <c:w val="0.67945757389532779"/>
          <c:h val="0.90320766815406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Налог на имушество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собстьвенности</c:v>
                </c:pt>
                <c:pt idx="6">
                  <c:v>Платежи при пользовании природными ресурсами </c:v>
                </c:pt>
                <c:pt idx="7">
                  <c:v>Доходы от оказания платных услуг (работ) и компенсации затрат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28.73</c:v>
                </c:pt>
                <c:pt idx="1">
                  <c:v>1.1700000000000006</c:v>
                </c:pt>
                <c:pt idx="2">
                  <c:v>1.23</c:v>
                </c:pt>
                <c:pt idx="3">
                  <c:v>0.14000000000000001</c:v>
                </c:pt>
                <c:pt idx="4">
                  <c:v>0.36000000000000015</c:v>
                </c:pt>
                <c:pt idx="5">
                  <c:v>1.43</c:v>
                </c:pt>
                <c:pt idx="6">
                  <c:v>1.35</c:v>
                </c:pt>
                <c:pt idx="7">
                  <c:v>1.07</c:v>
                </c:pt>
                <c:pt idx="8">
                  <c:v>0.97000000000000031</c:v>
                </c:pt>
                <c:pt idx="9">
                  <c:v>0.18000000000000008</c:v>
                </c:pt>
                <c:pt idx="10">
                  <c:v>63.37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859576962070711"/>
          <c:y val="1.5757197158408815E-3"/>
          <c:w val="0.31972663215012997"/>
          <c:h val="0.9877148505553911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057352684754058E-2"/>
          <c:y val="0.11136242472614929"/>
          <c:w val="0.7065462753950339"/>
          <c:h val="0.7514450867052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3F3F"/>
            </a:solidFill>
          </c:spPr>
          <c:explosion val="25"/>
          <c:dPt>
            <c:idx val="0"/>
            <c:spPr>
              <a:solidFill>
                <a:srgbClr val="DEA9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spPr>
              <a:solidFill>
                <a:srgbClr val="CC3300"/>
              </a:solidFill>
            </c:spPr>
          </c:dPt>
          <c:dPt>
            <c:idx val="8"/>
            <c:spPr>
              <a:solidFill>
                <a:srgbClr val="9900FF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64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и государственного дролга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12.4</c:v>
                </c:pt>
                <c:pt idx="1">
                  <c:v>0.12000000000000002</c:v>
                </c:pt>
                <c:pt idx="2">
                  <c:v>3.9699999999999998</c:v>
                </c:pt>
                <c:pt idx="3">
                  <c:v>2.04</c:v>
                </c:pt>
                <c:pt idx="4">
                  <c:v>11.2</c:v>
                </c:pt>
                <c:pt idx="5">
                  <c:v>0.17</c:v>
                </c:pt>
                <c:pt idx="6">
                  <c:v>49.949999999999996</c:v>
                </c:pt>
                <c:pt idx="7">
                  <c:v>11.83</c:v>
                </c:pt>
                <c:pt idx="8">
                  <c:v>8.06</c:v>
                </c:pt>
                <c:pt idx="9">
                  <c:v>0.14000000000000001</c:v>
                </c:pt>
                <c:pt idx="10">
                  <c:v>0.12000000000000002</c:v>
                </c:pt>
                <c:pt idx="11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4630">
          <a:noFill/>
        </a:ln>
      </c:spPr>
    </c:plotArea>
    <c:legend>
      <c:legendPos val="r"/>
      <c:layout>
        <c:manualLayout>
          <c:xMode val="edge"/>
          <c:yMode val="edge"/>
          <c:x val="0.71268883714592346"/>
          <c:y val="5.9264383859532394E-2"/>
          <c:w val="0.27870899320429354"/>
          <c:h val="0.8800127440717288"/>
        </c:manualLayout>
      </c:layout>
      <c:txPr>
        <a:bodyPr/>
        <a:lstStyle/>
        <a:p>
          <a:pPr>
            <a:defRPr sz="873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4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0.11219309705324508"/>
          <c:y val="2.1333184019709402E-2"/>
          <c:w val="0.62265141748952757"/>
          <c:h val="0.8217080545368016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">
                  <c:v>1089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52987.7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43739.6</c:v>
                </c:pt>
              </c:numCache>
            </c:numRef>
          </c:val>
        </c:ser>
        <c:axId val="97673216"/>
        <c:axId val="97674752"/>
      </c:barChart>
      <c:catAx>
        <c:axId val="97673216"/>
        <c:scaling>
          <c:orientation val="minMax"/>
        </c:scaling>
        <c:axPos val="l"/>
        <c:numFmt formatCode="General" sourceLinked="1"/>
        <c:tickLblPos val="nextTo"/>
        <c:crossAx val="97674752"/>
        <c:crosses val="autoZero"/>
        <c:auto val="1"/>
        <c:lblAlgn val="ctr"/>
        <c:lblOffset val="100"/>
      </c:catAx>
      <c:valAx>
        <c:axId val="976747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673216"/>
        <c:crosses val="autoZero"/>
        <c:crossBetween val="between"/>
      </c:valAx>
      <c:spPr>
        <a:ln>
          <a:solidFill>
            <a:srgbClr val="DEA900"/>
          </a:solidFill>
        </a:ln>
      </c:spPr>
    </c:plotArea>
    <c:legend>
      <c:legendPos val="r"/>
      <c:layout/>
    </c:legend>
    <c:plotVisOnly val="1"/>
  </c:chart>
  <c:spPr>
    <a:solidFill>
      <a:srgbClr val="FFFF00"/>
    </a:solidFill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25.11.2016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F8F0-53C2-42E2-A492-5BA8168523E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5" r:id="rId1"/>
    <p:sldLayoutId id="2147486116" r:id="rId2"/>
    <p:sldLayoutId id="2147486117" r:id="rId3"/>
    <p:sldLayoutId id="2147486118" r:id="rId4"/>
    <p:sldLayoutId id="2147486119" r:id="rId5"/>
    <p:sldLayoutId id="2147486120" r:id="rId6"/>
    <p:sldLayoutId id="2147486121" r:id="rId7"/>
    <p:sldLayoutId id="2147486122" r:id="rId8"/>
    <p:sldLayoutId id="2147486123" r:id="rId9"/>
    <p:sldLayoutId id="2147486124" r:id="rId10"/>
    <p:sldLayoutId id="21474861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6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6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6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6.jpeg"/><Relationship Id="rId4" Type="http://schemas.openxmlformats.org/officeDocument/2006/relationships/image" Target="../media/image40.pn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городского округа Пелым на 2017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275637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85852" y="129540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2017 ГОД </a:t>
            </a:r>
            <a:endParaRPr lang="ru-RU" sz="2000" i="1" dirty="0"/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86808" cy="51919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65132"/>
                <a:gridCol w="2221676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91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19 469.4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5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197,0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5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6 271,0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3 217,3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75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17 668,0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27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66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 (в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том числе):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78 731,6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387,9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57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42 891.99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42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6 518,55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1 281,6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5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5 651,54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7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18 656,0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7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12 715,0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77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204,0</a:t>
                      </a:r>
                    </a:p>
                  </a:txBody>
                  <a:tcPr anchor="ctr"/>
                </a:tc>
              </a:tr>
              <a:tr h="21431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1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91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157 633,3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500166" y="1071546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2017 ГОД</a:t>
            </a:r>
            <a:endParaRPr lang="ru-RU" sz="2000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643834" y="1142984"/>
            <a:ext cx="1071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7147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929198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2017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6438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4857760"/>
          <a:ext cx="8001056" cy="15278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38787"/>
                <a:gridCol w="2762269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43 739,6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52 987,7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1 089,0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97 816,3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33400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500562" y="1214422"/>
            <a:ext cx="4389438" cy="5510212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600" y="1828800"/>
                      <a:ext cx="4190273" cy="18943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404280" y="2909598"/>
                  <a:ext cx="754194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800626" y="5638800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248734" y="3886200"/>
              <a:ext cx="2210182" cy="2438400"/>
              <a:chOff x="1829134" y="3657600"/>
              <a:chExt cx="2210182" cy="2438400"/>
            </a:xfrm>
          </p:grpSpPr>
          <p:grpSp>
            <p:nvGrpSpPr>
              <p:cNvPr id="22581" name="Овал 176"/>
              <p:cNvGrpSpPr>
                <a:grpSpLocks/>
              </p:cNvGrpSpPr>
              <p:nvPr/>
            </p:nvGrpSpPr>
            <p:grpSpPr bwMode="auto">
              <a:xfrm>
                <a:off x="1829134" y="3657600"/>
                <a:ext cx="2133967" cy="1143000"/>
                <a:chOff x="6248404" y="3886200"/>
                <a:chExt cx="2133598" cy="1143000"/>
              </a:xfrm>
            </p:grpSpPr>
            <p:pic>
              <p:nvPicPr>
                <p:cNvPr id="22592" name="Овал 176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67602" y="3886200"/>
                  <a:ext cx="914400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1" y="4114635"/>
                  <a:ext cx="990601" cy="914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</p:grpSp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924717" y="3733619"/>
                <a:ext cx="1114599" cy="2362381"/>
                <a:chOff x="7572917" y="4419419"/>
                <a:chExt cx="1114599" cy="2362381"/>
              </a:xfrm>
            </p:grpSpPr>
            <p:grpSp>
              <p:nvGrpSpPr>
                <p:cNvPr id="22583" name="Группа 46"/>
                <p:cNvGrpSpPr>
                  <a:grpSpLocks/>
                </p:cNvGrpSpPr>
                <p:nvPr/>
              </p:nvGrpSpPr>
              <p:grpSpPr bwMode="auto">
                <a:xfrm>
                  <a:off x="7696742" y="5943600"/>
                  <a:ext cx="914562" cy="838200"/>
                  <a:chOff x="3747132" y="4814895"/>
                  <a:chExt cx="1066989" cy="995434"/>
                </a:xfrm>
              </p:grpSpPr>
              <p:grpSp>
                <p:nvGrpSpPr>
                  <p:cNvPr id="22588" name="Овал 186"/>
                  <p:cNvGrpSpPr>
                    <a:grpSpLocks/>
                  </p:cNvGrpSpPr>
                  <p:nvPr/>
                </p:nvGrpSpPr>
                <p:grpSpPr bwMode="auto">
                  <a:xfrm>
                    <a:off x="3747135" y="4814895"/>
                    <a:ext cx="1066986" cy="995434"/>
                    <a:chOff x="7467597" y="5486399"/>
                    <a:chExt cx="914400" cy="838200"/>
                  </a:xfrm>
                </p:grpSpPr>
                <p:pic>
                  <p:nvPicPr>
                    <p:cNvPr id="22590" name="Овал 186"/>
                    <p:cNvPicPr>
                      <a:picLocks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7467597" y="5486399"/>
                      <a:ext cx="914400" cy="838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32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85095" y="5724526"/>
                      <a:ext cx="430213" cy="4127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188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7133" y="4995874"/>
                    <a:ext cx="1066985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22387,9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620530" y="5105400"/>
                  <a:ext cx="1066986" cy="838200"/>
                  <a:chOff x="3658211" y="4784286"/>
                  <a:chExt cx="1244815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747126" y="4784286"/>
                    <a:ext cx="106698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8211" y="4965162"/>
                    <a:ext cx="1244814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2 565,0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572917" y="4419419"/>
                  <a:ext cx="1038385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40326,99 </a:t>
                  </a:r>
                  <a:r>
                    <a:rPr lang="ru-RU" sz="10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рублей</a:t>
                  </a:r>
                </a:p>
              </p:txBody>
            </p:sp>
          </p:grpSp>
        </p:grpSp>
      </p:grpSp>
      <p:sp>
        <p:nvSpPr>
          <p:cNvPr id="22578" name="TextBox 10"/>
          <p:cNvSpPr txBox="1">
            <a:spLocks noChangeArrowheads="1"/>
          </p:cNvSpPr>
          <p:nvPr/>
        </p:nvSpPr>
        <p:spPr bwMode="auto">
          <a:xfrm>
            <a:off x="228600" y="2714621"/>
            <a:ext cx="1914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Georgia" pitchFamily="18" charset="0"/>
              </a:rPr>
              <a:t>Дополнительное образование и Другие </a:t>
            </a:r>
            <a:r>
              <a:rPr lang="ru-RU" sz="1100" b="1" dirty="0">
                <a:latin typeface="Georgia" pitchFamily="18" charset="0"/>
              </a:rPr>
              <a:t>вопросы в области образования</a:t>
            </a:r>
          </a:p>
        </p:txBody>
      </p:sp>
      <p:sp>
        <p:nvSpPr>
          <p:cNvPr id="22576" name="TextBox 10"/>
          <p:cNvSpPr txBox="1">
            <a:spLocks noChangeArrowheads="1"/>
          </p:cNvSpPr>
          <p:nvPr/>
        </p:nvSpPr>
        <p:spPr bwMode="auto">
          <a:xfrm>
            <a:off x="2438400" y="2714621"/>
            <a:ext cx="1528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Georgia" pitchFamily="18" charset="0"/>
              </a:rPr>
              <a:t>Молодежная политика и оздоровление </a:t>
            </a:r>
            <a:r>
              <a:rPr lang="ru-RU" sz="1100" b="1" dirty="0" smtClean="0">
                <a:latin typeface="Georgia" pitchFamily="18" charset="0"/>
              </a:rPr>
              <a:t>детей</a:t>
            </a:r>
            <a:r>
              <a:rPr lang="en-US" sz="1100" b="1" dirty="0" smtClean="0">
                <a:latin typeface="Georgia" pitchFamily="18" charset="0"/>
              </a:rPr>
              <a:t> </a:t>
            </a:r>
            <a:endParaRPr lang="ru-RU" sz="1100" b="1" dirty="0">
              <a:latin typeface="Georgia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48000" y="1219200"/>
            <a:ext cx="25523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000100" y="1928802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78 731.6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19600" y="2057400"/>
            <a:ext cx="3048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/>
              <a:t>Субсидии </a:t>
            </a:r>
            <a:r>
              <a:rPr lang="ru-RU" sz="1000" i="1" dirty="0" smtClean="0"/>
              <a:t> автономным учреждениям на финансовое обеспечение муниципального задания на оказание муниципальных услуг</a:t>
            </a:r>
            <a:endParaRPr lang="ru-RU" sz="1000" i="1" dirty="0"/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198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391400" y="2057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22 387,9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495800" y="39624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общего образования»</a:t>
            </a:r>
            <a:endParaRPr lang="ru-RU" sz="1000" i="1" dirty="0">
              <a:latin typeface="+mn-lt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95800" y="48006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Организация питания в муниципальных общеобразовательных организациях</a:t>
            </a:r>
            <a:endParaRPr lang="ru-RU" sz="1000" i="1" dirty="0">
              <a:latin typeface="+mn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495800" y="56388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дошкольного образования»</a:t>
            </a:r>
            <a:endParaRPr lang="ru-RU" sz="1000" i="1" dirty="0">
              <a:latin typeface="+mn-lt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53340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27"/>
          <p:cNvGrpSpPr>
            <a:grpSpLocks/>
          </p:cNvGrpSpPr>
          <p:nvPr/>
        </p:nvGrpSpPr>
        <p:grpSpPr bwMode="auto">
          <a:xfrm>
            <a:off x="357158" y="3571876"/>
            <a:ext cx="3870323" cy="2855914"/>
            <a:chOff x="182817" y="3730985"/>
            <a:chExt cx="3870322" cy="2855561"/>
          </a:xfrm>
        </p:grpSpPr>
        <p:grpSp>
          <p:nvGrpSpPr>
            <p:cNvPr id="22550" name="Группа 46"/>
            <p:cNvGrpSpPr>
              <a:grpSpLocks/>
            </p:cNvGrpSpPr>
            <p:nvPr/>
          </p:nvGrpSpPr>
          <p:grpSpPr bwMode="auto">
            <a:xfrm>
              <a:off x="182817" y="3730985"/>
              <a:ext cx="3870322" cy="2855561"/>
              <a:chOff x="182817" y="3730985"/>
              <a:chExt cx="3870322" cy="2855561"/>
            </a:xfrm>
          </p:grpSpPr>
          <p:graphicFrame>
            <p:nvGraphicFramePr>
              <p:cNvPr id="22553" name="Object 3"/>
              <p:cNvGraphicFramePr>
                <a:graphicFrameLocks/>
              </p:cNvGraphicFramePr>
              <p:nvPr/>
            </p:nvGraphicFramePr>
            <p:xfrm>
              <a:off x="182817" y="3873843"/>
              <a:ext cx="3332162" cy="2712703"/>
            </p:xfrm>
            <a:graphic>
              <a:graphicData uri="http://schemas.openxmlformats.org/presentationml/2006/ole">
                <p:oleObj spid="_x0000_s22553" name="Worksheet" r:id="rId12" imgW="3257584" imgH="2495679" progId="Excel.Sheet.8">
                  <p:embed/>
                </p:oleObj>
              </a:graphicData>
            </a:graphic>
          </p:graphicFrame>
          <p:grpSp>
            <p:nvGrpSpPr>
              <p:cNvPr id="22554" name="Группа 45"/>
              <p:cNvGrpSpPr>
                <a:grpSpLocks/>
              </p:cNvGrpSpPr>
              <p:nvPr/>
            </p:nvGrpSpPr>
            <p:grpSpPr bwMode="auto">
              <a:xfrm>
                <a:off x="328869" y="3730985"/>
                <a:ext cx="3724270" cy="2004759"/>
                <a:chOff x="328869" y="3730985"/>
                <a:chExt cx="3724270" cy="2004759"/>
              </a:xfrm>
            </p:grpSpPr>
            <p:grpSp>
              <p:nvGrpSpPr>
                <p:cNvPr id="22555" name="Группа 26"/>
                <p:cNvGrpSpPr>
                  <a:grpSpLocks/>
                </p:cNvGrpSpPr>
                <p:nvPr/>
              </p:nvGrpSpPr>
              <p:grpSpPr bwMode="auto">
                <a:xfrm>
                  <a:off x="328869" y="3883360"/>
                  <a:ext cx="3724270" cy="1852384"/>
                  <a:chOff x="1090865" y="1978360"/>
                  <a:chExt cx="3724270" cy="1852384"/>
                </a:xfrm>
              </p:grpSpPr>
              <p:grpSp>
                <p:nvGrpSpPr>
                  <p:cNvPr id="22560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3367336" y="2249785"/>
                    <a:ext cx="1447799" cy="942868"/>
                    <a:chOff x="2970952" y="1679195"/>
                    <a:chExt cx="1325475" cy="832317"/>
                  </a:xfrm>
                </p:grpSpPr>
                <p:sp>
                  <p:nvSpPr>
                    <p:cNvPr id="12376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952" y="1679195"/>
                      <a:ext cx="252887" cy="2241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12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45" name="Прямоугольник 17"/>
                    <p:cNvSpPr/>
                    <p:nvPr/>
                  </p:nvSpPr>
                  <p:spPr>
                    <a:xfrm>
                      <a:off x="3683104" y="2267704"/>
                      <a:ext cx="613323" cy="24380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1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090865" y="3087122"/>
                    <a:ext cx="977875" cy="743622"/>
                    <a:chOff x="3467159" y="2620157"/>
                    <a:chExt cx="895253" cy="656435"/>
                  </a:xfrm>
                </p:grpSpPr>
                <p:grpSp>
                  <p:nvGrpSpPr>
                    <p:cNvPr id="22567" name="Овал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67159" y="2620157"/>
                      <a:ext cx="773193" cy="656435"/>
                      <a:chOff x="451097" y="4742689"/>
                      <a:chExt cx="844549" cy="743714"/>
                    </a:xfrm>
                  </p:grpSpPr>
                  <p:pic>
                    <p:nvPicPr>
                      <p:cNvPr id="22569" name="Овал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7" y="4742689"/>
                        <a:ext cx="844549" cy="7437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72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685" y="4832351"/>
                        <a:ext cx="276225" cy="25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3" name="Прямоугольник 15"/>
                    <p:cNvSpPr/>
                    <p:nvPr/>
                  </p:nvSpPr>
                  <p:spPr>
                    <a:xfrm>
                      <a:off x="3542732" y="2738534"/>
                      <a:ext cx="819680" cy="24449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42 891,99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2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173412" y="1978360"/>
                    <a:ext cx="1382711" cy="785720"/>
                    <a:chOff x="3054448" y="2295501"/>
                    <a:chExt cx="1265885" cy="693593"/>
                  </a:xfrm>
                </p:grpSpPr>
                <p:grpSp>
                  <p:nvGrpSpPr>
                    <p:cNvPr id="22563" name="Овал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448" y="2295501"/>
                      <a:ext cx="1265885" cy="693593"/>
                      <a:chOff x="533648" y="3633779"/>
                      <a:chExt cx="1382710" cy="785814"/>
                    </a:xfrm>
                  </p:grpSpPr>
                  <p:pic>
                    <p:nvPicPr>
                      <p:cNvPr id="22565" name="Овал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48" y="3657596"/>
                        <a:ext cx="838199" cy="7619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0133" y="3633779"/>
                        <a:ext cx="276225" cy="253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3193971" y="2451036"/>
                      <a:ext cx="959236" cy="24449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12 170,09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556" name="Овал 134"/>
                <p:cNvGrpSpPr>
                  <a:grpSpLocks/>
                </p:cNvGrpSpPr>
                <p:nvPr/>
              </p:nvGrpSpPr>
              <p:grpSpPr bwMode="auto">
                <a:xfrm>
                  <a:off x="1908430" y="3730985"/>
                  <a:ext cx="1169987" cy="938098"/>
                  <a:chOff x="2030668" y="3481394"/>
                  <a:chExt cx="1169987" cy="938213"/>
                </a:xfrm>
              </p:grpSpPr>
              <p:sp>
                <p:nvSpPr>
                  <p:cNvPr id="1236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668" y="3481394"/>
                    <a:ext cx="276225" cy="2555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  <p:pic>
                <p:nvPicPr>
                  <p:cNvPr id="22558" name="Овал 134"/>
                  <p:cNvPicPr>
                    <a:picLocks noChangeArrowheads="1"/>
                  </p:cNvPicPr>
                  <p:nvPr/>
                </p:nvPicPr>
                <p:blipFill>
                  <a:blip r:embed="rId15"/>
                  <a:srcRect/>
                  <a:stretch>
                    <a:fillRect/>
                  </a:stretch>
                </p:blipFill>
                <p:spPr bwMode="auto">
                  <a:xfrm>
                    <a:off x="2362455" y="3657607"/>
                    <a:ext cx="83820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36" name="Прямоугольник 135"/>
                <p:cNvSpPr/>
                <p:nvPr/>
              </p:nvSpPr>
              <p:spPr bwMode="auto">
                <a:xfrm>
                  <a:off x="2392616" y="4059558"/>
                  <a:ext cx="1057268" cy="27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22 387,9</a:t>
                  </a:r>
                  <a:endPara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22551" name="TextBox 10"/>
            <p:cNvSpPr txBox="1">
              <a:spLocks noChangeArrowheads="1"/>
            </p:cNvSpPr>
            <p:nvPr/>
          </p:nvSpPr>
          <p:spPr bwMode="auto">
            <a:xfrm>
              <a:off x="1990164" y="4429780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Georgia" pitchFamily="18" charset="0"/>
                </a:rPr>
                <a:t>Дошкольное </a:t>
              </a:r>
            </a:p>
            <a:p>
              <a:pPr algn="ctr"/>
              <a:r>
                <a:rPr lang="ru-RU" sz="1400" b="1" dirty="0">
                  <a:latin typeface="Georgia" pitchFamily="18" charset="0"/>
                </a:rPr>
                <a:t>образование</a:t>
              </a:r>
            </a:p>
          </p:txBody>
        </p:sp>
        <p:sp>
          <p:nvSpPr>
            <p:cNvPr id="22552" name="TextBox 10"/>
            <p:cNvSpPr txBox="1">
              <a:spLocks noChangeArrowheads="1"/>
            </p:cNvSpPr>
            <p:nvPr/>
          </p:nvSpPr>
          <p:spPr bwMode="auto">
            <a:xfrm>
              <a:off x="1020763" y="4973844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Общее образование</a:t>
              </a:r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 rot="16200000" flipH="1">
            <a:off x="1295400" y="3657600"/>
            <a:ext cx="533400" cy="533400"/>
          </a:xfrm>
          <a:prstGeom prst="straightConnector1">
            <a:avLst/>
          </a:prstGeom>
          <a:ln>
            <a:solidFill>
              <a:srgbClr val="00297A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 flipV="1">
            <a:off x="1905000" y="3581400"/>
            <a:ext cx="838200" cy="609600"/>
          </a:xfrm>
          <a:prstGeom prst="straightConnector1">
            <a:avLst/>
          </a:prstGeom>
          <a:ln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071802" y="3429001"/>
            <a:ext cx="1071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Georgia" pitchFamily="18" charset="0"/>
              </a:rPr>
              <a:t>1 281,6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8" grpId="0" build="p"/>
      <p:bldP spid="22576" grpId="0" build="p"/>
      <p:bldP spid="96" grpId="0" build="p"/>
      <p:bldP spid="97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85"/>
          <p:cNvGrpSpPr>
            <a:grpSpLocks/>
          </p:cNvGrpSpPr>
          <p:nvPr/>
        </p:nvGrpSpPr>
        <p:grpSpPr bwMode="auto">
          <a:xfrm>
            <a:off x="165100" y="3097213"/>
            <a:ext cx="3784600" cy="2797175"/>
            <a:chOff x="104" y="1951"/>
            <a:chExt cx="2384" cy="1762"/>
          </a:xfrm>
        </p:grpSpPr>
        <p:pic>
          <p:nvPicPr>
            <p:cNvPr id="23587" name="Скругленный прямоугольник 8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951"/>
              <a:ext cx="2384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4" name="Text Box 4"/>
            <p:cNvSpPr txBox="1">
              <a:spLocks noChangeArrowheads="1"/>
            </p:cNvSpPr>
            <p:nvPr/>
          </p:nvSpPr>
          <p:spPr bwMode="auto">
            <a:xfrm>
              <a:off x="226" y="2050"/>
              <a:ext cx="2140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Организационно –воспитательная  работа с молодежью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Мероприятия по оздоровительной компании детей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Проведение мероприятий по организации отдыха детей в каникулярное время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0" y="1249363"/>
            <a:ext cx="4330700" cy="1908175"/>
            <a:chOff x="251345" y="2478819"/>
            <a:chExt cx="4465200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254487" y="2478819"/>
              <a:ext cx="4462058" cy="1493255"/>
              <a:chOff x="79248" y="1249680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48" y="1249680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28051" y="1593585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251345" y="2753139"/>
              <a:ext cx="3752148" cy="86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Молодежная политика и оздоровление детей</a:t>
              </a: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1295400"/>
            <a:ext cx="4213225" cy="1752600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034213" y="990600"/>
            <a:ext cx="1652587" cy="1295400"/>
            <a:chOff x="3177299" y="5356909"/>
            <a:chExt cx="935881" cy="82587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177299" y="5356909"/>
              <a:ext cx="935881" cy="825870"/>
              <a:chOff x="7699248" y="975360"/>
              <a:chExt cx="1511808" cy="1322832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99248" y="975360"/>
                <a:ext cx="1511808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73726" y="1184485"/>
                <a:ext cx="970113" cy="833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06935" y="5551231"/>
              <a:ext cx="844437" cy="37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latin typeface="Century" pitchFamily="18" charset="0"/>
                </a:rPr>
                <a:t>18 656,0</a:t>
              </a:r>
              <a:endParaRPr lang="ru-RU" sz="1600" b="1" dirty="0">
                <a:latin typeface="Century" pitchFamily="18" charset="0"/>
              </a:endParaRPr>
            </a:p>
            <a:p>
              <a:pPr algn="ctr"/>
              <a:r>
                <a:rPr lang="ru-RU" sz="1600" b="1" dirty="0">
                  <a:latin typeface="Georgia" pitchFamily="18" charset="0"/>
                </a:rPr>
                <a:t>тыс.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239000" y="2895600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4048125" y="3017838"/>
            <a:ext cx="3632200" cy="3333750"/>
            <a:chOff x="2550" y="1901"/>
            <a:chExt cx="2288" cy="2100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50" y="1901"/>
              <a:ext cx="2288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90" y="2018"/>
              <a:ext cx="201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defRPr/>
              </a:pPr>
              <a:endParaRPr lang="ru-RU" sz="800" b="1" dirty="0"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«Патриотическое воспитание граждан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«Развитие культуры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«Профилактика ВИЧ-инфекций»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Приобретение программного обеспечения для работы с электронными каталогами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800" y="228600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822568" y="1066800"/>
            <a:ext cx="1677995" cy="1295400"/>
            <a:chOff x="3177299" y="5356434"/>
            <a:chExt cx="983332" cy="829676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177299" y="5356434"/>
              <a:ext cx="935881" cy="829676"/>
              <a:chOff x="2974848" y="993648"/>
              <a:chExt cx="1511808" cy="1328928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974848" y="993648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239627" y="5481135"/>
              <a:ext cx="921004" cy="37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1 281,6</a:t>
              </a:r>
            </a:p>
            <a:p>
              <a:pPr algn="ctr"/>
              <a:r>
                <a:rPr lang="ru-RU" sz="1600" b="1" dirty="0" smtClean="0">
                  <a:latin typeface="Georgia" pitchFamily="18" charset="0"/>
                </a:rPr>
                <a:t> тыс</a:t>
              </a:r>
              <a:r>
                <a:rPr lang="ru-RU" sz="1600" b="1" dirty="0">
                  <a:latin typeface="Georgia" pitchFamily="18" charset="0"/>
                </a:rPr>
                <a:t>. рублей</a:t>
              </a:r>
            </a:p>
          </p:txBody>
        </p:sp>
      </p:grp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5410200"/>
            <a:ext cx="1981200" cy="1320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0" y="1643050"/>
            <a:ext cx="8627999" cy="4689475"/>
            <a:chOff x="322263" y="1676400"/>
            <a:chExt cx="8627999" cy="4689475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621024" y="1676400"/>
              <a:ext cx="3392424" cy="1481328"/>
              <a:chOff x="-31814" y="914400"/>
              <a:chExt cx="3392424" cy="1481328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31814" y="914400"/>
                <a:ext cx="3392424" cy="1481328"/>
                <a:chOff x="-31814" y="914400"/>
                <a:chExt cx="3392424" cy="1481328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31814" y="914400"/>
                  <a:ext cx="2895600" cy="1371600"/>
                  <a:chOff x="3621024" y="1676400"/>
                  <a:chExt cx="2895600" cy="13716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621024" y="1676400"/>
                    <a:ext cx="2895600" cy="1371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4" y="1905000"/>
                    <a:ext cx="1914244" cy="618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ru-RU" sz="1000" b="1">
                        <a:latin typeface="Georgia" pitchFamily="18" charset="0"/>
                      </a:rPr>
                      <a:t>Доплаты к пенсиям, дополнительное пенсионное обеспечение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025586" y="1219200"/>
                  <a:ext cx="1335024" cy="1176528"/>
                  <a:chOff x="5678424" y="1981200"/>
                  <a:chExt cx="1335024" cy="1176528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678424" y="1981200"/>
                    <a:ext cx="1335024" cy="1176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7249" y="2016125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446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rPr>
                  <a:t>907,0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rPr>
                  <a:t>тыс. рублей</a:t>
                </a: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590800"/>
              <a:ext cx="3962400" cy="1981200"/>
              <a:chOff x="1877948" y="1882775"/>
              <a:chExt cx="3962400" cy="198120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39975"/>
                <a:ext cx="3200400" cy="1524000"/>
                <a:chOff x="4687824" y="304800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687824" y="304800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40224" y="3505200"/>
                  <a:ext cx="2757206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Мероприятия в области социальной политики (общественные организации)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237" y="1882775"/>
                <a:ext cx="3051111" cy="1219200"/>
                <a:chOff x="5599113" y="2590800"/>
                <a:chExt cx="3051111" cy="1219200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202424" y="2590800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446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rPr>
                  <a:t>24,0</a:t>
                </a:r>
                <a:endPara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rPr>
                  <a:t>тыс. рублей</a:t>
                </a: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263" y="1935480"/>
              <a:ext cx="3463353" cy="4315968"/>
              <a:chOff x="22225" y="1859280"/>
              <a:chExt cx="3463353" cy="4315968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653986" y="2667000"/>
                <a:ext cx="2831592" cy="1600200"/>
                <a:chOff x="954024" y="2743200"/>
                <a:chExt cx="2831592" cy="1600200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4024" y="2743200"/>
                  <a:ext cx="2831592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335024" y="2926080"/>
                  <a:ext cx="2141396" cy="91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Государственная программа СО «Социальная поддержка и социальное обслуживание населения СО»</a:t>
                  </a:r>
                  <a:endParaRPr lang="ru-RU" sz="1000" b="1" dirty="0">
                    <a:solidFill>
                      <a:srgbClr val="000000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44386" y="4678680"/>
                <a:ext cx="2944368" cy="1496568"/>
                <a:chOff x="344424" y="4754880"/>
                <a:chExt cx="2944368" cy="1496568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44424" y="4754880"/>
                  <a:ext cx="2944368" cy="1496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25424" y="5212080"/>
                  <a:ext cx="2101772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Предоставление отдельным категориям граждан компенсаций расходов на оплату жилого помещения и </a:t>
                  </a:r>
                  <a:r>
                    <a:rPr lang="ru-RU" sz="1000" b="1" dirty="0" err="1" smtClean="0">
                      <a:latin typeface="Georgia" pitchFamily="18" charset="0"/>
                    </a:rPr>
                    <a:t>оммунальных</a:t>
                  </a:r>
                  <a:r>
                    <a:rPr lang="ru-RU" sz="1000" b="1" dirty="0" smtClean="0">
                      <a:latin typeface="Georgia" pitchFamily="18" charset="0"/>
                    </a:rPr>
                    <a:t> услуг 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225" y="1859280"/>
                <a:ext cx="1469961" cy="1382395"/>
                <a:chOff x="2379663" y="2446655"/>
                <a:chExt cx="1469961" cy="1382395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79663" y="2446655"/>
                  <a:ext cx="1469961" cy="1188720"/>
                  <a:chOff x="322263" y="1935480"/>
                  <a:chExt cx="1469961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96824" y="1935480"/>
                    <a:ext cx="1295400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199" y="2038350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446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11 078,0</a:t>
                  </a:r>
                  <a:endPara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1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4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781800" y="1219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12 715,0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8500" y="4572000"/>
            <a:ext cx="29337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648200"/>
            <a:ext cx="2743200" cy="2209800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388100" y="4716780"/>
              <a:ext cx="2209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953000" y="1981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225,0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71678"/>
            <a:ext cx="8839200" cy="20077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1143000" y="3733801"/>
            <a:ext cx="8001000" cy="2743200"/>
            <a:chOff x="76200" y="3809796"/>
            <a:chExt cx="8001000" cy="2743393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0" y="3809796"/>
              <a:ext cx="7620002" cy="2648152"/>
              <a:chOff x="381000" y="3809796"/>
              <a:chExt cx="7620002" cy="2648152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0" y="3886000"/>
                <a:ext cx="7620002" cy="1047947"/>
                <a:chOff x="8401051" y="3026628"/>
                <a:chExt cx="6191252" cy="858889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3539790" y="3026628"/>
                  <a:ext cx="1052513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grpSp>
            <p:nvGrpSpPr>
              <p:cNvPr id="26644" name="Группа 89"/>
              <p:cNvGrpSpPr>
                <a:grpSpLocks/>
              </p:cNvGrpSpPr>
              <p:nvPr/>
            </p:nvGrpSpPr>
            <p:grpSpPr bwMode="auto">
              <a:xfrm>
                <a:off x="381001" y="3809796"/>
                <a:ext cx="4495798" cy="1886152"/>
                <a:chOff x="8401050" y="2339641"/>
                <a:chExt cx="3652835" cy="1545874"/>
              </a:xfrm>
            </p:grpSpPr>
            <p:sp>
              <p:nvSpPr>
                <p:cNvPr id="2665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2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001373" y="2339641"/>
                  <a:ext cx="1052512" cy="4288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Century" pitchFamily="18" charset="0"/>
                    </a:rPr>
                    <a:t>151,0</a:t>
                  </a:r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  <a:p>
                  <a:pPr algn="ctr"/>
                  <a:r>
                    <a:rPr lang="ru-RU" sz="1400" b="1" dirty="0">
                      <a:solidFill>
                        <a:schemeClr val="bg1"/>
                      </a:solidFill>
                      <a:latin typeface="Century" pitchFamily="18" charset="0"/>
                    </a:rPr>
                    <a:t>тыс. рублей</a:t>
                  </a:r>
                </a:p>
              </p:txBody>
            </p:sp>
          </p:grp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3" y="3809796"/>
                <a:ext cx="1600196" cy="2648152"/>
                <a:chOff x="8401050" y="1715112"/>
                <a:chExt cx="1300159" cy="2170402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1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8648697" y="1715112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5" name="Группа 35"/>
            <p:cNvGrpSpPr>
              <a:grpSpLocks/>
            </p:cNvGrpSpPr>
            <p:nvPr/>
          </p:nvGrpSpPr>
          <p:grpSpPr bwMode="auto">
            <a:xfrm>
              <a:off x="76200" y="4648053"/>
              <a:ext cx="8001000" cy="1905136"/>
              <a:chOff x="76200" y="4648053"/>
              <a:chExt cx="8001000" cy="1905136"/>
            </a:xfrm>
          </p:grpSpPr>
          <p:grpSp>
            <p:nvGrpSpPr>
              <p:cNvPr id="26637" name="Скругленный прямоугольник 10"/>
              <p:cNvGrpSpPr>
                <a:grpSpLocks/>
              </p:cNvGrpSpPr>
              <p:nvPr/>
            </p:nvGrpSpPr>
            <p:grpSpPr bwMode="auto">
              <a:xfrm>
                <a:off x="2895600" y="4648053"/>
                <a:ext cx="2971800" cy="1905133"/>
                <a:chOff x="2895600" y="4648199"/>
                <a:chExt cx="2971800" cy="1905000"/>
              </a:xfrm>
            </p:grpSpPr>
            <p:pic>
              <p:nvPicPr>
                <p:cNvPr id="26641" name="Скругленный прямоугольник 10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95600" y="4648199"/>
                  <a:ext cx="2971800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29000" y="4953000"/>
                  <a:ext cx="1675913" cy="947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14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Georgia" pitchFamily="18" charset="0"/>
                    </a:rPr>
                    <a:t>Обеспечение безопасности дорожного движения</a:t>
                  </a:r>
                </a:p>
              </p:txBody>
            </p:sp>
          </p:grpSp>
          <p:grpSp>
            <p:nvGrpSpPr>
              <p:cNvPr id="2663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76200" y="4648056"/>
                <a:ext cx="8001000" cy="1905133"/>
                <a:chOff x="76200" y="4648197"/>
                <a:chExt cx="8001000" cy="1904998"/>
              </a:xfrm>
            </p:grpSpPr>
            <p:pic>
              <p:nvPicPr>
                <p:cNvPr id="26639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" y="4648197"/>
                  <a:ext cx="2819400" cy="1904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0" y="4952995"/>
                  <a:ext cx="1828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endParaRPr>
                </a:p>
              </p:txBody>
            </p:sp>
          </p:grp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400800" y="22098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2 473,0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600200" y="228600"/>
            <a:ext cx="50292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143000" y="1295400"/>
            <a:ext cx="5181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(дорожный фонд)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295400" y="4724400"/>
            <a:ext cx="236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Обеспечение сохранности автомобильных дорог местного значения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/>
      <p:bldP spid="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2324100" y="2552700"/>
            <a:ext cx="381000" cy="304800"/>
          </a:xfrm>
          <a:prstGeom prst="line">
            <a:avLst/>
          </a:prstGeom>
          <a:ln>
            <a:solidFill>
              <a:srgbClr val="99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Группа 129"/>
          <p:cNvGrpSpPr>
            <a:grpSpLocks/>
          </p:cNvGrpSpPr>
          <p:nvPr/>
        </p:nvGrpSpPr>
        <p:grpSpPr bwMode="auto">
          <a:xfrm>
            <a:off x="4953000" y="2743197"/>
            <a:ext cx="2590800" cy="954107"/>
            <a:chOff x="6223991" y="2337010"/>
            <a:chExt cx="2590800" cy="952410"/>
          </a:xfrm>
        </p:grpSpPr>
        <p:sp>
          <p:nvSpPr>
            <p:cNvPr id="27680" name="TextBox 10"/>
            <p:cNvSpPr txBox="1">
              <a:spLocks noChangeArrowheads="1"/>
            </p:cNvSpPr>
            <p:nvPr/>
          </p:nvSpPr>
          <p:spPr bwMode="auto">
            <a:xfrm>
              <a:off x="6604991" y="2337010"/>
              <a:ext cx="2209800" cy="95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sz="1400" b="1" i="1" dirty="0" smtClean="0">
                  <a:solidFill>
                    <a:srgbClr val="00602B"/>
                  </a:solidFill>
                  <a:latin typeface="Georgia" pitchFamily="18" charset="0"/>
                </a:rPr>
                <a:t>Другие вопросы в области жилищно-коммунального хозяйства</a:t>
              </a:r>
              <a:endParaRPr lang="ru-RU" sz="1400" b="1" i="1" dirty="0">
                <a:solidFill>
                  <a:srgbClr val="00602B"/>
                </a:solidFill>
                <a:latin typeface="Georgia" pitchFamily="18" charset="0"/>
              </a:endParaRPr>
            </a:p>
          </p:txBody>
        </p:sp>
        <p:pic>
          <p:nvPicPr>
            <p:cNvPr id="27681" name="Прямая со стрелкой 5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3991" y="2641271"/>
              <a:ext cx="883920" cy="67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grpSp>
        <p:nvGrpSpPr>
          <p:cNvPr id="5" name="Группа 130"/>
          <p:cNvGrpSpPr>
            <a:grpSpLocks/>
          </p:cNvGrpSpPr>
          <p:nvPr/>
        </p:nvGrpSpPr>
        <p:grpSpPr bwMode="auto">
          <a:xfrm>
            <a:off x="5029200" y="4267200"/>
            <a:ext cx="2233613" cy="1384995"/>
            <a:chOff x="6986016" y="3867082"/>
            <a:chExt cx="2234184" cy="1385227"/>
          </a:xfrm>
        </p:grpSpPr>
        <p:pic>
          <p:nvPicPr>
            <p:cNvPr id="27676" name="Прямая со стрелкой 5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86016" y="4078196"/>
              <a:ext cx="499872" cy="6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7" name="TextBox 10"/>
            <p:cNvSpPr txBox="1">
              <a:spLocks noChangeArrowheads="1"/>
            </p:cNvSpPr>
            <p:nvPr/>
          </p:nvSpPr>
          <p:spPr bwMode="auto">
            <a:xfrm>
              <a:off x="7391400" y="3867082"/>
              <a:ext cx="1828800" cy="138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i="1" dirty="0" smtClean="0">
                  <a:solidFill>
                    <a:srgbClr val="B2460A"/>
                  </a:solidFill>
                  <a:latin typeface="Georgia" pitchFamily="18" charset="0"/>
                </a:rPr>
                <a:t>Развитие жилищно-коммунального хозяйства, реализация программы «энергосбережения ГО Пелым»</a:t>
              </a:r>
              <a:endParaRPr lang="ru-RU" sz="1200" b="1" i="1" dirty="0">
                <a:solidFill>
                  <a:srgbClr val="B2460A"/>
                </a:solidFill>
                <a:latin typeface="Georgia" pitchFamily="18" charset="0"/>
              </a:endParaRPr>
            </a:p>
          </p:txBody>
        </p:sp>
      </p:grp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324600" y="19050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17 668,0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27659" name="TextBox 59"/>
          <p:cNvSpPr txBox="1">
            <a:spLocks noChangeArrowheads="1"/>
          </p:cNvSpPr>
          <p:nvPr/>
        </p:nvSpPr>
        <p:spPr bwMode="auto">
          <a:xfrm>
            <a:off x="228600" y="2057400"/>
            <a:ext cx="2843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9900FF"/>
                </a:solidFill>
                <a:latin typeface="Century" pitchFamily="18" charset="0"/>
              </a:rPr>
              <a:t>Переселение жителей из ветхого аварийного жилья</a:t>
            </a:r>
            <a:endParaRPr lang="ru-RU" sz="1400" b="1" i="1" dirty="0">
              <a:solidFill>
                <a:srgbClr val="9900FF"/>
              </a:solidFill>
              <a:latin typeface="Century" pitchFamily="18" charset="0"/>
            </a:endParaRPr>
          </a:p>
        </p:txBody>
      </p:sp>
      <p:grpSp>
        <p:nvGrpSpPr>
          <p:cNvPr id="7" name="Группа 136"/>
          <p:cNvGrpSpPr>
            <a:grpSpLocks/>
          </p:cNvGrpSpPr>
          <p:nvPr/>
        </p:nvGrpSpPr>
        <p:grpSpPr bwMode="auto">
          <a:xfrm>
            <a:off x="428625" y="1925638"/>
            <a:ext cx="4454525" cy="3360750"/>
            <a:chOff x="814511" y="1788162"/>
            <a:chExt cx="6791409" cy="3336336"/>
          </a:xfrm>
        </p:grpSpPr>
        <p:grpSp>
          <p:nvGrpSpPr>
            <p:cNvPr id="27666" name="Группа 64"/>
            <p:cNvGrpSpPr>
              <a:grpSpLocks/>
            </p:cNvGrpSpPr>
            <p:nvPr/>
          </p:nvGrpSpPr>
          <p:grpSpPr bwMode="auto">
            <a:xfrm>
              <a:off x="814511" y="1788162"/>
              <a:ext cx="6791409" cy="2768748"/>
              <a:chOff x="3625331" y="1102362"/>
              <a:chExt cx="6338649" cy="2768748"/>
            </a:xfrm>
          </p:grpSpPr>
          <p:graphicFrame>
            <p:nvGraphicFramePr>
              <p:cNvPr id="27672" name="Диаграмма 6"/>
              <p:cNvGraphicFramePr>
                <a:graphicFrameLocks/>
              </p:cNvGraphicFramePr>
              <p:nvPr/>
            </p:nvGraphicFramePr>
            <p:xfrm>
              <a:off x="3625331" y="1102362"/>
              <a:ext cx="6338649" cy="2768748"/>
            </p:xfrm>
            <a:graphic>
              <a:graphicData uri="http://schemas.openxmlformats.org/presentationml/2006/ole">
                <p:oleObj spid="_x0000_s27672" name="Worksheet" r:id="rId7" imgW="4495935" imgH="2276560" progId="Excel.Sheet.8">
                  <p:embed/>
                </p:oleObj>
              </a:graphicData>
            </a:graphic>
          </p:graphicFrame>
          <p:sp>
            <p:nvSpPr>
              <p:cNvPr id="27673" name="TextBox 25"/>
              <p:cNvSpPr txBox="1">
                <a:spLocks noChangeArrowheads="1"/>
              </p:cNvSpPr>
              <p:nvPr/>
            </p:nvSpPr>
            <p:spPr bwMode="auto">
              <a:xfrm>
                <a:off x="7998901" y="3227832"/>
                <a:ext cx="1493520" cy="282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100" b="1" dirty="0">
                  <a:solidFill>
                    <a:schemeClr val="bg1"/>
                  </a:solidFill>
                  <a:latin typeface="Century" pitchFamily="18" charset="0"/>
                </a:endParaRPr>
              </a:p>
            </p:txBody>
          </p:sp>
        </p:grpSp>
        <p:sp>
          <p:nvSpPr>
            <p:cNvPr id="27667" name="TextBox 25"/>
            <p:cNvSpPr txBox="1">
              <a:spLocks noChangeArrowheads="1"/>
            </p:cNvSpPr>
            <p:nvPr/>
          </p:nvSpPr>
          <p:spPr bwMode="auto">
            <a:xfrm>
              <a:off x="4256719" y="3831336"/>
              <a:ext cx="1600200" cy="515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1179,1</a:t>
              </a:r>
              <a:endParaRPr lang="ru-RU" sz="1400" b="1" dirty="0">
                <a:solidFill>
                  <a:schemeClr val="bg1"/>
                </a:solidFill>
                <a:latin typeface="Century" pitchFamily="18" charset="0"/>
              </a:endParaRP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" pitchFamily="18" charset="0"/>
                </a:rPr>
                <a:t>тыс. рублей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4434398" y="4654296"/>
              <a:ext cx="1600200" cy="28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100" b="1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27669" name="TextBox 141"/>
            <p:cNvSpPr txBox="1">
              <a:spLocks noChangeArrowheads="1"/>
            </p:cNvSpPr>
            <p:nvPr/>
          </p:nvSpPr>
          <p:spPr bwMode="auto">
            <a:xfrm>
              <a:off x="2835277" y="4407408"/>
              <a:ext cx="1600201" cy="71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2749,0</a:t>
              </a:r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 </a:t>
              </a:r>
              <a:endParaRPr lang="ru-RU" sz="1400" b="1" dirty="0">
                <a:solidFill>
                  <a:schemeClr val="bg1"/>
                </a:solidFill>
                <a:latin typeface="Century" pitchFamily="18" charset="0"/>
              </a:endParaRP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" pitchFamily="18" charset="0"/>
                </a:rPr>
                <a:t>тыс. рублей</a:t>
              </a:r>
            </a:p>
          </p:txBody>
        </p:sp>
        <p:sp>
          <p:nvSpPr>
            <p:cNvPr id="27670" name="TextBox 25"/>
            <p:cNvSpPr txBox="1">
              <a:spLocks noChangeArrowheads="1"/>
            </p:cNvSpPr>
            <p:nvPr/>
          </p:nvSpPr>
          <p:spPr bwMode="auto">
            <a:xfrm>
              <a:off x="4789759" y="3008377"/>
              <a:ext cx="1243759" cy="97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1 042,0 </a:t>
              </a:r>
              <a:r>
                <a:rPr lang="ru-RU" sz="1100" b="1" dirty="0">
                  <a:solidFill>
                    <a:schemeClr val="bg1"/>
                  </a:solidFill>
                  <a:latin typeface="Century" pitchFamily="18" charset="0"/>
                </a:rPr>
                <a:t>тыс. рублей</a:t>
              </a:r>
            </a:p>
          </p:txBody>
        </p:sp>
        <p:sp>
          <p:nvSpPr>
            <p:cNvPr id="27671" name="TextBox 25"/>
            <p:cNvSpPr txBox="1">
              <a:spLocks noChangeArrowheads="1"/>
            </p:cNvSpPr>
            <p:nvPr/>
          </p:nvSpPr>
          <p:spPr bwMode="auto">
            <a:xfrm>
              <a:off x="3279478" y="2679192"/>
              <a:ext cx="1332600" cy="97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12 533,0</a:t>
              </a:r>
              <a:r>
                <a:rPr lang="ru-RU" sz="1400" b="1" dirty="0" smtClean="0">
                  <a:solidFill>
                    <a:schemeClr val="bg1"/>
                  </a:solidFill>
                  <a:latin typeface="Century" pitchFamily="18" charset="0"/>
                </a:rPr>
                <a:t> </a:t>
              </a:r>
              <a:endParaRPr lang="ru-RU" sz="1400" b="1" dirty="0">
                <a:solidFill>
                  <a:schemeClr val="bg1"/>
                </a:solidFill>
                <a:latin typeface="Century" pitchFamily="18" charset="0"/>
              </a:endParaRP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Century" pitchFamily="18" charset="0"/>
                </a:rPr>
                <a:t>тыс. рублей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371600" y="1371600"/>
            <a:ext cx="533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  <a:endParaRPr lang="ru-RU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895600"/>
            <a:ext cx="2336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5156200"/>
            <a:ext cx="2209800" cy="147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  <p:bldP spid="4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5425" y="142852"/>
            <a:ext cx="8918575" cy="525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Бюджет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для граждан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-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документ, содержащий основные положения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Решения Думы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городского </a:t>
            </a:r>
            <a:endParaRPr lang="ru-RU" sz="3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круга Пелым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 виде открытой </a:t>
            </a:r>
          </a:p>
          <a:p>
            <a:pPr algn="ctr"/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 </a:t>
            </a:r>
            <a:r>
              <a:rPr lang="ru-RU" sz="3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понятной </a:t>
            </a:r>
            <a:r>
              <a:rPr lang="ru-RU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информации</a:t>
            </a:r>
            <a:endParaRPr lang="ru-RU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80">
                  <a:alpha val="71001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" name="Рисунок 2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4643446"/>
            <a:ext cx="2500330" cy="205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Численность постоянного населения городского округа Пелым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___20130309_11578883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5105847" cy="5715040"/>
          </a:xfrm>
        </p:spPr>
      </p:pic>
      <p:pic>
        <p:nvPicPr>
          <p:cNvPr id="7" name="Рисунок 6" descr="_20130309_15079417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876"/>
            <a:ext cx="2357430" cy="235743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42976" y="3357562"/>
          <a:ext cx="4143404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500198"/>
                <a:gridCol w="1571636"/>
              </a:tblGrid>
              <a:tr h="1565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городское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(поселок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Пелым)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сельское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(поселок Атымья)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652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="1" i="1" baseline="0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996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="1" i="1" baseline="0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 253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n>
                            <a:solidFill>
                              <a:srgbClr val="FFCCFF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b="1" i="1" dirty="0">
                        <a:ln>
                          <a:solidFill>
                            <a:srgbClr val="FFCCFF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1802" y="3000372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n>
                  <a:solidFill>
                    <a:srgbClr val="0070C0"/>
                  </a:solidFill>
                </a:ln>
              </a:rPr>
              <a:t>Человек на 01.01.</a:t>
            </a:r>
            <a:r>
              <a:rPr lang="en-US" sz="1200" b="1" i="1" dirty="0" smtClean="0">
                <a:ln>
                  <a:solidFill>
                    <a:srgbClr val="0070C0"/>
                  </a:solidFill>
                </a:ln>
              </a:rPr>
              <a:t>2015 </a:t>
            </a:r>
            <a:r>
              <a:rPr lang="ru-RU" sz="1200" b="1" i="1" dirty="0" smtClean="0">
                <a:ln>
                  <a:solidFill>
                    <a:srgbClr val="0070C0"/>
                  </a:solidFill>
                </a:ln>
              </a:rPr>
              <a:t>года</a:t>
            </a:r>
            <a:endParaRPr lang="ru-RU" sz="1200" b="1" i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5429264"/>
            <a:ext cx="36751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i="1" dirty="0" smtClean="0"/>
              <a:t>по данным территориального органа </a:t>
            </a:r>
          </a:p>
          <a:p>
            <a:pPr algn="r"/>
            <a:r>
              <a:rPr lang="ru-RU" sz="1000" b="1" i="1" dirty="0" smtClean="0"/>
              <a:t>Федеральной службы государственной статистики </a:t>
            </a:r>
          </a:p>
          <a:p>
            <a:pPr algn="r"/>
            <a:r>
              <a:rPr lang="ru-RU" sz="1000" b="1" i="1" dirty="0" smtClean="0"/>
              <a:t>по Свердловской области </a:t>
            </a:r>
          </a:p>
          <a:p>
            <a:pPr algn="r"/>
            <a:r>
              <a:rPr lang="ru-RU" sz="1000" b="1" i="1" dirty="0" smtClean="0"/>
              <a:t>(СВЕРДЛОВСКСТАТ)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Способы участия граждан в общественном обсуждении проекта бюджета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69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Бюджет городского округа Пелым на 2017 год принято решение принять на один год:</a:t>
            </a:r>
          </a:p>
          <a:p>
            <a:pPr marL="0" indent="361950" algn="just"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публикуется в средствах массовой информации (газета «Пелымский Вестник»);</a:t>
            </a:r>
          </a:p>
          <a:p>
            <a:pPr marL="0" indent="361950" algn="just"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выносится на публичные слушания в роки, определенные бюджетным законодательством Российской Федерации.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Информация о проведении публичных слушаниях размещается на официальном сайте администрации городского округа Пелым </a:t>
            </a:r>
            <a:r>
              <a:rPr lang="en-US" sz="1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www.pelym-adm.info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 газете «Пелымский Вестник».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Публичные слушания по проекту местного бюджета на 2017 год состоялись 18 ноября 2016 года.</a:t>
            </a:r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093588"/>
            <a:ext cx="3357586" cy="276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характеристики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28596" y="785794"/>
            <a:ext cx="8464579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638300" algn="l"/>
              </a:tabLst>
            </a:pPr>
            <a:endParaRPr lang="ru-RU" sz="16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>
                <a:cs typeface="Times New Roman" pitchFamily="18" charset="0"/>
              </a:rPr>
              <a:t> </a:t>
            </a:r>
            <a:r>
              <a:rPr lang="ru-RU" sz="1600" dirty="0" smtClean="0"/>
              <a:t>Отношения, связанные с принятием проекта решения Думы городского округа Пелым, урегулированы Бюджетным кодексом Российской Федерации, Бюджетным посланием Президента Российской Федерации, Положением о бюджетном процессе в городском округе Пелым от 25.09.2012 года № 87/17, утвержденным решением Думы городского округа Пелым; </a:t>
            </a:r>
            <a:r>
              <a:rPr lang="ru-RU" sz="1600" dirty="0" smtClean="0"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Решением Думы городского округа Пелым от 30.08.2016 года № 55 «Об установлении срока составления и утверждения проекта бюджета городского округа Пелым в текущем финансовом году»;</a:t>
            </a:r>
          </a:p>
          <a:p>
            <a:pPr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Решения Думы городского округа Пелым от 19.06.2012 года № 27/3 «Об утверждении Положения «О бюджетной процессе в городском округе Пелым»</a:t>
            </a:r>
            <a:endParaRPr lang="ru-RU" sz="1600" dirty="0"/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  Постановления администрации городского округа Пелым от 16.11.2016 года №434 </a:t>
            </a:r>
            <a:r>
              <a:rPr lang="ru-RU" sz="1600" dirty="0">
                <a:cs typeface="Times New Roman" pitchFamily="18" charset="0"/>
              </a:rPr>
              <a:t>«Об утверждении </a:t>
            </a:r>
            <a:r>
              <a:rPr lang="ru-RU" sz="1600" dirty="0" smtClean="0">
                <a:cs typeface="Times New Roman" pitchFamily="18" charset="0"/>
              </a:rPr>
              <a:t>основных </a:t>
            </a:r>
            <a:r>
              <a:rPr lang="ru-RU" sz="1600" dirty="0">
                <a:cs typeface="Times New Roman" pitchFamily="18" charset="0"/>
              </a:rPr>
              <a:t>направлений бюджетной и налоговой </a:t>
            </a:r>
            <a:r>
              <a:rPr lang="ru-RU" sz="1600" dirty="0" smtClean="0">
                <a:cs typeface="Times New Roman" pitchFamily="18" charset="0"/>
              </a:rPr>
              <a:t>политики городского округа Пелым на 2017 год»;</a:t>
            </a:r>
            <a:endParaRPr lang="ru-RU" sz="1600" dirty="0"/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  Постановления администрации городского округа Пелым от 14.11.2016 года № 429 </a:t>
            </a:r>
            <a:r>
              <a:rPr lang="ru-RU" sz="1600" dirty="0">
                <a:cs typeface="Times New Roman" pitchFamily="18" charset="0"/>
              </a:rPr>
              <a:t>«Об </a:t>
            </a:r>
            <a:r>
              <a:rPr lang="ru-RU" sz="1600" dirty="0" smtClean="0">
                <a:cs typeface="Times New Roman" pitchFamily="18" charset="0"/>
              </a:rPr>
              <a:t>утверждении Прогноза </a:t>
            </a:r>
            <a:r>
              <a:rPr lang="ru-RU" sz="1600" dirty="0">
                <a:cs typeface="Times New Roman" pitchFamily="18" charset="0"/>
              </a:rPr>
              <a:t>социально- экономического </a:t>
            </a:r>
            <a:r>
              <a:rPr lang="ru-RU" sz="1600" dirty="0" smtClean="0">
                <a:cs typeface="Times New Roman" pitchFamily="18" charset="0"/>
              </a:rPr>
              <a:t>развития городского округа Пелым на 2017 год и плановый период 2018-2019 годов»;</a:t>
            </a:r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Постановления администрации городского округа Пелым от 15.08.2016 года № 324 «Об утверждении перечня муниципальных программ городского округа Пелым на 2017 год»;</a:t>
            </a:r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Постановления администрации городского округа Пелым от 16.11.2016 года № 435 «Об утверждении среднесрочного финансового плана городского округа Пелым на 2016-2018 годы»;</a:t>
            </a:r>
          </a:p>
          <a:p>
            <a:pPr eaLnBrk="0" hangingPunct="0">
              <a:buFont typeface="Wingdings" pitchFamily="2" charset="2"/>
              <a:buChar char="§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Реестром расходных обязательств городского округа Пелым.</a:t>
            </a:r>
          </a:p>
          <a:p>
            <a:pPr eaLnBrk="0" hangingPunct="0"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на 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4179888" y="22637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142976" y="142852"/>
            <a:ext cx="692948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Основные понятия: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57158" y="1142984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БЮДЖЕТ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2000" dirty="0" smtClean="0">
                <a:cs typeface="Times New Roman" pitchFamily="18" charset="0"/>
              </a:rPr>
              <a:t>самоуправления </a:t>
            </a:r>
            <a:r>
              <a:rPr lang="ru-RU" sz="2000" dirty="0" smtClean="0"/>
              <a:t>в виде баланса доходов и расходов</a:t>
            </a:r>
            <a:r>
              <a:rPr lang="ru-RU" sz="2000" dirty="0" smtClean="0"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ДОХОДЫ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БЮДЖЕТА</a:t>
            </a:r>
            <a:r>
              <a:rPr lang="ru-RU" sz="2000" b="1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</a:t>
            </a:r>
            <a:r>
              <a:rPr lang="ru-RU" sz="2000" dirty="0">
                <a:cs typeface="Times New Roman" pitchFamily="18" charset="0"/>
              </a:rPr>
              <a:t>поступающие в бюджет денежные средства, за исключением источников финансирования дефицита  бюджета</a:t>
            </a:r>
            <a:r>
              <a:rPr lang="ru-RU" sz="2000" dirty="0" smtClean="0">
                <a:cs typeface="Times New Roman" pitchFamily="18" charset="0"/>
              </a:rPr>
              <a:t>.</a:t>
            </a:r>
            <a:r>
              <a:rPr lang="ru-RU" sz="900" dirty="0" smtClean="0"/>
              <a:t> </a:t>
            </a:r>
            <a:r>
              <a:rPr lang="ru-RU" sz="2000" dirty="0" smtClean="0"/>
              <a:t>Формирование доходов бюджетов проводится на основании бюджетного законодательства, законодательства о налогах и сборах, законодательства об иных обязательных платежах. Доходы бюджетов образуются за счет налоговых, неналоговых доходов и безвозмездных поступлений.</a:t>
            </a:r>
            <a:r>
              <a:rPr lang="ru-RU" sz="1200" dirty="0" smtClean="0"/>
              <a:t> 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РАСХОДЫ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БЮДЖЕТА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–  </a:t>
            </a:r>
            <a:r>
              <a:rPr lang="ru-RU" sz="2000" dirty="0" smtClean="0"/>
              <a:t>это денежные средства, направляемые на финансовое обеспечение задач и функций государства и местного самоуправления.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ДЕФИЦИТ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БЮДЖЕТА</a:t>
            </a: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</a:t>
            </a:r>
            <a:r>
              <a:rPr lang="ru-RU" sz="2000" dirty="0">
                <a:cs typeface="Times New Roman" pitchFamily="18" charset="0"/>
              </a:rPr>
              <a:t>превышение расходов над его доходами.</a:t>
            </a:r>
            <a:endParaRPr lang="ru-RU" sz="900" dirty="0"/>
          </a:p>
          <a:p>
            <a:pPr algn="just" eaLnBrk="0" hangingPunct="0">
              <a:buFont typeface="Wingdings" pitchFamily="2" charset="2"/>
              <a:buChar char="§"/>
              <a:tabLst>
                <a:tab pos="1577975" algn="l"/>
              </a:tabLst>
            </a:pP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ПРОФИЦИТ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БЮДЖЕТА </a:t>
            </a:r>
            <a:r>
              <a:rPr lang="ru-RU" dirty="0">
                <a:cs typeface="Times New Roman" pitchFamily="18" charset="0"/>
              </a:rPr>
              <a:t>–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превышение доходов бюджета над его расходами.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428604"/>
            <a:ext cx="8501122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информация: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Составитель</a:t>
            </a:r>
            <a:r>
              <a:rPr lang="ru-RU" sz="2400" dirty="0" smtClean="0"/>
              <a:t> – Финансовый отдел администрации городского округа Пелым – </a:t>
            </a:r>
            <a:r>
              <a:rPr lang="ru-RU" sz="2400" dirty="0" err="1" smtClean="0"/>
              <a:t>Смертина</a:t>
            </a:r>
            <a:r>
              <a:rPr lang="ru-RU" sz="2400" dirty="0" smtClean="0"/>
              <a:t> Елена Анатольевна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Адрес:</a:t>
            </a:r>
            <a:r>
              <a:rPr lang="ru-RU" sz="2400" dirty="0" smtClean="0"/>
              <a:t> Свердловская область, поселок Пелым, улица Карла Маркса, дом 5, 624582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Контактный телефон:</a:t>
            </a:r>
            <a:r>
              <a:rPr lang="ru-RU" sz="2400" dirty="0" smtClean="0"/>
              <a:t> (34386) 2-12-11, 45-2-09</a:t>
            </a: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График работы:</a:t>
            </a:r>
          </a:p>
          <a:p>
            <a:r>
              <a:rPr lang="ru-RU" sz="2400" dirty="0" smtClean="0"/>
              <a:t>Понедельник – четверг с 08:00 до 17:15</a:t>
            </a:r>
          </a:p>
          <a:p>
            <a:r>
              <a:rPr lang="ru-RU" sz="2400" dirty="0" smtClean="0"/>
              <a:t>Пятница с 08:00 до 16:00</a:t>
            </a:r>
          </a:p>
          <a:p>
            <a:r>
              <a:rPr lang="ru-RU" sz="2400" dirty="0" smtClean="0"/>
              <a:t>Суббота, воскресенье – выходной день </a:t>
            </a:r>
            <a:endParaRPr lang="ru-RU" sz="2400" dirty="0"/>
          </a:p>
        </p:txBody>
      </p:sp>
      <p:pic>
        <p:nvPicPr>
          <p:cNvPr id="3" name="Рисунок 2" descr="___20130309_1929882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071942"/>
            <a:ext cx="2583366" cy="167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7972452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4500894"/>
          <a:ext cx="7000925" cy="16815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4711"/>
                <a:gridCol w="3786214"/>
              </a:tblGrid>
              <a:tr h="2549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5490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154 369,3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 из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областного бюджета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816,3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157633,3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-3264,0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4214818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57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местного бюджета на 2017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71543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929198"/>
            <a:ext cx="1500198" cy="113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2017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429684" cy="53006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29222"/>
                <a:gridCol w="350046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56 553,0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44 350,0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1 800,0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1 900,0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71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551,0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86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2 207,0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00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2 092,0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00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1 650,0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00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500,0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00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290,0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 ( в том числе):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97 816,3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43 739,6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52 987,7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29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1 089,0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433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154 369,3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107154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Расходы</Template>
  <TotalTime>424</TotalTime>
  <Words>1217</Words>
  <PresentationFormat>Экран (4:3)</PresentationFormat>
  <Paragraphs>278</Paragraphs>
  <Slides>21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Расходы</vt:lpstr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Информация об основных параметрах местного бюджета </vt:lpstr>
      <vt:lpstr>Структура доходов местного бюджета на 2017 год</vt:lpstr>
      <vt:lpstr> Доходы местного бюджета на 2017 год</vt:lpstr>
      <vt:lpstr>Слайд 10</vt:lpstr>
      <vt:lpstr>Слайд 11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НА 2017 ГОД</vt:lpstr>
      <vt:lpstr>Слайд 14</vt:lpstr>
      <vt:lpstr>Слайд 15</vt:lpstr>
      <vt:lpstr>Слайд 16</vt:lpstr>
      <vt:lpstr>Слайд 17</vt:lpstr>
      <vt:lpstr>Слайд 18</vt:lpstr>
      <vt:lpstr>Слайд 19</vt:lpstr>
      <vt:lpstr>Численность постоянного населения городского округа Пелым</vt:lpstr>
      <vt:lpstr>Способы участия граждан в общественном обсуждении проекта бюджета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48</cp:revision>
  <dcterms:created xsi:type="dcterms:W3CDTF">2015-04-08T11:20:50Z</dcterms:created>
  <dcterms:modified xsi:type="dcterms:W3CDTF">2016-11-25T09:21:57Z</dcterms:modified>
</cp:coreProperties>
</file>