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25"/>
  </p:notesMasterIdLst>
  <p:handoutMasterIdLst>
    <p:handoutMasterId r:id="rId26"/>
  </p:handoutMasterIdLst>
  <p:sldIdLst>
    <p:sldId id="468" r:id="rId3"/>
    <p:sldId id="470" r:id="rId4"/>
    <p:sldId id="482" r:id="rId5"/>
    <p:sldId id="479" r:id="rId6"/>
    <p:sldId id="471" r:id="rId7"/>
    <p:sldId id="483" r:id="rId8"/>
    <p:sldId id="487" r:id="rId9"/>
    <p:sldId id="474" r:id="rId10"/>
    <p:sldId id="488" r:id="rId11"/>
    <p:sldId id="476" r:id="rId12"/>
    <p:sldId id="461" r:id="rId13"/>
    <p:sldId id="459" r:id="rId14"/>
    <p:sldId id="486" r:id="rId15"/>
    <p:sldId id="485" r:id="rId16"/>
    <p:sldId id="478" r:id="rId17"/>
    <p:sldId id="460" r:id="rId18"/>
    <p:sldId id="480" r:id="rId19"/>
    <p:sldId id="467" r:id="rId20"/>
    <p:sldId id="465" r:id="rId21"/>
    <p:sldId id="481" r:id="rId22"/>
    <p:sldId id="466" r:id="rId23"/>
    <p:sldId id="484" r:id="rId2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63"/>
    <a:srgbClr val="DEA900"/>
    <a:srgbClr val="00297A"/>
    <a:srgbClr val="00A44A"/>
    <a:srgbClr val="FF3F3F"/>
    <a:srgbClr val="9900FF"/>
    <a:srgbClr val="CC3300"/>
    <a:srgbClr val="7A0000"/>
    <a:srgbClr val="FF7D7D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8808" autoAdjust="0"/>
  </p:normalViewPr>
  <p:slideViewPr>
    <p:cSldViewPr>
      <p:cViewPr varScale="1">
        <p:scale>
          <a:sx n="102" d="100"/>
          <a:sy n="102" d="100"/>
        </p:scale>
        <p:origin x="10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2;&#1040;&#1051;&#1071;\&#1075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2;&#1040;&#1051;&#1071;\&#1089;&#1072;&#1081;&#1090;%20&#1075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57;&#1090;&#1088;&#1091;&#1082;&#1090;&#1091;&#1088;&#1072;%20&#1088;&#1072;&#1089;&#1093;&#1086;&#1076;&#1086;&#1074;%20(&#1087;&#1088;&#1086;&#1077;&#1082;&#1090;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00"/>
              <a:t>Численность постоянного населения</a:t>
            </a:r>
            <a:r>
              <a:rPr lang="ru-RU" sz="1000" baseline="0"/>
              <a:t> (тыс. человек)</a:t>
            </a:r>
            <a:r>
              <a:rPr lang="ru-RU" sz="1000"/>
              <a:t> </a:t>
            </a:r>
          </a:p>
        </c:rich>
      </c:tx>
      <c:layout>
        <c:manualLayout>
          <c:xMode val="edge"/>
          <c:yMode val="edge"/>
          <c:x val="0.20020144356955388"/>
          <c:y val="3.2091235074488958E-3"/>
        </c:manualLayout>
      </c:layout>
      <c:overlay val="0"/>
      <c:spPr>
        <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rgbClr val="2DA2BF">
                  <a:tint val="44500"/>
                  <a:satMod val="160000"/>
                </a:srgbClr>
              </a:gs>
              <a:gs pos="100000">
                <a:srgbClr val="2DA2BF">
                  <a:tint val="23500"/>
                  <a:satMod val="160000"/>
                </a:srgbClr>
              </a:gs>
            </a:gsLst>
            <a:lin ang="5400000" scaled="0"/>
          </a:gradFill>
        </a:ln>
      </c:spPr>
    </c:title>
    <c:autoTitleDeleted val="0"/>
    <c:plotArea>
      <c:layout>
        <c:manualLayout>
          <c:layoutTarget val="inner"/>
          <c:xMode val="edge"/>
          <c:yMode val="edge"/>
          <c:x val="9.9752405949256495E-2"/>
          <c:y val="0.11551292003992458"/>
          <c:w val="0.87802537182852192"/>
          <c:h val="0.42023622047244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DA2BF">
                <a:alpha val="53000"/>
              </a:srgbClr>
            </a:solidFill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Лист1!$B$16:$B$22</c:f>
              <c:numCache>
                <c:formatCode>#,##0.00</c:formatCode>
                <c:ptCount val="7"/>
                <c:pt idx="1">
                  <c:v>3.7</c:v>
                </c:pt>
                <c:pt idx="2">
                  <c:v>3.68</c:v>
                </c:pt>
                <c:pt idx="3">
                  <c:v>3.45</c:v>
                </c:pt>
                <c:pt idx="4">
                  <c:v>3.41</c:v>
                </c:pt>
                <c:pt idx="5">
                  <c:v>3.41</c:v>
                </c:pt>
                <c:pt idx="6">
                  <c:v>3.41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Лист1!$C$16:$C$22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invertIfNegative val="0"/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Лист1!$D$16:$D$22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invertIfNegative val="0"/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Лист1!$E$16:$E$22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invertIfNegative val="0"/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Лист1!$F$16:$F$22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Лист1!$A$16:$A$22</c:f>
              <c:strCache>
                <c:ptCount val="7"/>
                <c:pt idx="0">
                  <c:v>Численность постоянного населения (тыс.человек)  </c:v>
                </c:pt>
                <c:pt idx="1">
                  <c:v>2020 (отчет)</c:v>
                </c:pt>
                <c:pt idx="2">
                  <c:v>2021 (отчет)</c:v>
                </c:pt>
                <c:pt idx="3">
                  <c:v>2022 (отчет)</c:v>
                </c:pt>
                <c:pt idx="4">
                  <c:v>2023 (отчет)</c:v>
                </c:pt>
                <c:pt idx="5">
                  <c:v>2024 (прогноз)</c:v>
                </c:pt>
                <c:pt idx="6">
                  <c:v>2025 (прогноз)</c:v>
                </c:pt>
              </c:strCache>
            </c:strRef>
          </c:cat>
          <c:val>
            <c:numRef>
              <c:f>Лист1!$G$16:$G$22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78671616"/>
        <c:axId val="178672008"/>
      </c:barChart>
      <c:catAx>
        <c:axId val="17867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672008"/>
        <c:crosses val="autoZero"/>
        <c:auto val="1"/>
        <c:lblAlgn val="ctr"/>
        <c:lblOffset val="100"/>
        <c:noMultiLvlLbl val="0"/>
      </c:catAx>
      <c:valAx>
        <c:axId val="17867200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78671616"/>
        <c:crosses val="autoZero"/>
        <c:crossBetween val="between"/>
      </c:valAx>
      <c:spPr>
        <a:gradFill>
          <a:gsLst>
            <a:gs pos="0">
              <a:srgbClr val="2DA2BF">
                <a:tint val="66000"/>
                <a:satMod val="160000"/>
              </a:srgb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1"/>
        </a:gradFill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gradFill>
      <a:gsLst>
        <a:gs pos="0">
          <a:srgbClr val="FFFF00"/>
        </a:gs>
        <a:gs pos="50000">
          <a:srgbClr val="2DA2BF">
            <a:tint val="44500"/>
            <a:satMod val="160000"/>
          </a:srgbClr>
        </a:gs>
        <a:gs pos="100000">
          <a:srgbClr val="2DA2BF">
            <a:tint val="23500"/>
            <a:satMod val="160000"/>
          </a:srgbClr>
        </a:gs>
      </a:gsLst>
      <a:lin ang="5400000" scaled="0"/>
    </a:gradFill>
    <a:ln>
      <a:gradFill flip="none" rotWithShape="1"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1"/>
        <a:tileRect/>
      </a:gradFill>
    </a:ln>
    <a:scene3d>
      <a:camera prst="orthographicFront"/>
      <a:lightRig rig="threePt" dir="t"/>
    </a:scene3d>
    <a:sp3d prstMaterial="softEdge">
      <a:bevelT/>
    </a:sp3d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Городской</a:t>
            </a:r>
            <a:r>
              <a:rPr lang="ru-RU" sz="2000" b="1" baseline="0"/>
              <a:t> округ Пелым</a:t>
            </a:r>
            <a:endParaRPr lang="ru-RU" sz="2000" b="1"/>
          </a:p>
        </c:rich>
      </c:tx>
      <c:layout>
        <c:manualLayout>
          <c:xMode val="edge"/>
          <c:yMode val="edge"/>
          <c:x val="0.2609277285221237"/>
          <c:y val="5.3047300975922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2"/>
                <c:pt idx="0">
                  <c:v> </c:v>
                </c:pt>
                <c:pt idx="1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319019.3</c:v>
                </c:pt>
                <c:pt idx="1">
                  <c:v>318081.59999999998</c:v>
                </c:pt>
                <c:pt idx="2">
                  <c:v>322662.5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2"/>
                <c:pt idx="0">
                  <c:v> </c:v>
                </c:pt>
                <c:pt idx="1">
                  <c:v>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Лист1!$C$3:$C$5</c:f>
              <c:numCache>
                <c:formatCode>#,##0.00</c:formatCode>
                <c:ptCount val="3"/>
                <c:pt idx="0">
                  <c:v>324143.65000000002</c:v>
                </c:pt>
                <c:pt idx="1">
                  <c:v>318081.59999999998</c:v>
                </c:pt>
                <c:pt idx="2">
                  <c:v>322662.5</c:v>
                </c:pt>
              </c:numCache>
            </c:numRef>
          </c:val>
        </c:ser>
        <c:ser>
          <c:idx val="2"/>
          <c:order val="2"/>
          <c:tx>
            <c:strRef>
              <c:f>Лист1!$D$1:$D$2</c:f>
              <c:strCache>
                <c:ptCount val="2"/>
                <c:pt idx="0">
                  <c:v> </c:v>
                </c:pt>
                <c:pt idx="1">
                  <c:v>Дефицит  (-)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Лист1!$D$3:$D$5</c:f>
              <c:numCache>
                <c:formatCode>#,##0.00</c:formatCode>
                <c:ptCount val="3"/>
                <c:pt idx="0">
                  <c:v>5124.3500000000004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857616"/>
        <c:axId val="237858008"/>
      </c:barChart>
      <c:catAx>
        <c:axId val="23785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58008"/>
        <c:crosses val="autoZero"/>
        <c:auto val="1"/>
        <c:lblAlgn val="ctr"/>
        <c:lblOffset val="100"/>
        <c:noMultiLvlLbl val="0"/>
      </c:catAx>
      <c:valAx>
        <c:axId val="23785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5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Ивдельский городской</a:t>
            </a:r>
            <a:r>
              <a:rPr lang="ru-RU" sz="2000" b="1" baseline="0"/>
              <a:t> округ</a:t>
            </a:r>
            <a:endParaRPr lang="ru-RU" sz="2000" b="1"/>
          </a:p>
        </c:rich>
      </c:tx>
      <c:layout>
        <c:manualLayout>
          <c:xMode val="edge"/>
          <c:yMode val="edge"/>
          <c:x val="0.17911540505419035"/>
          <c:y val="5.4200363828045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2"/>
                <c:pt idx="0">
                  <c:v> </c:v>
                </c:pt>
                <c:pt idx="1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1232751</c:v>
                </c:pt>
                <c:pt idx="1">
                  <c:v>1187674</c:v>
                </c:pt>
                <c:pt idx="2">
                  <c:v>1169262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2"/>
                <c:pt idx="0">
                  <c:v> </c:v>
                </c:pt>
                <c:pt idx="1">
                  <c:v>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Лист1!$C$3:$C$5</c:f>
              <c:numCache>
                <c:formatCode>#,##0.00</c:formatCode>
                <c:ptCount val="3"/>
                <c:pt idx="0">
                  <c:v>1241614</c:v>
                </c:pt>
                <c:pt idx="1">
                  <c:v>1194968</c:v>
                </c:pt>
                <c:pt idx="2">
                  <c:v>1173612</c:v>
                </c:pt>
              </c:numCache>
            </c:numRef>
          </c:val>
        </c:ser>
        <c:ser>
          <c:idx val="2"/>
          <c:order val="2"/>
          <c:tx>
            <c:strRef>
              <c:f>Лист1!$D$1:$D$2</c:f>
              <c:strCache>
                <c:ptCount val="2"/>
                <c:pt idx="0">
                  <c:v> </c:v>
                </c:pt>
                <c:pt idx="1">
                  <c:v>Дефицит  (-)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Лист1!$D$3:$D$5</c:f>
              <c:numCache>
                <c:formatCode>#,##0.00</c:formatCode>
                <c:ptCount val="3"/>
                <c:pt idx="0">
                  <c:v>8863</c:v>
                </c:pt>
                <c:pt idx="1">
                  <c:v>7294</c:v>
                </c:pt>
                <c:pt idx="2">
                  <c:v>4350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858792"/>
        <c:axId val="237859184"/>
      </c:barChart>
      <c:catAx>
        <c:axId val="23785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59184"/>
        <c:crosses val="autoZero"/>
        <c:auto val="1"/>
        <c:lblAlgn val="ctr"/>
        <c:lblOffset val="100"/>
        <c:noMultiLvlLbl val="0"/>
      </c:catAx>
      <c:valAx>
        <c:axId val="23785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5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Волчанский городской</a:t>
            </a:r>
            <a:r>
              <a:rPr lang="ru-RU" sz="2000" b="1" baseline="0"/>
              <a:t> округ</a:t>
            </a:r>
            <a:endParaRPr lang="ru-RU" sz="2000" b="1"/>
          </a:p>
        </c:rich>
      </c:tx>
      <c:layout>
        <c:manualLayout>
          <c:xMode val="edge"/>
          <c:yMode val="edge"/>
          <c:x val="0.25567838469010273"/>
          <c:y val="4.4791367023394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2"/>
                <c:pt idx="0">
                  <c:v> </c:v>
                </c:pt>
                <c:pt idx="1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1586799.3</c:v>
                </c:pt>
                <c:pt idx="1">
                  <c:v>1471125</c:v>
                </c:pt>
                <c:pt idx="2">
                  <c:v>1475519.6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2"/>
                <c:pt idx="0">
                  <c:v> </c:v>
                </c:pt>
                <c:pt idx="1">
                  <c:v>Расходы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Лист1!$C$3:$C$5</c:f>
              <c:numCache>
                <c:formatCode>#,##0.00</c:formatCode>
                <c:ptCount val="3"/>
                <c:pt idx="0">
                  <c:v>1586799.3</c:v>
                </c:pt>
                <c:pt idx="1">
                  <c:v>1471125</c:v>
                </c:pt>
                <c:pt idx="2">
                  <c:v>1475519.6</c:v>
                </c:pt>
              </c:numCache>
            </c:numRef>
          </c:val>
        </c:ser>
        <c:ser>
          <c:idx val="2"/>
          <c:order val="2"/>
          <c:tx>
            <c:strRef>
              <c:f>Лист1!$D$1:$D$2</c:f>
              <c:strCache>
                <c:ptCount val="2"/>
                <c:pt idx="0">
                  <c:v> </c:v>
                </c:pt>
                <c:pt idx="1">
                  <c:v>Дефицит  (-)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</c:strCache>
            </c:strRef>
          </c:cat>
          <c:val>
            <c:numRef>
              <c:f>Лист1!$D$3:$D$5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859968"/>
        <c:axId val="237860360"/>
      </c:barChart>
      <c:catAx>
        <c:axId val="2378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60360"/>
        <c:crosses val="autoZero"/>
        <c:auto val="1"/>
        <c:lblAlgn val="ctr"/>
        <c:lblOffset val="100"/>
        <c:noMultiLvlLbl val="0"/>
      </c:catAx>
      <c:valAx>
        <c:axId val="23786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8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4930.8</c:v>
                </c:pt>
                <c:pt idx="1">
                  <c:v>4811.3999999999996</c:v>
                </c:pt>
                <c:pt idx="2">
                  <c:v>5003.6000000000004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75811.5</c:v>
                </c:pt>
                <c:pt idx="1">
                  <c:v>80109.2</c:v>
                </c:pt>
                <c:pt idx="2">
                  <c:v>84479.9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Лист1!$B$4:$D$4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Лист1!$B$5:$D$5</c:f>
              <c:numCache>
                <c:formatCode>#,##0.00</c:formatCode>
                <c:ptCount val="3"/>
                <c:pt idx="0">
                  <c:v>125027</c:v>
                </c:pt>
                <c:pt idx="1">
                  <c:v>105880</c:v>
                </c:pt>
                <c:pt idx="2">
                  <c:v>90937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Лист1!$B$6:$D$6</c:f>
              <c:numCache>
                <c:formatCode>#,##0.00</c:formatCode>
                <c:ptCount val="3"/>
                <c:pt idx="0">
                  <c:v>205769.3</c:v>
                </c:pt>
                <c:pt idx="1">
                  <c:v>190800.6</c:v>
                </c:pt>
                <c:pt idx="2">
                  <c:v>180420.5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8723736"/>
        <c:axId val="238724520"/>
      </c:barChart>
      <c:catAx>
        <c:axId val="238723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724520"/>
        <c:crosses val="autoZero"/>
        <c:auto val="1"/>
        <c:lblAlgn val="ctr"/>
        <c:lblOffset val="100"/>
        <c:noMultiLvlLbl val="0"/>
      </c:catAx>
      <c:valAx>
        <c:axId val="238724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72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Лист1!$A$39:$A$44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(отчет)</c:v>
                </c:pt>
                <c:pt idx="3">
                  <c:v>2023 (отчет)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Лист1!$B$39:$B$44</c:f>
              <c:numCache>
                <c:formatCode>#,##0.00</c:formatCode>
                <c:ptCount val="6"/>
                <c:pt idx="0">
                  <c:v>3.21</c:v>
                </c:pt>
                <c:pt idx="1">
                  <c:v>1.55</c:v>
                </c:pt>
                <c:pt idx="2">
                  <c:v>0.83</c:v>
                </c:pt>
                <c:pt idx="3">
                  <c:v>0.52</c:v>
                </c:pt>
                <c:pt idx="4">
                  <c:v>0.52</c:v>
                </c:pt>
                <c:pt idx="5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672792"/>
        <c:axId val="178673184"/>
      </c:barChart>
      <c:catAx>
        <c:axId val="178672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8673184"/>
        <c:crosses val="autoZero"/>
        <c:auto val="1"/>
        <c:lblAlgn val="ctr"/>
        <c:lblOffset val="100"/>
        <c:noMultiLvlLbl val="0"/>
      </c:catAx>
      <c:valAx>
        <c:axId val="1786731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78672792"/>
        <c:crosses val="autoZero"/>
        <c:crossBetween val="between"/>
      </c:valAx>
      <c:spPr>
        <a:gradFill flip="none" rotWithShape="1">
          <a:gsLst>
            <a:gs pos="33000">
              <a:schemeClr val="bg2"/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7800000" scaled="0"/>
      <a:tileRect/>
    </a:gradFill>
    <a:ln>
      <a:gradFill>
        <a:gsLst>
          <a:gs pos="0">
            <a:schemeClr val="bg2">
              <a:lumMod val="75000"/>
            </a:schemeClr>
          </a:gs>
          <a:gs pos="50000">
            <a:srgbClr val="2DA2BF">
              <a:tint val="44500"/>
              <a:satMod val="160000"/>
            </a:srgbClr>
          </a:gs>
          <a:gs pos="100000">
            <a:srgbClr val="2DA2BF">
              <a:tint val="23500"/>
              <a:satMod val="160000"/>
            </a:srgbClr>
          </a:gs>
        </a:gsLst>
        <a:lin ang="5400000" scaled="0"/>
      </a:gra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Среднемесячная заработная плата одного работника в экономике, рублей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DEF5FA">
                    <a:lumMod val="75000"/>
                  </a:srgbClr>
                </a:gs>
                <a:gs pos="50000">
                  <a:srgbClr val="2DA2BF">
                    <a:tint val="44500"/>
                    <a:satMod val="160000"/>
                  </a:srgbClr>
                </a:gs>
                <a:gs pos="100000">
                  <a:srgbClr val="2DA2BF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Лист1!$A$52:$A$57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(отчет)</c:v>
                </c:pt>
                <c:pt idx="3">
                  <c:v>2023 (отчет)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Лист1!$B$52:$B$57</c:f>
              <c:numCache>
                <c:formatCode>#,##0.00</c:formatCode>
                <c:ptCount val="6"/>
                <c:pt idx="0">
                  <c:v>69242.899999999994</c:v>
                </c:pt>
                <c:pt idx="1">
                  <c:v>71181.100000000006</c:v>
                </c:pt>
                <c:pt idx="2">
                  <c:v>82407.100000000006</c:v>
                </c:pt>
                <c:pt idx="3">
                  <c:v>89501</c:v>
                </c:pt>
                <c:pt idx="4">
                  <c:v>89501</c:v>
                </c:pt>
                <c:pt idx="5">
                  <c:v>89501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673968"/>
        <c:axId val="178674360"/>
        <c:axId val="0"/>
      </c:bar3DChart>
      <c:catAx>
        <c:axId val="17867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674360"/>
        <c:crosses val="autoZero"/>
        <c:auto val="1"/>
        <c:lblAlgn val="ctr"/>
        <c:lblOffset val="100"/>
        <c:noMultiLvlLbl val="0"/>
      </c:catAx>
      <c:valAx>
        <c:axId val="178674360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78673968"/>
        <c:crosses val="autoZero"/>
        <c:crossBetween val="between"/>
      </c:valAx>
      <c:spPr>
        <a:gradFill>
          <a:gsLst>
            <a:gs pos="0">
              <a:srgbClr val="DEF5FA">
                <a:lumMod val="75000"/>
              </a:srgbClr>
            </a:gs>
            <a:gs pos="50000">
              <a:srgbClr val="2DA2BF">
                <a:tint val="44500"/>
                <a:satMod val="160000"/>
              </a:srgbClr>
            </a:gs>
            <a:gs pos="100000">
              <a:srgbClr val="2DA2BF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9C6563"/>
        </a:gs>
        <a:gs pos="58000">
          <a:srgbClr val="80302D"/>
        </a:gs>
        <a:gs pos="71001">
          <a:srgbClr val="C0524E"/>
        </a:gs>
        <a:gs pos="94000">
          <a:srgbClr val="EBDAD4"/>
        </a:gs>
        <a:gs pos="100000">
          <a:srgbClr val="55261C"/>
        </a:gs>
      </a:gsLst>
      <a:lin ang="5400000" scaled="0"/>
    </a:gra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69161350013933"/>
          <c:y val="4.191130159306021E-2"/>
          <c:w val="0.74982970926727632"/>
          <c:h val="0.72943866200127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Лист8!$B$2</c:f>
              <c:strCache>
                <c:ptCount val="1"/>
                <c:pt idx="0">
                  <c:v>2024 год </c:v>
                </c:pt>
              </c:strCache>
            </c:strRef>
          </c:tx>
          <c:spPr>
            <a:ln>
              <a:solidFill>
                <a:schemeClr val="tx2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Лист8!$B$3:$B$6</c:f>
              <c:numCache>
                <c:formatCode>#,##0.00</c:formatCode>
                <c:ptCount val="4"/>
                <c:pt idx="0">
                  <c:v>319019300</c:v>
                </c:pt>
                <c:pt idx="1">
                  <c:v>205769300</c:v>
                </c:pt>
                <c:pt idx="2">
                  <c:v>324143650</c:v>
                </c:pt>
                <c:pt idx="3">
                  <c:v>5124350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F0-4E25-B9E4-325ED79DC85C}"/>
            </c:ext>
          </c:extLst>
        </c:ser>
        <c:ser>
          <c:idx val="1"/>
          <c:order val="1"/>
          <c:tx>
            <c:strRef>
              <c:f>Лист8!$C$2</c:f>
              <c:strCache>
                <c:ptCount val="1"/>
                <c:pt idx="0">
                  <c:v>2025 год 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Лист8!$C$3:$C$6</c:f>
              <c:numCache>
                <c:formatCode>#,##0.00</c:formatCode>
                <c:ptCount val="4"/>
                <c:pt idx="0">
                  <c:v>318081600</c:v>
                </c:pt>
                <c:pt idx="1">
                  <c:v>190800600</c:v>
                </c:pt>
                <c:pt idx="2">
                  <c:v>318081600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F0-4E25-B9E4-325ED79DC85C}"/>
            </c:ext>
          </c:extLst>
        </c:ser>
        <c:ser>
          <c:idx val="2"/>
          <c:order val="2"/>
          <c:tx>
            <c:strRef>
              <c:f>Лист8!$D$2</c:f>
              <c:strCache>
                <c:ptCount val="1"/>
                <c:pt idx="0">
                  <c:v>2026 год </c:v>
                </c:pt>
              </c:strCache>
            </c:strRef>
          </c:tx>
          <c:spPr>
            <a:ln>
              <a:solidFill>
                <a:srgbClr val="92D05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Лист8!$A$3:$A$6</c:f>
              <c:strCache>
                <c:ptCount val="4"/>
                <c:pt idx="0">
                  <c:v>Доходы </c:v>
                </c:pt>
                <c:pt idx="1">
                  <c:v>в том числе безвозмездные поступления </c:v>
                </c:pt>
                <c:pt idx="2">
                  <c:v>Расходы </c:v>
                </c:pt>
                <c:pt idx="3">
                  <c:v>Дефицит (-) </c:v>
                </c:pt>
              </c:strCache>
            </c:strRef>
          </c:cat>
          <c:val>
            <c:numRef>
              <c:f>Лист8!$D$3:$D$6</c:f>
              <c:numCache>
                <c:formatCode>#,##0.00</c:formatCode>
                <c:ptCount val="4"/>
                <c:pt idx="0">
                  <c:v>322662500</c:v>
                </c:pt>
                <c:pt idx="1">
                  <c:v>180438500</c:v>
                </c:pt>
                <c:pt idx="2">
                  <c:v>322662500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F0-4E25-B9E4-325ED79DC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992552"/>
        <c:axId val="236992944"/>
      </c:barChart>
      <c:catAx>
        <c:axId val="23699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6992944"/>
        <c:crosses val="autoZero"/>
        <c:auto val="1"/>
        <c:lblAlgn val="ctr"/>
        <c:lblOffset val="100"/>
        <c:noMultiLvlLbl val="0"/>
      </c:catAx>
      <c:valAx>
        <c:axId val="23699294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236992552"/>
        <c:crosses val="autoZero"/>
        <c:crossBetween val="between"/>
      </c:valAx>
      <c:spPr>
        <a:gradFill flip="none" rotWithShape="1">
          <a:gsLst>
            <a:gs pos="0">
              <a:srgbClr val="8064A2">
                <a:lumMod val="40000"/>
                <a:lumOff val="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1"/>
          <a:tileRect/>
        </a:gradFill>
      </c:spPr>
    </c:plotArea>
    <c:legend>
      <c:legendPos val="r"/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4">
            <a:lumMod val="40000"/>
            <a:lumOff val="6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1"/>
      <a:tileRect/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05858347151769"/>
          <c:y val="2.8871385109350643E-2"/>
          <c:w val="0.41912043375108859"/>
          <c:h val="0.885877015339447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'9'!$B$4:$B$21</c:f>
              <c:strCache>
                <c:ptCount val="18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Налоги на товары (работы, услуги) доходы от уплаты акцизов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Налог, взимаемый в связи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Доходы от использования имущества находящегося в муниципальной собственности</c:v>
                </c:pt>
                <c:pt idx="9">
                  <c:v>Платежи при пользовании природными ресурсами</c:v>
                </c:pt>
                <c:pt idx="10">
                  <c:v>Доходы от оказания платных услуг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Безвозмездные поступления: в т.ч.</c:v>
                </c:pt>
                <c:pt idx="14">
                  <c:v>Субсидии </c:v>
                </c:pt>
                <c:pt idx="15">
                  <c:v>Субвенции</c:v>
                </c:pt>
                <c:pt idx="16">
                  <c:v>Иные межбюджетные трансферты</c:v>
                </c:pt>
                <c:pt idx="17">
                  <c:v>Дотации</c:v>
                </c:pt>
              </c:strCache>
            </c:strRef>
          </c:cat>
          <c:val>
            <c:numRef>
              <c:f>'9'!$C$4:$C$21</c:f>
              <c:numCache>
                <c:formatCode>#,##0.00</c:formatCode>
                <c:ptCount val="18"/>
                <c:pt idx="0">
                  <c:v>113250</c:v>
                </c:pt>
                <c:pt idx="1">
                  <c:v>88463.1</c:v>
                </c:pt>
                <c:pt idx="2">
                  <c:v>5834.9</c:v>
                </c:pt>
                <c:pt idx="3">
                  <c:v>5395</c:v>
                </c:pt>
                <c:pt idx="4">
                  <c:v>346</c:v>
                </c:pt>
                <c:pt idx="5">
                  <c:v>675</c:v>
                </c:pt>
                <c:pt idx="6">
                  <c:v>537</c:v>
                </c:pt>
                <c:pt idx="7">
                  <c:v>0</c:v>
                </c:pt>
                <c:pt idx="8">
                  <c:v>4494</c:v>
                </c:pt>
                <c:pt idx="9">
                  <c:v>1480</c:v>
                </c:pt>
                <c:pt idx="10">
                  <c:v>5309</c:v>
                </c:pt>
                <c:pt idx="11">
                  <c:v>422</c:v>
                </c:pt>
                <c:pt idx="12">
                  <c:v>294</c:v>
                </c:pt>
                <c:pt idx="13">
                  <c:v>205769.3</c:v>
                </c:pt>
                <c:pt idx="14">
                  <c:v>4930.8</c:v>
                </c:pt>
                <c:pt idx="15">
                  <c:v>75811.5</c:v>
                </c:pt>
                <c:pt idx="16">
                  <c:v>0</c:v>
                </c:pt>
                <c:pt idx="17">
                  <c:v>125027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6-4208-B5C0-A23AA27523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36993728"/>
        <c:axId val="236994120"/>
      </c:barChart>
      <c:catAx>
        <c:axId val="236993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+mj-lt"/>
                <a:cs typeface="Times New Roman" pitchFamily="18" charset="0"/>
              </a:defRPr>
            </a:pPr>
            <a:endParaRPr lang="ru-RU"/>
          </a:p>
        </c:txPr>
        <c:crossAx val="236994120"/>
        <c:crosses val="autoZero"/>
        <c:auto val="1"/>
        <c:lblAlgn val="ctr"/>
        <c:lblOffset val="100"/>
        <c:noMultiLvlLbl val="0"/>
      </c:catAx>
      <c:valAx>
        <c:axId val="236994120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crossAx val="236993728"/>
        <c:crosses val="autoZero"/>
        <c:crossBetween val="between"/>
      </c:valAx>
      <c:spPr>
        <a:gradFill>
          <a:gsLst>
            <a:gs pos="0">
              <a:srgbClr val="F79646">
                <a:lumMod val="40000"/>
                <a:lumOff val="60000"/>
                <a:alpha val="33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c:spPr>
    </c:plotArea>
    <c:plotVisOnly val="1"/>
    <c:dispBlanksAs val="gap"/>
    <c:showDLblsOverMax val="0"/>
  </c:chart>
  <c:spPr>
    <a:gradFill>
      <a:gsLst>
        <a:gs pos="0">
          <a:schemeClr val="accent6">
            <a:lumMod val="60000"/>
            <a:lumOff val="4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16200000" scaled="0"/>
    </a:gradFill>
    <a:ln>
      <a:solidFill>
        <a:sysClr val="windowText" lastClr="000000"/>
      </a:solidFill>
    </a:ln>
  </c:spPr>
  <c:txPr>
    <a:bodyPr/>
    <a:lstStyle/>
    <a:p>
      <a:pPr>
        <a:defRPr b="1" i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71549490514229E-2"/>
          <c:y val="0.16037991462713722"/>
          <c:w val="0.98072845050948576"/>
          <c:h val="0.839620085372862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14325148196328E-2"/>
          <c:y val="9.6687943592849726E-2"/>
          <c:w val="0.53880390424084756"/>
          <c:h val="0.8171435079490803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2434854482968641E-3"/>
                  <c:y val="-4.323923365001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390365568944769E-3"/>
                  <c:y val="-1.2292138181522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671422978205079E-2"/>
                  <c:y val="1.7605992022081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625760840424585E-2"/>
                  <c:y val="0.13672500996547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1194907266425986E-2"/>
                  <c:y val="-3.946097099308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Лист1!$A$1:$A$12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Лист1!$B$1:$B$12</c:f>
              <c:numCache>
                <c:formatCode>_-* #,##0.00\ _₽_-;\-* #,##0.00\ _₽_-;_-* "-"??\ _₽_-;_-@_-</c:formatCode>
                <c:ptCount val="12"/>
                <c:pt idx="0">
                  <c:v>38470350</c:v>
                </c:pt>
                <c:pt idx="1">
                  <c:v>0</c:v>
                </c:pt>
                <c:pt idx="2">
                  <c:v>9549000</c:v>
                </c:pt>
                <c:pt idx="3">
                  <c:v>10109100</c:v>
                </c:pt>
                <c:pt idx="4">
                  <c:v>61154000</c:v>
                </c:pt>
                <c:pt idx="5">
                  <c:v>1752000</c:v>
                </c:pt>
                <c:pt idx="6">
                  <c:v>141517600</c:v>
                </c:pt>
                <c:pt idx="7">
                  <c:v>48401000</c:v>
                </c:pt>
                <c:pt idx="8">
                  <c:v>12532100</c:v>
                </c:pt>
                <c:pt idx="9">
                  <c:v>402400</c:v>
                </c:pt>
                <c:pt idx="10">
                  <c:v>255000</c:v>
                </c:pt>
                <c:pt idx="11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BFFEC-9E6B-1F4D-8610-E68E0A078923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262488F5-C62C-4ADB-8E58-E17D54700954}" type="pres">
      <dgm:prSet presAssocID="{907BFFEC-9E6B-1F4D-8610-E68E0A078923}" presName="Name0" presStyleCnt="0">
        <dgm:presLayoutVars>
          <dgm:dir/>
          <dgm:resizeHandles val="exact"/>
        </dgm:presLayoutVars>
      </dgm:prSet>
      <dgm:spPr/>
    </dgm:pt>
  </dgm:ptLst>
  <dgm:cxnLst>
    <dgm:cxn modelId="{8623575C-FC99-4DE5-8C5F-4206387B7915}" type="presOf" srcId="{907BFFEC-9E6B-1F4D-8610-E68E0A078923}" destId="{262488F5-C62C-4ADB-8E58-E17D547009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</cdr:x>
      <cdr:y>0.03472</cdr:y>
    </cdr:from>
    <cdr:to>
      <cdr:x>0.94375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50" y="95250"/>
          <a:ext cx="38004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Уровень регистрируемой безработицы,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70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30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10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88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41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03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47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08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107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51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8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04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507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514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4/24/2024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0BED-295B-4F87-B902-419023CE560B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5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14.png"/><Relationship Id="rId10" Type="http://schemas.openxmlformats.org/officeDocument/2006/relationships/image" Target="../media/image7.jpe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7.jpe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04800"/>
            <a:ext cx="7143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16" y="766465"/>
            <a:ext cx="8784400" cy="34546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" y="4221088"/>
            <a:ext cx="8540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ДЛЯ ГРАЖДАН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</a:t>
            </a:r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5746819"/>
            <a:ext cx="405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Georgia" pitchFamily="18" charset="0"/>
              </a:rPr>
              <a:t>Проект бюджета на 2024 год и плановый период 2025-2026 годов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84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2024 год и плановый период 2025-2026 годов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182740"/>
              </p:ext>
            </p:extLst>
          </p:nvPr>
        </p:nvGraphicFramePr>
        <p:xfrm>
          <a:off x="179511" y="944337"/>
          <a:ext cx="8748605" cy="62182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76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6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1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Налоговые и неналоговые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доходы,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в том числе: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113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250,00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127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281,00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142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224,00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прибыль,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доходы (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доходы физических лиц)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463,10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333,30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116 988,30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реализуемые на территории Российской Федерации (доходы от уплаты акцизов)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834,90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995,70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283,70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 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741,00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5 741,00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741,00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взимаемый в связи с применением упрощенной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395,00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395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395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взимаемый в связи с применением патентной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9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имущество, в том числе: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212,00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212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имущество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5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59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имущества,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находящегося в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государственной и муниципальной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494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494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494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480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480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 и компенсаций затрат государства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5 309,00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309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5 309,00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35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02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 числе: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769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800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438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8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930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811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003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811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109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497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375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027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880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937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019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,30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081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,60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622,50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6376" y="63215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658721"/>
              </p:ext>
            </p:extLst>
          </p:nvPr>
        </p:nvGraphicFramePr>
        <p:xfrm>
          <a:off x="457200" y="3501008"/>
          <a:ext cx="5050904" cy="262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09676" y="552510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2024 ГОД</a:t>
            </a:r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2822059"/>
              </p:ext>
            </p:extLst>
          </p:nvPr>
        </p:nvGraphicFramePr>
        <p:xfrm>
          <a:off x="471735" y="5589240"/>
          <a:ext cx="8519865" cy="57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83811621"/>
              </p:ext>
            </p:extLst>
          </p:nvPr>
        </p:nvGraphicFramePr>
        <p:xfrm>
          <a:off x="286554" y="2636912"/>
          <a:ext cx="8663880" cy="511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516222"/>
              </p:ext>
            </p:extLst>
          </p:nvPr>
        </p:nvGraphicFramePr>
        <p:xfrm>
          <a:off x="795337" y="1014412"/>
          <a:ext cx="7553325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464520"/>
              </p:ext>
            </p:extLst>
          </p:nvPr>
        </p:nvGraphicFramePr>
        <p:xfrm>
          <a:off x="304295" y="1412776"/>
          <a:ext cx="8507842" cy="48190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59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0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12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30 159,20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29 476,60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30 645,70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594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853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153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10 109,10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109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109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602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61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154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977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668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752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752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752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141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517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,60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147 295,21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153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330,51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48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401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981,8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081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,80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532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,10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916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282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402,40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227,00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227,00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255,00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255,00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77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 100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,00 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0,00</a:t>
                      </a:r>
                      <a:endParaRPr lang="ru-RU" sz="1200" b="1" u="non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объем условно утверждаемых (утвержденных)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533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,93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072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,53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12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302 344,26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218 988,90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221 942,50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833" y="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214290"/>
            <a:ext cx="5638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56233" y="57148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бюджета на 2024 год и плановый период 2025-2026 г.</a:t>
            </a:r>
            <a:endParaRPr lang="ru-RU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323112" y="971589"/>
            <a:ext cx="1489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6823"/>
            <a:ext cx="7416824" cy="612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городского округа Пелым</a:t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b="1" i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Наличие сопоставимых параметров бюджета в сравнении с другими муниципальными образованиями на 2024 год и плановый период 2025-2026 годов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52736"/>
            <a:ext cx="8519864" cy="56886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Утвержденные бюджетные назначения МО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Georgia" pitchFamily="18" charset="0"/>
              </a:rPr>
              <a:t>в сопоставимых условиях</a:t>
            </a:r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32687" y="129239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269245"/>
              </p:ext>
            </p:extLst>
          </p:nvPr>
        </p:nvGraphicFramePr>
        <p:xfrm>
          <a:off x="228600" y="1557929"/>
          <a:ext cx="4599756" cy="275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364217"/>
              </p:ext>
            </p:extLst>
          </p:nvPr>
        </p:nvGraphicFramePr>
        <p:xfrm>
          <a:off x="2339752" y="4149080"/>
          <a:ext cx="4478660" cy="261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319536"/>
              </p:ext>
            </p:extLst>
          </p:nvPr>
        </p:nvGraphicFramePr>
        <p:xfrm>
          <a:off x="4716016" y="1700808"/>
          <a:ext cx="4190628" cy="272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9436" y="785992"/>
            <a:ext cx="7573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spc="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Межбюджетные   трансферты </a:t>
            </a: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214290"/>
            <a:ext cx="73448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45025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1800" b="1" i="1" spc="-100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Межбюджетные   </a:t>
            </a:r>
            <a:r>
              <a:rPr lang="ru-RU" sz="1800" b="1" i="1" spc="-100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Georgia" pitchFamily="18" charset="0"/>
                <a:cs typeface="Times New Roman" panose="02020603050405020304" pitchFamily="18" charset="0"/>
              </a:rPr>
              <a:t>трансферты (МБТ)    </a:t>
            </a:r>
            <a:r>
              <a:rPr lang="ru-RU" sz="1800" b="1" cap="all" spc="-1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latin typeface="Georgia" pitchFamily="18" charset="0"/>
                <a:cs typeface="Times New Roman" panose="02020603050405020304" pitchFamily="18" charset="0"/>
              </a:rPr>
              <a:t>–    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средства, предоставляемые одним бюджетом бюджетной системы Российской Федерации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другому бюджету</a:t>
            </a: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 algn="just">
              <a:lnSpc>
                <a:spcPts val="2500"/>
              </a:lnSpc>
              <a:buNone/>
            </a:pPr>
            <a:endParaRPr lang="ru-RU" sz="1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70945"/>
            <a:ext cx="8568952" cy="75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331640" y="26369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Виды межбюджетных трансфертов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3" y="3588913"/>
            <a:ext cx="2692871" cy="57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875" y="3578839"/>
            <a:ext cx="2639734" cy="5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Овал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486" y="3588914"/>
            <a:ext cx="2861026" cy="5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 rot="5400000">
            <a:off x="4334612" y="3175372"/>
            <a:ext cx="424831" cy="382103"/>
            <a:chOff x="3630532" y="1445989"/>
            <a:chExt cx="699404" cy="818171"/>
          </a:xfrm>
        </p:grpSpPr>
        <p:sp>
          <p:nvSpPr>
            <p:cNvPr id="21" name="Стрелка вправо 20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5400000">
            <a:off x="7172326" y="3179103"/>
            <a:ext cx="424831" cy="382103"/>
            <a:chOff x="3630532" y="1445989"/>
            <a:chExt cx="699404" cy="818171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 rot="5400000">
            <a:off x="1529553" y="3185447"/>
            <a:ext cx="424831" cy="382103"/>
            <a:chOff x="3630532" y="1445989"/>
            <a:chExt cx="699404" cy="818171"/>
          </a:xfrm>
        </p:grpSpPr>
        <p:sp>
          <p:nvSpPr>
            <p:cNvPr id="27" name="Стрелка вправо 26"/>
            <p:cNvSpPr/>
            <p:nvPr/>
          </p:nvSpPr>
          <p:spPr>
            <a:xfrm>
              <a:off x="3630532" y="1445989"/>
              <a:ext cx="699404" cy="81817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трелка вправо 4"/>
            <p:cNvSpPr/>
            <p:nvPr/>
          </p:nvSpPr>
          <p:spPr>
            <a:xfrm>
              <a:off x="3630532" y="1609623"/>
              <a:ext cx="489583" cy="490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41869" y="36443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04187" y="3644384"/>
            <a:ext cx="115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68179" y="3609206"/>
            <a:ext cx="127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en-US" b="1" i="1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416630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не имеющие целевого назначения, предоставляемые на безвозмездной и безвозвратной основе (в переводе с латинского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дар, пожертвование). В бюджете города Екатеринбурга дотации не планируются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условиях долевого финансирования расходов (латинское </a:t>
            </a:r>
            <a:r>
              <a:rPr lang="ru-RU" i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помощь, поддержка).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МБТ, предоставляемые на исполнение переданных государственных полномочий. В случае нарушения целевого использования средств, они подлежат возврату в тот бюджет, из которого получены.</a:t>
            </a:r>
          </a:p>
        </p:txBody>
      </p:sp>
    </p:spTree>
    <p:extLst>
      <p:ext uri="{BB962C8B-B14F-4D97-AF65-F5344CB8AC3E}">
        <p14:creationId xmlns:p14="http://schemas.microsoft.com/office/powerpoint/2010/main" val="14152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на 2024 год и плановый период 2025-2026 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51290"/>
              </p:ext>
            </p:extLst>
          </p:nvPr>
        </p:nvGraphicFramePr>
        <p:xfrm>
          <a:off x="467544" y="4869160"/>
          <a:ext cx="8280920" cy="17308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78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1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8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930,80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811,40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003,60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6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811,50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109,20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479,90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027,00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880,00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937,00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47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769,30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420,50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18388"/>
              </p:ext>
            </p:extLst>
          </p:nvPr>
        </p:nvGraphicFramePr>
        <p:xfrm>
          <a:off x="611560" y="1124744"/>
          <a:ext cx="7413476" cy="375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160713" y="1069139"/>
            <a:ext cx="8841913" cy="5456205"/>
            <a:chOff x="4343400" y="1420368"/>
            <a:chExt cx="4390200" cy="4833959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4833959"/>
              <a:chOff x="4648200" y="1420368"/>
              <a:chExt cx="4390200" cy="4833959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4833959"/>
                <a:chOff x="4648200" y="1420368"/>
                <a:chExt cx="4390200" cy="4833959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4833959"/>
                  <a:chOff x="4724400" y="1801367"/>
                  <a:chExt cx="4390200" cy="4833958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7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0614" y="4190999"/>
                    <a:ext cx="4190328" cy="2444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ru-RU">
                      <a:solidFill>
                        <a:srgbClr val="FFFFFF"/>
                      </a:solidFill>
                      <a:latin typeface="Franklin Gothic Book" pitchFamily="34" charset="0"/>
                    </a:endParaRPr>
                  </a:p>
                </p:txBody>
              </p: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855877" y="2909598"/>
                  <a:ext cx="2302598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6248729" y="4114635"/>
              <a:ext cx="990772" cy="91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800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331639" y="228600"/>
            <a:ext cx="742328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597932"/>
            <a:ext cx="7464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spc="1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54000">
                      <a:srgbClr val="FF7A00"/>
                    </a:gs>
                    <a:gs pos="68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ПЕЛЫМ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535588" y="1730601"/>
            <a:ext cx="80921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2438"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бюджета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Пелым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и плановый период 2025-2026 годы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программно-целевой подход, что позволяет ответить на главный вопрос –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«Зачем?»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тратятся бюджетные средства, какие цели необходимо достичь при распределении этих средств.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9" name="Блок-схема: документ 5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12" y="3890227"/>
            <a:ext cx="8779875" cy="25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977" y="4570098"/>
            <a:ext cx="80487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финансового обеспечения реализации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294 198.94 тыс. руб.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282 484.26 тыс. руб.</a:t>
            </a:r>
            <a:endParaRPr lang="ru-RU" dirty="0" smtClean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</a:t>
            </a:r>
            <a:r>
              <a:rPr lang="ru-RU" dirty="0">
                <a:solidFill>
                  <a:srgbClr val="2C3C43">
                    <a:lumMod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269 723.56 тыс. руб.</a:t>
            </a:r>
            <a:endParaRPr lang="ru-RU" dirty="0">
              <a:solidFill>
                <a:srgbClr val="2C3C43">
                  <a:lumMod val="9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057215" y="1175366"/>
            <a:ext cx="4790991" cy="5682634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814746" y="2777881"/>
              <a:ext cx="1699015" cy="2069513"/>
              <a:chOff x="2395146" y="2549281"/>
              <a:chExt cx="1699015" cy="2069513"/>
            </a:xfrm>
          </p:grpSpPr>
          <p:pic>
            <p:nvPicPr>
              <p:cNvPr id="22592" name="Овал 17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95146" y="2549281"/>
                <a:ext cx="1699012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470255" y="2737526"/>
                <a:ext cx="1623906" cy="1881268"/>
                <a:chOff x="7118455" y="3423326"/>
                <a:chExt cx="1623906" cy="1881268"/>
              </a:xfrm>
            </p:grpSpPr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118455" y="4466394"/>
                  <a:ext cx="1623906" cy="838200"/>
                  <a:chOff x="3072459" y="4025413"/>
                  <a:chExt cx="1894554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3072459" y="4025413"/>
                    <a:ext cx="1894554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02549" y="4150632"/>
                    <a:ext cx="1510920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11 153,76</a:t>
                    </a:r>
                    <a:endParaRPr lang="ru-RU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238913" y="3423326"/>
                  <a:ext cx="1371839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77 108,734</a:t>
                  </a:r>
                </a:p>
                <a:p>
                  <a:pPr algn="ctr">
                    <a:defRPr/>
                  </a:pP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тыс. рублей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259632" y="228600"/>
            <a:ext cx="7675934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1100" y="609521"/>
            <a:ext cx="7754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образования в ГО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259632" y="1073543"/>
            <a:ext cx="2736304" cy="73777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141 517,59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83046" y="1798491"/>
            <a:ext cx="25530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Дошкольное образование</a:t>
            </a:r>
            <a:endParaRPr lang="ru-RU" sz="1200" b="1" i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4178" y="1562834"/>
            <a:ext cx="1853313" cy="10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184438" y="1798491"/>
            <a:ext cx="1147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45 802,60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350916" y="2833186"/>
            <a:ext cx="2403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Общее образование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324511" y="3902376"/>
            <a:ext cx="272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</a:t>
            </a:r>
            <a:endParaRPr lang="ru-RU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32" y="1665232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0915" y="4943223"/>
            <a:ext cx="261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Молодежная политика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43" name="Овал 17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6142" y="4727934"/>
            <a:ext cx="1771350" cy="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6142" y="4874478"/>
            <a:ext cx="1809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7984" y="5511333"/>
            <a:ext cx="25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200" b="1" i="1" dirty="0" smtClean="0">
                <a:solidFill>
                  <a:srgbClr val="C00000"/>
                </a:solidFill>
              </a:rPr>
              <a:t>Другие вопросы в области образования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pic>
        <p:nvPicPr>
          <p:cNvPr id="51" name="Овал 18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6141" y="5418400"/>
            <a:ext cx="1809205" cy="7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93043" y="5540856"/>
            <a:ext cx="143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7 452,50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r="20310" b="-1"/>
          <a:stretch/>
        </p:blipFill>
        <p:spPr>
          <a:xfrm>
            <a:off x="2104250" y="2521664"/>
            <a:ext cx="2064617" cy="15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154732" y="4584863"/>
            <a:ext cx="3562892" cy="13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5" name="Скругленный прямоугольник 12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61" y="4277091"/>
            <a:ext cx="4146706" cy="275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020" y="4465847"/>
            <a:ext cx="362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Мероприятия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52" y="4708241"/>
            <a:ext cx="3620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Организация 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100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24093"/>
          <a:stretch/>
        </p:blipFill>
        <p:spPr>
          <a:xfrm>
            <a:off x="312610" y="3110185"/>
            <a:ext cx="1883126" cy="126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7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  <p:bldP spid="97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68421" y="1592883"/>
            <a:ext cx="4327653" cy="2052141"/>
            <a:chOff x="319378" y="2707400"/>
            <a:chExt cx="4462058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319378" y="2707400"/>
              <a:ext cx="4462058" cy="1493255"/>
              <a:chOff x="142191" y="1541755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2191" y="1541755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99348" y="1879462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400" b="1" i="1" dirty="0" smtClean="0">
                    <a:solidFill>
                      <a:srgbClr val="00A44A"/>
                    </a:solidFill>
                    <a:latin typeface="Georgia" pitchFamily="18" charset="0"/>
                  </a:rPr>
                  <a:t>Развитие культуры и искусства, развитие образования в сфере культуры и искусства</a:t>
                </a:r>
                <a:endParaRPr lang="ru-RU" sz="1400" b="1" i="1" dirty="0">
                  <a:solidFill>
                    <a:srgbClr val="00A44A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362188" y="3333528"/>
              <a:ext cx="3752148" cy="337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967264"/>
            <a:ext cx="4422961" cy="2389728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820774" y="4224394"/>
              <a:ext cx="3580023" cy="54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i="1" dirty="0">
                  <a:ln w="1905"/>
                  <a:solidFill>
                    <a:srgbClr val="00A44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Обеспечение реализации муниципальной программы городского округа Пелым "Развитие культуры в городском округе Пелым до 2024 года</a:t>
              </a:r>
              <a:endParaRPr lang="ru-RU" sz="12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742957" y="861211"/>
            <a:ext cx="1450974" cy="1080912"/>
            <a:chOff x="3239415" y="5309460"/>
            <a:chExt cx="821705" cy="689125"/>
          </a:xfrm>
        </p:grpSpPr>
        <p:pic>
          <p:nvPicPr>
            <p:cNvPr id="23575" name="Овал 8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9415" y="5309460"/>
              <a:ext cx="821705" cy="6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39415" y="5489243"/>
              <a:ext cx="821705" cy="17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3199042" y="3496090"/>
            <a:ext cx="1818439" cy="2525198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5134066" y="2453354"/>
            <a:ext cx="3902430" cy="4144481"/>
            <a:chOff x="2572" y="1906"/>
            <a:chExt cx="2208" cy="2052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72" y="1938"/>
              <a:ext cx="2208" cy="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53" y="1906"/>
              <a:ext cx="2006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Комплектование книжных фондов библиотек;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Обеспечение деятельности учреждений культуры и искусства и культурно-досуговой сферы;</a:t>
              </a:r>
            </a:p>
            <a:p>
              <a:pPr marL="171450" indent="-171450" algn="just">
                <a:buFont typeface="Wingdings" pitchFamily="2" charset="2"/>
                <a:buChar char="v"/>
                <a:defRPr/>
              </a:pPr>
              <a:r>
                <a:rPr lang="ru-RU" sz="1300" b="1" i="1" dirty="0" smtClean="0">
                  <a:solidFill>
                    <a:schemeClr val="tx2">
                      <a:lumMod val="75000"/>
                    </a:schemeClr>
                  </a:solidFill>
                  <a:latin typeface="Georgia" pitchFamily="18" charset="0"/>
                </a:rPr>
                <a:t>Реализация мероприятий в сфере культуры, направленных  на патриотическое воспитание граждан городского округа Пелым</a:t>
              </a:r>
            </a:p>
            <a:p>
              <a:pPr marL="171450" indent="-171450">
                <a:buFont typeface="Wingdings" pitchFamily="2" charset="2"/>
                <a:buChar char="v"/>
                <a:defRPr/>
              </a:pPr>
              <a:endParaRPr lang="ru-RU" sz="1300" b="1" i="1" dirty="0">
                <a:solidFill>
                  <a:srgbClr val="00A44A"/>
                </a:solidFill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799" y="228600"/>
            <a:ext cx="737253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944093" y="1534289"/>
            <a:ext cx="1781873" cy="1295401"/>
            <a:chOff x="3346614" y="4976974"/>
            <a:chExt cx="1140383" cy="1031203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346614" y="4976974"/>
              <a:ext cx="1140383" cy="1031203"/>
              <a:chOff x="3248356" y="385851"/>
              <a:chExt cx="1842157" cy="1651722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78705" y="385851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565993" y="5162366"/>
              <a:ext cx="921004" cy="220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87132" y="597932"/>
            <a:ext cx="775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культуры в ГО Пелым на период до 2024 года»</a:t>
            </a: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1259632" y="1002885"/>
            <a:ext cx="2575398" cy="555257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33 211,50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28093" r="28542" b="22344"/>
          <a:stretch/>
        </p:blipFill>
        <p:spPr>
          <a:xfrm>
            <a:off x="228599" y="3031676"/>
            <a:ext cx="3035031" cy="183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t="30903" r="13265" b="1604"/>
          <a:stretch/>
        </p:blipFill>
        <p:spPr>
          <a:xfrm>
            <a:off x="228600" y="4869160"/>
            <a:ext cx="3035030" cy="194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Овал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8262" y="4755919"/>
            <a:ext cx="1239644" cy="95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31601" y="1292298"/>
            <a:ext cx="8819855" cy="5523566"/>
            <a:chOff x="201479" y="842309"/>
            <a:chExt cx="8985062" cy="5523566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2591207" y="1008893"/>
              <a:ext cx="4382616" cy="1839802"/>
              <a:chOff x="-1061631" y="246893"/>
              <a:chExt cx="4382616" cy="1839802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1061631" y="246893"/>
                <a:ext cx="3952373" cy="1839802"/>
                <a:chOff x="-1061631" y="246893"/>
                <a:chExt cx="3952373" cy="1839802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1061631" y="1010895"/>
                  <a:ext cx="3432174" cy="1075800"/>
                  <a:chOff x="2591207" y="1772895"/>
                  <a:chExt cx="3432174" cy="10758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591207" y="1772895"/>
                    <a:ext cx="3432174" cy="107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6617" y="1772895"/>
                    <a:ext cx="3219452" cy="10052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just"/>
                    <a:r>
                      <a:rPr lang="ru-RU" sz="1200" b="1" dirty="0">
                        <a:latin typeface="Georgia" pitchFamily="18" charset="0"/>
                      </a:rPr>
                      <a:t>Энергосбережение и повышение энергетической эффективности на территории городского округа Пелым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1555718" y="246893"/>
                  <a:ext cx="1335024" cy="1058135"/>
                  <a:chOff x="5208556" y="1008893"/>
                  <a:chExt cx="1335024" cy="1058135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208556" y="1008893"/>
                    <a:ext cx="1335024" cy="1058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46972" y="1130924"/>
                    <a:ext cx="1112503" cy="6419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6 794,00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252599" y="1447800"/>
                <a:ext cx="106838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599049" y="842309"/>
              <a:ext cx="3587492" cy="2420004"/>
              <a:chOff x="2789173" y="134284"/>
              <a:chExt cx="3587492" cy="2420004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3025569" y="1001385"/>
                <a:ext cx="3200400" cy="1524000"/>
                <a:chOff x="5835445" y="170941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835445" y="170941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946183" y="1772896"/>
                  <a:ext cx="2873497" cy="13163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just"/>
                  <a:r>
                    <a:rPr lang="ru-RU" sz="1400" b="1" dirty="0">
                      <a:latin typeface="Georgia" pitchFamily="18" charset="0"/>
                    </a:rPr>
                    <a:t>Переселение жителей на территории городского округа Пелым из ветхого аварийного жилищного фонда</a:t>
                  </a: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4284"/>
                <a:ext cx="3587492" cy="2420004"/>
                <a:chOff x="5599049" y="842309"/>
                <a:chExt cx="3587492" cy="2420004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738741" y="842309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201479" y="1688098"/>
              <a:ext cx="4168606" cy="3591133"/>
              <a:chOff x="-98559" y="1611898"/>
              <a:chExt cx="4168606" cy="3591133"/>
            </a:xfrm>
          </p:grpSpPr>
          <p:pic>
            <p:nvPicPr>
              <p:cNvPr id="24607" name="Скругленный прямоугольник 120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07924" y="2444749"/>
                <a:ext cx="2074095" cy="146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-98559" y="3832225"/>
                <a:ext cx="4168606" cy="1370806"/>
                <a:chOff x="201479" y="3908425"/>
                <a:chExt cx="4168606" cy="1370806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01479" y="3908425"/>
                  <a:ext cx="4168606" cy="13708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38236" y="4263065"/>
                  <a:ext cx="2617693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6285" y="1611898"/>
                <a:ext cx="1704528" cy="1629777"/>
                <a:chOff x="2363723" y="2199273"/>
                <a:chExt cx="1704528" cy="1629777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63723" y="2199273"/>
                  <a:ext cx="1704528" cy="1188720"/>
                  <a:chOff x="306323" y="1688098"/>
                  <a:chExt cx="1704528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306323" y="1688098"/>
                    <a:ext cx="1638685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167" y="1981200"/>
                    <a:ext cx="1589684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8 731,00 </a:t>
                    </a:r>
                  </a:p>
                  <a:p>
                    <a:pPr algn="ctr">
                      <a:defRPr/>
                    </a:pP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тыс. руб.</a:t>
                    </a:r>
                    <a:endParaRPr lang="ru-RU" sz="1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261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849" y="4248150"/>
              <a:ext cx="3344098" cy="2117725"/>
              <a:chOff x="2022411" y="438150"/>
              <a:chExt cx="3344098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334409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56563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974405" y="1434761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51 070,00</a:t>
            </a:r>
            <a:endParaRPr lang="ru-RU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18803" y="425232"/>
            <a:ext cx="77544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жилищно-коммунального хозяйства, обеспечение сохранности автомобильных дорог, повышение энергетической эффективности 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657" y="3105835"/>
            <a:ext cx="186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Комплексное благоустройство территории городского округа Пелым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7011" y="1565038"/>
            <a:ext cx="1126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22 399,00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9" y="4527571"/>
            <a:ext cx="3767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Georgia" pitchFamily="18" charset="0"/>
              </a:rPr>
              <a:t>Содержание и капитальный ремонт общего имущества муниципального жилищного фонда на территории городского округа Пелым</a:t>
            </a:r>
          </a:p>
        </p:txBody>
      </p:sp>
      <p:pic>
        <p:nvPicPr>
          <p:cNvPr id="55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8873" y="3571438"/>
            <a:ext cx="14878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67280" y="3819319"/>
            <a:ext cx="127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670,00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57" name="Скругленный прямоугольник 12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63" y="5683717"/>
            <a:ext cx="3416307" cy="99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5268" y="5718373"/>
            <a:ext cx="309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Georgia" pitchFamily="18" charset="0"/>
              </a:rPr>
              <a:t>Экологическая программа городского округа Пелым</a:t>
            </a:r>
          </a:p>
        </p:txBody>
      </p:sp>
      <p:pic>
        <p:nvPicPr>
          <p:cNvPr id="61" name="Овал 13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08777" y="5435621"/>
            <a:ext cx="143541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67280" y="5692469"/>
            <a:ext cx="115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1 752,00 тыс. руб.</a:t>
            </a:r>
            <a:endParaRPr lang="ru-RU" sz="1400" b="1" i="1" dirty="0">
              <a:latin typeface="Georgia" pitchFamily="18" charset="0"/>
            </a:endParaRPr>
          </a:p>
        </p:txBody>
      </p:sp>
      <p:pic>
        <p:nvPicPr>
          <p:cNvPr id="66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739" y="5408951"/>
            <a:ext cx="49234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28384" y="4930313"/>
            <a:ext cx="120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Georgia" pitchFamily="18" charset="0"/>
              </a:rPr>
              <a:t>9 228,00 тыс. руб.</a:t>
            </a:r>
            <a:endParaRPr lang="ru-RU" sz="1200" b="1" i="1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5454790"/>
            <a:ext cx="4423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latin typeface="Georgia" pitchFamily="18" charset="0"/>
              </a:rPr>
              <a:t>Обеспечение сохранности автомобильных дорог местного значения и повышение безопасности дорожного движения на территории городского округа Пелым</a:t>
            </a:r>
          </a:p>
        </p:txBody>
      </p:sp>
      <p:pic>
        <p:nvPicPr>
          <p:cNvPr id="111" name="Скругленный прямоугольник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2434" y="3702775"/>
            <a:ext cx="3888432" cy="16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63539" y="3812224"/>
            <a:ext cx="3551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Georgia" pitchFamily="18" charset="0"/>
              </a:rPr>
              <a:t>Реализация государственных полномочий Свердловской области, переданных органам местного самоуправления по предоставлению гражданам, проживающим на территории муниципального образования, меры социальной поддержки по частичному освобождению от платы за коммунальные услуги</a:t>
            </a:r>
          </a:p>
        </p:txBody>
      </p:sp>
      <p:pic>
        <p:nvPicPr>
          <p:cNvPr id="157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4368" y="3399757"/>
            <a:ext cx="13535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015062" y="3683399"/>
            <a:ext cx="111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1 496,00 тыс. руб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allAtOnce" animBg="1"/>
      <p:bldP spid="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характеристики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763" y="444479"/>
            <a:ext cx="7526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Скругленный 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504" y="4758781"/>
            <a:ext cx="3200400" cy="136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228600" y="1002393"/>
            <a:ext cx="8782844" cy="5564792"/>
            <a:chOff x="322199" y="1281165"/>
            <a:chExt cx="8782844" cy="5084710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849622" y="1281165"/>
              <a:ext cx="3409505" cy="1190245"/>
              <a:chOff x="196784" y="519165"/>
              <a:chExt cx="3409505" cy="1190245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196784" y="519165"/>
                <a:ext cx="3409505" cy="1190245"/>
                <a:chOff x="196784" y="519165"/>
                <a:chExt cx="3409505" cy="1190245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196784" y="844225"/>
                  <a:ext cx="2667001" cy="865185"/>
                  <a:chOff x="3849622" y="1606225"/>
                  <a:chExt cx="2667001" cy="865185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3849622" y="1676400"/>
                    <a:ext cx="2667001" cy="7950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3" y="1606225"/>
                    <a:ext cx="2369203" cy="8191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ru-RU" sz="2000" b="1" dirty="0" smtClean="0">
                        <a:latin typeface="Georgia" pitchFamily="18" charset="0"/>
                      </a:rPr>
                      <a:t>Пенсионное обеспечение </a:t>
                    </a:r>
                    <a:endParaRPr lang="ru-RU" sz="2000" b="1" dirty="0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271265" y="519165"/>
                  <a:ext cx="1335024" cy="937021"/>
                  <a:chOff x="5924103" y="1281165"/>
                  <a:chExt cx="1335024" cy="937021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5924103" y="1297052"/>
                    <a:ext cx="1335024" cy="921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48901" y="1281165"/>
                    <a:ext cx="1310226" cy="7489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ru-RU" sz="1400" b="1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rPr>
                      <a:t>1 512,00 тыс. руб.</a:t>
                    </a:r>
                    <a:endParaRPr lang="ru-RU" sz="1400" b="1" i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eorgia" pitchFamily="18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5418868" y="2073906"/>
              <a:ext cx="3686175" cy="1582593"/>
              <a:chOff x="2608992" y="1365881"/>
              <a:chExt cx="3686175" cy="1582593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608992" y="1698757"/>
                <a:ext cx="3200400" cy="1249717"/>
                <a:chOff x="5418868" y="2406782"/>
                <a:chExt cx="3200400" cy="124971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18868" y="2406782"/>
                  <a:ext cx="3200400" cy="1249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544369" y="2511798"/>
                  <a:ext cx="2757206" cy="997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b="1" dirty="0" smtClean="0">
                      <a:latin typeface="Georgia" pitchFamily="18" charset="0"/>
                    </a:rPr>
                    <a:t>Социальное обеспечение населения</a:t>
                  </a:r>
                  <a:endParaRPr lang="ru-RU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173" y="1365881"/>
                <a:ext cx="3505994" cy="1188407"/>
                <a:chOff x="5599049" y="2073906"/>
                <a:chExt cx="3505994" cy="1188407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657243" y="2073906"/>
                  <a:ext cx="1447800" cy="862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440424" y="4191000"/>
              <a:ext cx="2509838" cy="1411324"/>
              <a:chOff x="2863786" y="3429000"/>
              <a:chExt cx="2509838" cy="141132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6" name="Группа 132"/>
            <p:cNvGrpSpPr>
              <a:grpSpLocks/>
            </p:cNvGrpSpPr>
            <p:nvPr/>
          </p:nvGrpSpPr>
          <p:grpSpPr bwMode="auto">
            <a:xfrm>
              <a:off x="322199" y="2038350"/>
              <a:ext cx="574675" cy="1279525"/>
              <a:chOff x="2379599" y="2549525"/>
              <a:chExt cx="574675" cy="1279525"/>
            </a:xfrm>
          </p:grpSpPr>
          <p:sp>
            <p:nvSpPr>
              <p:cNvPr id="15428" name="Text Box 68"/>
              <p:cNvSpPr txBox="1">
                <a:spLocks noChangeArrowheads="1"/>
              </p:cNvSpPr>
              <p:nvPr/>
            </p:nvSpPr>
            <p:spPr bwMode="auto">
              <a:xfrm>
                <a:off x="2379599" y="25495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31" name="Text Box 71"/>
              <p:cNvSpPr txBox="1">
                <a:spLocks noChangeArrowheads="1"/>
              </p:cNvSpPr>
              <p:nvPr/>
            </p:nvSpPr>
            <p:spPr bwMode="auto">
              <a:xfrm>
                <a:off x="2400237" y="328930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744887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1187322" y="1260396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12 532,09</a:t>
            </a:r>
            <a:endParaRPr lang="ru-RU" sz="2000" b="1" i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2779" y="4803946"/>
            <a:ext cx="2499856" cy="182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1218803" y="521732"/>
            <a:ext cx="7754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ПОЛИТИКА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4070" y="2087608"/>
            <a:ext cx="129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10 063,50 тыс. руб.</a:t>
            </a:r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3" y="2475238"/>
            <a:ext cx="3298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Выплаты пенсии за выслугу лет лицам, замещавшим должности муниципальной службы;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FF0000"/>
                </a:solidFill>
                <a:latin typeface="Georgia" pitchFamily="18" charset="0"/>
              </a:rPr>
              <a:t>Ежемесячное материальное  вознаграждение лицам, удостоенным звания  «Почетный гражданин городского округа Пелым»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i="1" dirty="0" smtClean="0">
                <a:solidFill>
                  <a:srgbClr val="00297A"/>
                </a:solidFill>
                <a:latin typeface="Georgia" pitchFamily="18" charset="0"/>
              </a:rPr>
              <a:t>Предоставление отдельным категориям граждан компенсаций расходов на оплату ЖКУ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3" y="4759224"/>
            <a:ext cx="2599135" cy="180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5992097" y="4885656"/>
            <a:ext cx="2757206" cy="99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Охрана семьи и детства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5603683" y="3068232"/>
            <a:ext cx="554038" cy="5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4" name="Скругленный 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7829" y="3652665"/>
            <a:ext cx="3246262" cy="13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97"/>
          <p:cNvSpPr txBox="1">
            <a:spLocks noChangeArrowheads="1"/>
          </p:cNvSpPr>
          <p:nvPr/>
        </p:nvSpPr>
        <p:spPr bwMode="auto">
          <a:xfrm>
            <a:off x="3615018" y="3852408"/>
            <a:ext cx="2757206" cy="79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Другие вопросы в области социальной политики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6" name="Овал 2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721" y="3465708"/>
            <a:ext cx="1666171" cy="11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6372225" y="3610238"/>
            <a:ext cx="1225240" cy="74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863,59 тыс. руб.</a:t>
            </a:r>
            <a:endParaRPr lang="ru-RU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86" name="Овал 2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6666" y="4139697"/>
            <a:ext cx="1605475" cy="9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44070" y="4314770"/>
            <a:ext cx="1386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93,00 </a:t>
            </a:r>
          </a:p>
          <a:p>
            <a:pPr algn="ctr"/>
            <a:r>
              <a:rPr lang="ru-RU" sz="1400" b="1" i="1" dirty="0" smtClean="0">
                <a:latin typeface="Georgia" pitchFamily="18" charset="0"/>
              </a:rPr>
              <a:t>тыс</a:t>
            </a:r>
            <a:r>
              <a:rPr lang="ru-RU" sz="1400" b="1" i="1" dirty="0">
                <a:latin typeface="Georgia" pitchFamily="18" charset="0"/>
              </a:rPr>
              <a:t>. </a:t>
            </a:r>
            <a:r>
              <a:rPr lang="ru-RU" sz="1400" b="1" i="1" dirty="0" smtClean="0">
                <a:latin typeface="Georgia" pitchFamily="18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870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allAtOnce" animBg="1"/>
      <p:bldP spid="5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899" y="935435"/>
            <a:ext cx="3506315" cy="2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221088"/>
            <a:ext cx="2850914" cy="2323716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467329" y="4716780"/>
              <a:ext cx="213057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just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6514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" y="1550432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718733" y="685641"/>
            <a:ext cx="3298279" cy="795735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377, 40 тыс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рублей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63365" y="695117"/>
            <a:ext cx="765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/>
        </p:blipFill>
        <p:spPr>
          <a:xfrm>
            <a:off x="2915817" y="3351618"/>
            <a:ext cx="3436192" cy="34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28800"/>
            <a:ext cx="845820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Составитель</a:t>
            </a: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: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Финансовый отдел администрации городского округа Пелым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97A"/>
                </a:solidFill>
                <a:latin typeface="Georgia" pitchFamily="18" charset="0"/>
              </a:rPr>
              <a:t>Адрес</a:t>
            </a: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Свердловская область, поселок Пелым, улица Карла Маркса, дом 5,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624582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Контактный телефон: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 (34386) 2-20-09</a:t>
            </a:r>
            <a:endParaRPr lang="en-US" sz="2400" dirty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97A"/>
                </a:solidFill>
                <a:latin typeface="Georgia" pitchFamily="18" charset="0"/>
              </a:rPr>
              <a:t>Режим работы: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Понедельник - четверг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17:15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часов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пятница с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8:00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до 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16:00 часов,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Суббота, воскресенье выходной</a:t>
            </a:r>
            <a:endParaRPr lang="en-US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0297A"/>
                </a:solidFill>
                <a:latin typeface="Georgia" pitchFamily="18" charset="0"/>
              </a:rPr>
              <a:t>Комментарии и предложения по развитию проекта «Бюджет для граждан» Вы можете направить по адресу электронной почты</a:t>
            </a:r>
            <a:r>
              <a:rPr lang="ru-RU" sz="2400" dirty="0" smtClean="0">
                <a:solidFill>
                  <a:srgbClr val="00297A"/>
                </a:solidFill>
                <a:latin typeface="Georgia" pitchFamily="18" charset="0"/>
              </a:rPr>
              <a:t>: </a:t>
            </a:r>
            <a:r>
              <a:rPr lang="en-US" sz="2400" b="1" dirty="0" smtClean="0">
                <a:solidFill>
                  <a:srgbClr val="00297A"/>
                </a:solidFill>
                <a:latin typeface="Georgia" pitchFamily="18" charset="0"/>
              </a:rPr>
              <a:t>gorfo62@yandex.ru</a:t>
            </a:r>
            <a:endParaRPr lang="ru-RU" sz="2400" b="1" dirty="0">
              <a:solidFill>
                <a:srgbClr val="00297A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8888" y="267951"/>
            <a:ext cx="7427912" cy="4308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448" y="816769"/>
            <a:ext cx="775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0029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Контактная информация для граждан</a:t>
            </a:r>
            <a:endParaRPr lang="ru-RU" sz="2000" b="1" i="1" dirty="0">
              <a:ln w="1905"/>
              <a:solidFill>
                <a:srgbClr val="0029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__20130309_17981710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12976"/>
            <a:ext cx="1914282" cy="15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149"/>
          <p:cNvGrpSpPr>
            <a:grpSpLocks/>
          </p:cNvGrpSpPr>
          <p:nvPr/>
        </p:nvGrpSpPr>
        <p:grpSpPr bwMode="auto">
          <a:xfrm>
            <a:off x="113951" y="980728"/>
            <a:ext cx="9038752" cy="5877272"/>
            <a:chOff x="4800626" y="970347"/>
            <a:chExt cx="4387916" cy="3794510"/>
          </a:xfrm>
        </p:grpSpPr>
        <p:grpSp>
          <p:nvGrpSpPr>
            <p:cNvPr id="12" name="Группа 113"/>
            <p:cNvGrpSpPr>
              <a:grpSpLocks/>
            </p:cNvGrpSpPr>
            <p:nvPr/>
          </p:nvGrpSpPr>
          <p:grpSpPr bwMode="auto">
            <a:xfrm>
              <a:off x="4800626" y="970347"/>
              <a:ext cx="4387916" cy="3794510"/>
              <a:chOff x="4876826" y="1351346"/>
              <a:chExt cx="4387916" cy="3794509"/>
            </a:xfrm>
          </p:grpSpPr>
          <p:pic>
            <p:nvPicPr>
              <p:cNvPr id="22" name="Блок-схема: документ 54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91432" y="1351346"/>
                <a:ext cx="4373310" cy="3794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Группа 111"/>
              <p:cNvGrpSpPr>
                <a:grpSpLocks/>
              </p:cNvGrpSpPr>
              <p:nvPr/>
            </p:nvGrpSpPr>
            <p:grpSpPr bwMode="auto">
              <a:xfrm>
                <a:off x="4876826" y="2769842"/>
                <a:ext cx="3886875" cy="403267"/>
                <a:chOff x="4876826" y="2846042"/>
                <a:chExt cx="3886875" cy="403267"/>
              </a:xfrm>
            </p:grpSpPr>
            <p:sp>
              <p:nvSpPr>
                <p:cNvPr id="20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876826" y="2971467"/>
                  <a:ext cx="1295625" cy="2778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  <p:sp>
              <p:nvSpPr>
                <p:cNvPr id="2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468076" y="2846042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6096251" y="2414246"/>
              <a:ext cx="1295625" cy="27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2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7033" y="1988840"/>
            <a:ext cx="8467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ru-RU" b="1" i="1" dirty="0" smtClean="0">
              <a:solidFill>
                <a:srgbClr val="00297A"/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Бюджет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</a:t>
            </a:r>
            <a:r>
              <a:rPr lang="ru-RU" b="1" i="1" dirty="0" smtClean="0">
                <a:solidFill>
                  <a:srgbClr val="00A44A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Доходы </a:t>
            </a: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поступающие в бюджет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Расходы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выплачиваемые из бюджета денежные средства, за исключением источников финансирования дефицита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Дефицит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расходов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>
                <a:solidFill>
                  <a:srgbClr val="00297A"/>
                </a:solidFill>
                <a:latin typeface="Georgia" pitchFamily="18" charset="0"/>
              </a:rPr>
              <a:t>Профицит бюджета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превышение доходов бюджета над его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расходами;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297A"/>
                </a:solidFill>
                <a:latin typeface="Georgia" pitchFamily="18" charset="0"/>
              </a:rPr>
              <a:t>Муниципальный долг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это совокупность долговых обязательств муниципального 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образования.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4906" y="462826"/>
            <a:ext cx="75260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понятия</a:t>
            </a:r>
            <a:endParaRPr lang="ru-RU" sz="4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</p:spTree>
    <p:extLst>
      <p:ext uri="{BB962C8B-B14F-4D97-AF65-F5344CB8AC3E}">
        <p14:creationId xmlns:p14="http://schemas.microsoft.com/office/powerpoint/2010/main" val="20349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E804E117-F142-3543-8F2D-E797415CE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095952"/>
              </p:ext>
            </p:extLst>
          </p:nvPr>
        </p:nvGraphicFramePr>
        <p:xfrm>
          <a:off x="611560" y="2743184"/>
          <a:ext cx="7920880" cy="371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188640"/>
            <a:ext cx="712879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БЮДЖЕТНОГО ПРОЦЕССА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7"/>
          <a:srcRect l="14075" t="29727" r="34551" b="24742"/>
          <a:stretch/>
        </p:blipFill>
        <p:spPr bwMode="auto">
          <a:xfrm>
            <a:off x="107504" y="711860"/>
            <a:ext cx="8928992" cy="61015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282" y="169243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4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6293" y="1018399"/>
            <a:ext cx="8352928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 	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Georgia" pitchFamily="18" charset="0"/>
              </a:rPr>
              <a:t>Отношения, связанные с принятием проекта решения Думы городского округа Пелым, урегулированы Бюджетным кодексом Российской Федерации,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Положением о бюджетном процессе в городском округе Пелым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Прогнозом социально-экономического развития городского округа Пелым;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 Основными направлениями бюджетной и налоговой политики на территории городского округа Пелым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i="1" dirty="0" smtClean="0">
                <a:latin typeface="Georgia" pitchFamily="18" charset="0"/>
              </a:rPr>
              <a:t>Перечнем муниципальных программ городского округа Пелым; </a:t>
            </a: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Реестром расходных обязательств городского округа Пелым;</a:t>
            </a:r>
            <a:endParaRPr lang="ru-RU" b="1" i="1" dirty="0" smtClean="0">
              <a:latin typeface="Georgia" pitchFamily="18" charset="0"/>
            </a:endParaRPr>
          </a:p>
          <a:p>
            <a:pPr marL="285750" indent="-285750" algn="just" eaLnBrk="0" hangingPunct="0">
              <a:buFont typeface="Wingdings" pitchFamily="2" charset="2"/>
              <a:buChar char="Ø"/>
              <a:tabLst>
                <a:tab pos="1638300" algn="l"/>
              </a:tabLst>
            </a:pPr>
            <a:r>
              <a:rPr lang="ru-RU" b="1" i="1" dirty="0" smtClean="0">
                <a:latin typeface="Georgia" pitchFamily="18" charset="0"/>
              </a:rPr>
              <a:t> другими сведениями необходимыми для составления проекта местного бюджета.</a:t>
            </a:r>
            <a:endParaRPr lang="ru-RU" b="1" i="1" dirty="0" smtClean="0">
              <a:latin typeface="Georg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1638300" algn="l"/>
              </a:tabLst>
            </a:pPr>
            <a:endParaRPr lang="ru-RU" b="1" i="1" dirty="0" smtClean="0">
              <a:cs typeface="Times New Roman" pitchFamily="18" charset="0"/>
            </a:endParaRPr>
          </a:p>
          <a:p>
            <a:pPr marL="285750" indent="-285750" eaLnBrk="0" hangingPunct="0">
              <a:buFont typeface="Wingdings" pitchFamily="2" charset="2"/>
              <a:buChar char="Ø"/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8572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 на 2024 год и плановый период  2025-2026 годов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2400"/>
            <a:ext cx="777686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620688"/>
            <a:ext cx="76813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ОСНОВНЫЕ показатели социально – экономического развития </a:t>
            </a:r>
            <a:endParaRPr lang="ru-RU" sz="1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5" name="Рисунок 4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1990"/>
              </p:ext>
            </p:extLst>
          </p:nvPr>
        </p:nvGraphicFramePr>
        <p:xfrm>
          <a:off x="228600" y="1556792"/>
          <a:ext cx="3134494" cy="51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14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Городской округ 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Административный центр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поселок городского типа Пелым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образования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ноября 1995 года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Граничит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севере и западе округ граничит с Ивдельским городским округом, на юге - с Гаринским городским округом, а его восточная граница совпадает с границей Свердловской области и Ханты-Мансийского автономного округа</a:t>
                      </a:r>
                      <a:endParaRPr lang="ru-RU" sz="1500" b="0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площадь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490,533 тыс. га, из них 159 тыс. га (1/3 всей площади) болота</a:t>
                      </a:r>
                      <a:endParaRPr lang="ru-RU" sz="15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616623" cy="568863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572376" y="1442058"/>
            <a:ext cx="1361654" cy="198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3" y="1628800"/>
            <a:ext cx="865213" cy="8067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Пелым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8307" t="15133" r="3839" b="118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816424" cy="28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8140"/>
            <a:ext cx="4608512" cy="28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70438"/>
              </p:ext>
            </p:extLst>
          </p:nvPr>
        </p:nvGraphicFramePr>
        <p:xfrm>
          <a:off x="107504" y="1196752"/>
          <a:ext cx="3528392" cy="281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79353"/>
              </p:ext>
            </p:extLst>
          </p:nvPr>
        </p:nvGraphicFramePr>
        <p:xfrm>
          <a:off x="5142892" y="1196752"/>
          <a:ext cx="3893604" cy="281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995423"/>
              </p:ext>
            </p:extLst>
          </p:nvPr>
        </p:nvGraphicFramePr>
        <p:xfrm>
          <a:off x="2195736" y="3997705"/>
          <a:ext cx="4824536" cy="282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004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86644" y="392906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graphicFrame>
        <p:nvGraphicFramePr>
          <p:cNvPr id="10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04903"/>
              </p:ext>
            </p:extLst>
          </p:nvPr>
        </p:nvGraphicFramePr>
        <p:xfrm>
          <a:off x="179512" y="1124744"/>
          <a:ext cx="8784976" cy="356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60061"/>
              </p:ext>
            </p:extLst>
          </p:nvPr>
        </p:nvGraphicFramePr>
        <p:xfrm>
          <a:off x="251520" y="4725143"/>
          <a:ext cx="8692455" cy="1997200"/>
        </p:xfrm>
        <a:graphic>
          <a:graphicData uri="http://schemas.openxmlformats.org/drawingml/2006/table">
            <a:tbl>
              <a:tblPr/>
              <a:tblGrid>
                <a:gridCol w="1987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4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7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767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Основные параметры местного бюджета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019,30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081,60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662,50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55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безвозмездные поступления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769,30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800,60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438,50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324 143,65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081,60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622,50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(-)</a:t>
                      </a:r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124,35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на 2024 год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19162"/>
              </p:ext>
            </p:extLst>
          </p:nvPr>
        </p:nvGraphicFramePr>
        <p:xfrm>
          <a:off x="17588" y="1392883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6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</TotalTime>
  <Words>1534</Words>
  <Application>Microsoft Office PowerPoint</Application>
  <PresentationFormat>Экран (4:3)</PresentationFormat>
  <Paragraphs>386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 Unicode MS</vt:lpstr>
      <vt:lpstr>Arial</vt:lpstr>
      <vt:lpstr>Calibri</vt:lpstr>
      <vt:lpstr>Century</vt:lpstr>
      <vt:lpstr>Century Schoolbook</vt:lpstr>
      <vt:lpstr>Franklin Gothic Book</vt:lpstr>
      <vt:lpstr>Georgia</vt:lpstr>
      <vt:lpstr>Times New Roman</vt:lpstr>
      <vt:lpstr>Wingdings</vt:lpstr>
      <vt:lpstr>Wingdings 2</vt:lpstr>
      <vt:lpstr>Расходы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</vt:lpstr>
      <vt:lpstr>Структура доходов бюджета на 2024 год</vt:lpstr>
      <vt:lpstr> Доходы местного бюджета на 2024 год и плановый период 2025-2026 годов</vt:lpstr>
      <vt:lpstr>Презентация PowerPoint</vt:lpstr>
      <vt:lpstr>Презентация PowerPoint</vt:lpstr>
      <vt:lpstr> Администрация городского округа Пелым Наличие сопоставимых параметров бюджета в сравнении с другими муниципальными образованиями на 2024 год и плановый период 2025-2026 годов</vt:lpstr>
      <vt:lpstr>Межбюджетные   трансферты </vt:lpstr>
      <vt:lpstr>Безвозмездные поступления на 2024 год и плановый период 2025-2026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городского округа Пелым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User01</cp:lastModifiedBy>
  <cp:revision>498</cp:revision>
  <cp:lastPrinted>2022-08-22T05:19:15Z</cp:lastPrinted>
  <dcterms:created xsi:type="dcterms:W3CDTF">2015-04-08T11:20:50Z</dcterms:created>
  <dcterms:modified xsi:type="dcterms:W3CDTF">2024-04-24T06:23:28Z</dcterms:modified>
</cp:coreProperties>
</file>