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26" r:id="rId2"/>
  </p:sldMasterIdLst>
  <p:notesMasterIdLst>
    <p:notesMasterId r:id="rId25"/>
  </p:notesMasterIdLst>
  <p:handoutMasterIdLst>
    <p:handoutMasterId r:id="rId26"/>
  </p:handoutMasterIdLst>
  <p:sldIdLst>
    <p:sldId id="468" r:id="rId3"/>
    <p:sldId id="470" r:id="rId4"/>
    <p:sldId id="482" r:id="rId5"/>
    <p:sldId id="479" r:id="rId6"/>
    <p:sldId id="471" r:id="rId7"/>
    <p:sldId id="483" r:id="rId8"/>
    <p:sldId id="487" r:id="rId9"/>
    <p:sldId id="474" r:id="rId10"/>
    <p:sldId id="488" r:id="rId11"/>
    <p:sldId id="476" r:id="rId12"/>
    <p:sldId id="461" r:id="rId13"/>
    <p:sldId id="459" r:id="rId14"/>
    <p:sldId id="486" r:id="rId15"/>
    <p:sldId id="485" r:id="rId16"/>
    <p:sldId id="478" r:id="rId17"/>
    <p:sldId id="460" r:id="rId18"/>
    <p:sldId id="480" r:id="rId19"/>
    <p:sldId id="467" r:id="rId20"/>
    <p:sldId id="465" r:id="rId21"/>
    <p:sldId id="481" r:id="rId22"/>
    <p:sldId id="466" r:id="rId23"/>
    <p:sldId id="484" r:id="rId2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63"/>
    <a:srgbClr val="DEA900"/>
    <a:srgbClr val="00297A"/>
    <a:srgbClr val="00A44A"/>
    <a:srgbClr val="FF3F3F"/>
    <a:srgbClr val="9900FF"/>
    <a:srgbClr val="CC3300"/>
    <a:srgbClr val="7A0000"/>
    <a:srgbClr val="FF7D7D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8808" autoAdjust="0"/>
  </p:normalViewPr>
  <p:slideViewPr>
    <p:cSldViewPr>
      <p:cViewPr>
        <p:scale>
          <a:sx n="100" d="100"/>
          <a:sy n="100" d="100"/>
        </p:scale>
        <p:origin x="-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Relationship Id="rId1" Type="http://schemas.openxmlformats.org/officeDocument/2006/relationships/image" Target="../media/image11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86;&#1087;&#1086;&#1089;&#1090;&#1072;&#1074;&#1080;&#1084;&#1099;&#1077;%20&#1052;&#105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86;&#1087;&#1086;&#1089;&#1090;&#1072;&#1074;&#1080;&#1084;&#1099;&#1077;%20&#1052;&#105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86;&#1087;&#1086;&#1089;&#1090;&#1072;&#1074;&#1080;&#1084;&#1099;&#1077;%20&#1052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'[Структура расходов (проект).xlsx]Лист2'!$B$2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'[Структура расходов (проект).xlsx]Лист2'!$A$3:$A$6</c:f>
              <c:strCache>
                <c:ptCount val="4"/>
                <c:pt idx="0">
                  <c:v>Доходы</c:v>
                </c:pt>
                <c:pt idx="1">
                  <c:v>в том числе безвозмездные поступления</c:v>
                </c:pt>
                <c:pt idx="2">
                  <c:v>Расходы</c:v>
                </c:pt>
                <c:pt idx="3">
                  <c:v>Дефицит (-)</c:v>
                </c:pt>
              </c:strCache>
            </c:strRef>
          </c:cat>
          <c:val>
            <c:numRef>
              <c:f>'[Структура расходов (проект).xlsx]Лист2'!$B$3:$B$6</c:f>
              <c:numCache>
                <c:formatCode>#,##0.00</c:formatCode>
                <c:ptCount val="4"/>
                <c:pt idx="0">
                  <c:v>225894.39999999999</c:v>
                </c:pt>
                <c:pt idx="1">
                  <c:v>136500.4</c:v>
                </c:pt>
                <c:pt idx="2">
                  <c:v>229839.74</c:v>
                </c:pt>
                <c:pt idx="3">
                  <c:v>3945.34</c:v>
                </c:pt>
              </c:numCache>
            </c:numRef>
          </c:val>
        </c:ser>
        <c:ser>
          <c:idx val="1"/>
          <c:order val="1"/>
          <c:tx>
            <c:strRef>
              <c:f>'[Структура расходов (проект).xlsx]Лист2'!$C$2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'[Структура расходов (проект).xlsx]Лист2'!$A$3:$A$6</c:f>
              <c:strCache>
                <c:ptCount val="4"/>
                <c:pt idx="0">
                  <c:v>Доходы</c:v>
                </c:pt>
                <c:pt idx="1">
                  <c:v>в том числе безвозмездные поступления</c:v>
                </c:pt>
                <c:pt idx="2">
                  <c:v>Расходы</c:v>
                </c:pt>
                <c:pt idx="3">
                  <c:v>Дефицит (-)</c:v>
                </c:pt>
              </c:strCache>
            </c:strRef>
          </c:cat>
          <c:val>
            <c:numRef>
              <c:f>'[Структура расходов (проект).xlsx]Лист2'!$C$3:$C$6</c:f>
              <c:numCache>
                <c:formatCode>#,##0.00</c:formatCode>
                <c:ptCount val="4"/>
                <c:pt idx="0">
                  <c:v>182371.8</c:v>
                </c:pt>
                <c:pt idx="1">
                  <c:v>106697.8</c:v>
                </c:pt>
                <c:pt idx="2">
                  <c:v>182371.8</c:v>
                </c:pt>
                <c:pt idx="3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'[Структура расходов (проект).xlsx]Лист2'!$D$2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'[Структура расходов (проект).xlsx]Лист2'!$A$3:$A$6</c:f>
              <c:strCache>
                <c:ptCount val="4"/>
                <c:pt idx="0">
                  <c:v>Доходы</c:v>
                </c:pt>
                <c:pt idx="1">
                  <c:v>в том числе безвозмездные поступления</c:v>
                </c:pt>
                <c:pt idx="2">
                  <c:v>Расходы</c:v>
                </c:pt>
                <c:pt idx="3">
                  <c:v>Дефицит (-)</c:v>
                </c:pt>
              </c:strCache>
            </c:strRef>
          </c:cat>
          <c:val>
            <c:numRef>
              <c:f>'[Структура расходов (проект).xlsx]Лист2'!$D$3:$D$6</c:f>
              <c:numCache>
                <c:formatCode>#,##0.00</c:formatCode>
                <c:ptCount val="4"/>
                <c:pt idx="0">
                  <c:v>188203.5</c:v>
                </c:pt>
                <c:pt idx="1">
                  <c:v>106946.5</c:v>
                </c:pt>
                <c:pt idx="2">
                  <c:v>188203.5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17152"/>
        <c:axId val="76818688"/>
      </c:barChart>
      <c:catAx>
        <c:axId val="7681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76818688"/>
        <c:crosses val="autoZero"/>
        <c:auto val="1"/>
        <c:lblAlgn val="ctr"/>
        <c:lblOffset val="100"/>
        <c:noMultiLvlLbl val="0"/>
      </c:catAx>
      <c:valAx>
        <c:axId val="768186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7681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18317303610171"/>
          <c:y val="0.28531495353524"/>
          <c:w val="0.11462643090365957"/>
          <c:h val="0.40417447141272378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chemeClr val="accent2">
            <a:lumMod val="60000"/>
            <a:lumOff val="4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scene3d>
      <a:camera prst="orthographicFront"/>
      <a:lightRig rig="threePt" dir="t"/>
    </a:scene3d>
    <a:sp3d>
      <a:bevelT/>
    </a:sp3d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284979277510644E-2"/>
          <c:y val="2.7535628284392384E-2"/>
          <c:w val="0.64122317220056713"/>
          <c:h val="0.64691400901205431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Лист3!$A$2</c:f>
              <c:strCache>
                <c:ptCount val="1"/>
                <c:pt idx="0">
                  <c:v>Субсидии </c:v>
                </c:pt>
              </c:strCache>
            </c:strRef>
          </c:tx>
          <c:invertIfNegative val="0"/>
          <c:cat>
            <c:numRef>
              <c:f>Лист3!$B$1:$D$1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Лист3!$B$2:$D$2</c:f>
              <c:numCache>
                <c:formatCode>General</c:formatCode>
                <c:ptCount val="3"/>
                <c:pt idx="0" formatCode="#,##0.00">
                  <c:v>2317.6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1"/>
          <c:tx>
            <c:strRef>
              <c:f>Лист3!$A$3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cat>
            <c:numRef>
              <c:f>Лист3!$B$1:$D$1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Лист3!$B$3:$D$3</c:f>
              <c:numCache>
                <c:formatCode>#,##0.00</c:formatCode>
                <c:ptCount val="3"/>
                <c:pt idx="0">
                  <c:v>57774.3</c:v>
                </c:pt>
                <c:pt idx="1">
                  <c:v>58795.8</c:v>
                </c:pt>
                <c:pt idx="2">
                  <c:v>59845.5</c:v>
                </c:pt>
              </c:numCache>
            </c:numRef>
          </c:val>
        </c:ser>
        <c:ser>
          <c:idx val="3"/>
          <c:order val="2"/>
          <c:tx>
            <c:strRef>
              <c:f>Лист3!$A$4</c:f>
              <c:strCache>
                <c:ptCount val="1"/>
                <c:pt idx="0">
                  <c:v>Иные межбюджетные трансферты </c:v>
                </c:pt>
              </c:strCache>
            </c:strRef>
          </c:tx>
          <c:invertIfNegative val="0"/>
          <c:cat>
            <c:numRef>
              <c:f>Лист3!$B$1:$D$1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Лист3!$B$4:$D$4</c:f>
              <c:numCache>
                <c:formatCode>#,##0.00</c:formatCode>
                <c:ptCount val="3"/>
                <c:pt idx="0">
                  <c:v>2101.5</c:v>
                </c:pt>
                <c:pt idx="1">
                  <c:v>2214</c:v>
                </c:pt>
                <c:pt idx="2">
                  <c:v>2142</c:v>
                </c:pt>
              </c:numCache>
            </c:numRef>
          </c:val>
        </c:ser>
        <c:ser>
          <c:idx val="4"/>
          <c:order val="3"/>
          <c:tx>
            <c:strRef>
              <c:f>Лист3!$A$5</c:f>
              <c:strCache>
                <c:ptCount val="1"/>
                <c:pt idx="0">
                  <c:v>Дотации </c:v>
                </c:pt>
              </c:strCache>
            </c:strRef>
          </c:tx>
          <c:invertIfNegative val="0"/>
          <c:cat>
            <c:numRef>
              <c:f>Лист3!$B$1:$D$1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Лист3!$B$5:$D$5</c:f>
              <c:numCache>
                <c:formatCode>#,##0.00</c:formatCode>
                <c:ptCount val="3"/>
                <c:pt idx="0">
                  <c:v>74307</c:v>
                </c:pt>
                <c:pt idx="1">
                  <c:v>45688</c:v>
                </c:pt>
                <c:pt idx="2">
                  <c:v>44959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42208"/>
        <c:axId val="83300736"/>
        <c:axId val="0"/>
      </c:bar3DChart>
      <c:catAx>
        <c:axId val="614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3300736"/>
        <c:crosses val="autoZero"/>
        <c:auto val="1"/>
        <c:lblAlgn val="ctr"/>
        <c:lblOffset val="100"/>
        <c:noMultiLvlLbl val="0"/>
      </c:catAx>
      <c:valAx>
        <c:axId val="83300736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6142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900590551181101"/>
          <c:y val="3.6478424591628346E-2"/>
          <c:w val="0.49540767473510255"/>
          <c:h val="0.88404986960786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'[Структура расходов (проект).xlsx]Лист4'!$B$1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A900"/>
            </a:solidFill>
          </c:spPr>
          <c:invertIfNegative val="0"/>
          <c:cat>
            <c:strRef>
              <c:f>'[Структура расходов (проект).xlsx]Лист4'!$A$2:$A$15</c:f>
              <c:strCache>
                <c:ptCount val="1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 </c:v>
                </c:pt>
                <c:pt idx="6">
                  <c:v>Платежи при пользовании  природными ресурсами </c:v>
                </c:pt>
                <c:pt idx="7">
                  <c:v>Доходы от оказания платных услуг (работ) и компенсации затрат</c:v>
                </c:pt>
                <c:pt idx="8">
                  <c:v>Доходы от продажи материальных  и не материальных активов</c:v>
                </c:pt>
                <c:pt idx="9">
                  <c:v>Штрафы, санкции, возмещение ущерба</c:v>
                </c:pt>
                <c:pt idx="10">
                  <c:v>Безвозмездные поступления ( в том числе):</c:v>
                </c:pt>
                <c:pt idx="11">
                  <c:v>Субсидии</c:v>
                </c:pt>
                <c:pt idx="12">
                  <c:v>Субвенции</c:v>
                </c:pt>
                <c:pt idx="13">
                  <c:v>Дотации</c:v>
                </c:pt>
              </c:strCache>
            </c:strRef>
          </c:cat>
          <c:val>
            <c:numRef>
              <c:f>'[Структура расходов (проект).xlsx]Лист4'!$B$2:$B$15</c:f>
              <c:numCache>
                <c:formatCode>#,##0.00</c:formatCode>
                <c:ptCount val="14"/>
                <c:pt idx="0">
                  <c:v>74067.399999999994</c:v>
                </c:pt>
                <c:pt idx="1">
                  <c:v>4138.5</c:v>
                </c:pt>
                <c:pt idx="2" formatCode="General">
                  <c:v>149</c:v>
                </c:pt>
                <c:pt idx="3" formatCode="General">
                  <c:v>300</c:v>
                </c:pt>
                <c:pt idx="4" formatCode="General">
                  <c:v>992</c:v>
                </c:pt>
                <c:pt idx="5">
                  <c:v>4251</c:v>
                </c:pt>
                <c:pt idx="6">
                  <c:v>1138</c:v>
                </c:pt>
                <c:pt idx="7">
                  <c:v>1782</c:v>
                </c:pt>
                <c:pt idx="8">
                  <c:v>1483</c:v>
                </c:pt>
                <c:pt idx="9" formatCode="General">
                  <c:v>3</c:v>
                </c:pt>
                <c:pt idx="10">
                  <c:v>136500.4</c:v>
                </c:pt>
                <c:pt idx="11">
                  <c:v>2317.6</c:v>
                </c:pt>
                <c:pt idx="12">
                  <c:v>57774.3</c:v>
                </c:pt>
                <c:pt idx="13">
                  <c:v>74307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6862976"/>
        <c:axId val="76861440"/>
      </c:barChart>
      <c:valAx>
        <c:axId val="76861440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crossAx val="76862976"/>
        <c:crosses val="autoZero"/>
        <c:crossBetween val="between"/>
      </c:valAx>
      <c:catAx>
        <c:axId val="768629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768614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85416">
          <a:schemeClr val="accent1">
            <a:lumMod val="20000"/>
            <a:lumOff val="80000"/>
          </a:schemeClr>
        </a:gs>
        <a:gs pos="59600">
          <a:srgbClr val="F5F963"/>
        </a:gs>
        <a:gs pos="1000">
          <a:schemeClr val="accent1">
            <a:lumMod val="20000"/>
            <a:lumOff val="80000"/>
          </a:schemeClr>
        </a:gs>
        <a:gs pos="50000">
          <a:srgbClr val="F5F963"/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71549490514229E-2"/>
          <c:y val="0.16037991462713722"/>
          <c:w val="0.98072845050948576"/>
          <c:h val="0.839620085372862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79225356434198E-2"/>
          <c:y val="0.1486147564887722"/>
          <c:w val="0.83368568018715461"/>
          <c:h val="0.75766902793064861"/>
        </c:manualLayout>
      </c:layout>
      <c:pie3DChart>
        <c:varyColors val="1"/>
        <c:ser>
          <c:idx val="0"/>
          <c:order val="0"/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explosion val="25"/>
          <c:dLbls>
            <c:dLbl>
              <c:idx val="0"/>
              <c:layout>
                <c:manualLayout>
                  <c:x val="-5.3789615181606631E-2"/>
                  <c:y val="-4.3066650728614819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9604708714753291E-2"/>
                  <c:y val="-0.13565994979513668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2483906900352535E-2"/>
                  <c:y val="-4.52199832650455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3613201498599969E-3"/>
                  <c:y val="-8.398013847454192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0133949763773272E-2"/>
                  <c:y val="0.273473232126704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9656977019047981"/>
                  <c:y val="0.19164659574233595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6338036499654201E-2"/>
                  <c:y val="0.14575866188769421"/>
                </c:manualLayout>
              </c:layout>
              <c:numFmt formatCode="0.00%" sourceLinked="0"/>
              <c:spPr>
                <a:blipFill dpi="0" rotWithShape="1">
                  <a:blip xmlns:r="http://schemas.openxmlformats.org/officeDocument/2006/relationships" r:embed="rId1"/>
                  <a:srcRect/>
                  <a:tile tx="0" ty="0" sx="100000" sy="100000" flip="none" algn="tl"/>
                </a:blipFill>
                <a:ln cmpd="sng"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666307954761778E-2"/>
                  <c:y val="0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9.885659006349326E-2"/>
                  <c:y val="4.7789725209080045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0352827366013321E-2"/>
                  <c:y val="-5.498610930960259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18317544629411989"/>
                  <c:y val="-0.1039845977379835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9044431321055319"/>
                  <c:y val="-5.734767025089605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blipFill dpi="0" rotWithShape="1">
                <a:blip xmlns:r="http://schemas.openxmlformats.org/officeDocument/2006/relationships" r:embed="rId1"/>
                <a:srcRect/>
                <a:tile tx="0" ty="0" sx="100000" sy="100000" flip="none" algn="tl"/>
              </a:blipFill>
            </c:sp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'[Структура расходов (проект).xlsx]Лист1'!$A$1:$A$12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'[Структура расходов (проект).xlsx]Лист1'!$B$1:$B$12</c:f>
              <c:numCache>
                <c:formatCode>#,##0.00_ ;\-#,##0.00\ </c:formatCode>
                <c:ptCount val="12"/>
                <c:pt idx="0">
                  <c:v>29543344</c:v>
                </c:pt>
                <c:pt idx="1">
                  <c:v>305600</c:v>
                </c:pt>
                <c:pt idx="2">
                  <c:v>7806000</c:v>
                </c:pt>
                <c:pt idx="3">
                  <c:v>29070000</c:v>
                </c:pt>
                <c:pt idx="4">
                  <c:v>20383000</c:v>
                </c:pt>
                <c:pt idx="5">
                  <c:v>255000</c:v>
                </c:pt>
                <c:pt idx="6">
                  <c:v>103778480</c:v>
                </c:pt>
                <c:pt idx="7">
                  <c:v>30412000</c:v>
                </c:pt>
                <c:pt idx="8">
                  <c:v>7816320</c:v>
                </c:pt>
                <c:pt idx="9">
                  <c:v>251000</c:v>
                </c:pt>
                <c:pt idx="10">
                  <c:v>213000</c:v>
                </c:pt>
                <c:pt idx="11">
                  <c:v>6000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Городской округ Пелым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'[Сопоставимые МО.xlsx]Пелым'!$A$3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'[Сопоставимые МО.xlsx]Пелым'!$B$2:$D$2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'[Сопоставимые МО.xlsx]Пелым'!$B$3:$D$3</c:f>
              <c:numCache>
                <c:formatCode>#,##0.00</c:formatCode>
                <c:ptCount val="3"/>
                <c:pt idx="0">
                  <c:v>225894.39999999999</c:v>
                </c:pt>
                <c:pt idx="1">
                  <c:v>182371.8</c:v>
                </c:pt>
                <c:pt idx="2">
                  <c:v>188203.5</c:v>
                </c:pt>
              </c:numCache>
            </c:numRef>
          </c:val>
        </c:ser>
        <c:ser>
          <c:idx val="1"/>
          <c:order val="1"/>
          <c:tx>
            <c:strRef>
              <c:f>'[Сопоставимые МО.xlsx]Пелым'!$A$4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'[Сопоставимые МО.xlsx]Пелым'!$B$2:$D$2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'[Сопоставимые МО.xlsx]Пелым'!$B$4:$D$4</c:f>
              <c:numCache>
                <c:formatCode>#,##0.00</c:formatCode>
                <c:ptCount val="3"/>
                <c:pt idx="0">
                  <c:v>229839.74</c:v>
                </c:pt>
                <c:pt idx="1">
                  <c:v>182371.8</c:v>
                </c:pt>
                <c:pt idx="2">
                  <c:v>188203.5</c:v>
                </c:pt>
              </c:numCache>
            </c:numRef>
          </c:val>
        </c:ser>
        <c:ser>
          <c:idx val="2"/>
          <c:order val="2"/>
          <c:tx>
            <c:strRef>
              <c:f>'[Сопоставимые МО.xlsx]Пелым'!$A$5</c:f>
              <c:strCache>
                <c:ptCount val="1"/>
                <c:pt idx="0">
                  <c:v>Дефицит (-)</c:v>
                </c:pt>
              </c:strCache>
            </c:strRef>
          </c:tx>
          <c:invertIfNegative val="0"/>
          <c:cat>
            <c:strRef>
              <c:f>'[Сопоставимые МО.xlsx]Пелым'!$B$2:$D$2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'[Сопоставимые МО.xlsx]Пелым'!$B$5:$D$5</c:f>
              <c:numCache>
                <c:formatCode>General</c:formatCode>
                <c:ptCount val="3"/>
                <c:pt idx="0" formatCode="#,##0.00">
                  <c:v>3945.34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20704"/>
        <c:axId val="82122240"/>
      </c:barChart>
      <c:catAx>
        <c:axId val="82120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82122240"/>
        <c:crosses val="autoZero"/>
        <c:auto val="1"/>
        <c:lblAlgn val="ctr"/>
        <c:lblOffset val="100"/>
        <c:noMultiLvlLbl val="0"/>
      </c:catAx>
      <c:valAx>
        <c:axId val="8212224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21207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Волчанский городской округ</a:t>
            </a:r>
          </a:p>
        </c:rich>
      </c:tx>
      <c:layout>
        <c:manualLayout>
          <c:xMode val="edge"/>
          <c:yMode val="edge"/>
          <c:x val="0.20611694486053272"/>
          <c:y val="2.300469030011158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'[Сопоставимые МО.xlsx]Волчанск'!$A$3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'[Сопоставимые МО.xlsx]Волчанск'!$B$2:$D$2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'[Сопоставимые МО.xlsx]Волчанск'!$B$3:$D$3</c:f>
              <c:numCache>
                <c:formatCode>#,##0.00</c:formatCode>
                <c:ptCount val="3"/>
                <c:pt idx="0">
                  <c:v>723773.1</c:v>
                </c:pt>
                <c:pt idx="1">
                  <c:v>411944.8</c:v>
                </c:pt>
                <c:pt idx="2">
                  <c:v>425135.3</c:v>
                </c:pt>
              </c:numCache>
            </c:numRef>
          </c:val>
        </c:ser>
        <c:ser>
          <c:idx val="1"/>
          <c:order val="1"/>
          <c:tx>
            <c:strRef>
              <c:f>'[Сопоставимые МО.xlsx]Волчанск'!$A$4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'[Сопоставимые МО.xlsx]Волчанск'!$B$2:$D$2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'[Сопоставимые МО.xlsx]Волчанск'!$B$4:$D$4</c:f>
              <c:numCache>
                <c:formatCode>#,##0.00</c:formatCode>
                <c:ptCount val="3"/>
                <c:pt idx="0">
                  <c:v>723773.1</c:v>
                </c:pt>
                <c:pt idx="1">
                  <c:v>411944.8</c:v>
                </c:pt>
                <c:pt idx="2">
                  <c:v>425135.3</c:v>
                </c:pt>
              </c:numCache>
            </c:numRef>
          </c:val>
        </c:ser>
        <c:ser>
          <c:idx val="2"/>
          <c:order val="2"/>
          <c:tx>
            <c:strRef>
              <c:f>'[Сопоставимые МО.xlsx]Волчанск'!$A$5</c:f>
              <c:strCache>
                <c:ptCount val="1"/>
                <c:pt idx="0">
                  <c:v>Дефицит (-)</c:v>
                </c:pt>
              </c:strCache>
            </c:strRef>
          </c:tx>
          <c:invertIfNegative val="0"/>
          <c:cat>
            <c:strRef>
              <c:f>'[Сопоставимые МО.xlsx]Волчанск'!$B$2:$D$2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'[Сопоставимые МО.xlsx]Волчанск'!$B$5:$D$5</c:f>
              <c:numCache>
                <c:formatCode>General</c:formatCode>
                <c:ptCount val="3"/>
                <c:pt idx="0" formatCode="#,##0.0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54240"/>
        <c:axId val="82155776"/>
      </c:barChart>
      <c:catAx>
        <c:axId val="82154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82155776"/>
        <c:crosses val="autoZero"/>
        <c:auto val="1"/>
        <c:lblAlgn val="ctr"/>
        <c:lblOffset val="100"/>
        <c:noMultiLvlLbl val="0"/>
      </c:catAx>
      <c:valAx>
        <c:axId val="8215577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2154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Ивдельский городской округ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'[Сопоставимые МО.xlsx]Ивдель'!$A$3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'[Сопоставимые МО.xlsx]Ивдель'!$B$2:$D$2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'[Сопоставимые МО.xlsx]Ивдель'!$B$3:$D$3</c:f>
              <c:numCache>
                <c:formatCode>#,##0.00</c:formatCode>
                <c:ptCount val="3"/>
                <c:pt idx="0">
                  <c:v>887567.77</c:v>
                </c:pt>
                <c:pt idx="1">
                  <c:v>764205</c:v>
                </c:pt>
                <c:pt idx="2">
                  <c:v>787776.7</c:v>
                </c:pt>
              </c:numCache>
            </c:numRef>
          </c:val>
        </c:ser>
        <c:ser>
          <c:idx val="1"/>
          <c:order val="1"/>
          <c:tx>
            <c:strRef>
              <c:f>'[Сопоставимые МО.xlsx]Ивдель'!$A$4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'[Сопоставимые МО.xlsx]Ивдель'!$B$2:$D$2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'[Сопоставимые МО.xlsx]Ивдель'!$B$4:$D$4</c:f>
              <c:numCache>
                <c:formatCode>#,##0.00</c:formatCode>
                <c:ptCount val="3"/>
                <c:pt idx="0">
                  <c:v>916565.54</c:v>
                </c:pt>
                <c:pt idx="1">
                  <c:v>773305</c:v>
                </c:pt>
                <c:pt idx="2">
                  <c:v>794176.7</c:v>
                </c:pt>
              </c:numCache>
            </c:numRef>
          </c:val>
        </c:ser>
        <c:ser>
          <c:idx val="2"/>
          <c:order val="2"/>
          <c:tx>
            <c:strRef>
              <c:f>'[Сопоставимые МО.xlsx]Ивдель'!$A$5</c:f>
              <c:strCache>
                <c:ptCount val="1"/>
                <c:pt idx="0">
                  <c:v>Дефицит (-)</c:v>
                </c:pt>
              </c:strCache>
            </c:strRef>
          </c:tx>
          <c:invertIfNegative val="0"/>
          <c:cat>
            <c:strRef>
              <c:f>'[Сопоставимые МО.xlsx]Ивдель'!$B$2:$D$2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'[Сопоставимые МО.xlsx]Ивдель'!$B$5:$D$5</c:f>
              <c:numCache>
                <c:formatCode>_(* #,##0.00_);_(* \(#,##0.00\);_(* "-"??_);_(@_)</c:formatCode>
                <c:ptCount val="3"/>
                <c:pt idx="0" formatCode="#,##0.00">
                  <c:v>28907.77</c:v>
                </c:pt>
                <c:pt idx="1">
                  <c:v>9100</c:v>
                </c:pt>
                <c:pt idx="2">
                  <c:v>6400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3296"/>
        <c:axId val="82184832"/>
      </c:barChart>
      <c:catAx>
        <c:axId val="82183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82184832"/>
        <c:crosses val="autoZero"/>
        <c:auto val="1"/>
        <c:lblAlgn val="ctr"/>
        <c:lblOffset val="100"/>
        <c:noMultiLvlLbl val="0"/>
      </c:catAx>
      <c:valAx>
        <c:axId val="8218483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2183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BFFEC-9E6B-1F4D-8610-E68E0A078923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75E26497-36E8-414B-B0F2-E0EFF44C74C1}">
      <dgm:prSet phldrT="[Текст]" custT="1"/>
      <dgm:spPr>
        <a:xfrm>
          <a:off x="657222" y="2627"/>
          <a:ext cx="4416430" cy="977425"/>
        </a:xfrm>
      </dgm:spPr>
      <dgm:t>
        <a:bodyPr lIns="0" tIns="0" bIns="108000"/>
        <a:lstStyle/>
        <a:p>
          <a:r>
            <a:rPr lang="ru-RU" sz="1700" dirty="0" smtClean="0">
              <a:latin typeface="Liberation Serif" panose="02020603050405020304" pitchFamily="18" charset="0"/>
              <a:ea typeface="+mn-ea"/>
              <a:cs typeface="+mn-cs"/>
            </a:rPr>
            <a:t>1. Составление проекта бюджета</a:t>
          </a:r>
          <a:endParaRPr lang="ru-RU" sz="1700" dirty="0">
            <a:latin typeface="Liberation Serif" panose="02020603050405020304" pitchFamily="18" charset="0"/>
            <a:ea typeface="+mn-ea"/>
            <a:cs typeface="+mn-cs"/>
          </a:endParaRPr>
        </a:p>
      </dgm:t>
    </dgm:pt>
    <dgm:pt modelId="{F8F71F16-EC59-E645-802F-9182A38EB763}" type="parTrans" cxnId="{D11638A4-852C-C14F-AA52-FF2B9D68C717}">
      <dgm:prSet/>
      <dgm:spPr/>
      <dgm:t>
        <a:bodyPr/>
        <a:lstStyle/>
        <a:p>
          <a:endParaRPr lang="ru-RU" sz="2400"/>
        </a:p>
      </dgm:t>
    </dgm:pt>
    <dgm:pt modelId="{32ACE5F6-938B-BB4C-A17A-E8826862187C}" type="sibTrans" cxnId="{D11638A4-852C-C14F-AA52-FF2B9D68C717}">
      <dgm:prSet/>
      <dgm:spPr>
        <a:xfrm rot="5400000">
          <a:off x="2682170" y="1004488"/>
          <a:ext cx="366534" cy="439841"/>
        </a:xfrm>
      </dgm:spPr>
      <dgm:t>
        <a:bodyPr/>
        <a:lstStyle/>
        <a:p>
          <a:endParaRPr lang="ru-RU" sz="24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9C95D94-AB3F-4D46-B4B3-695232C454EA}">
      <dgm:prSet phldrT="[Текст]" custT="1"/>
      <dgm:spPr>
        <a:xfrm>
          <a:off x="614355" y="1468765"/>
          <a:ext cx="4502164" cy="977425"/>
        </a:xfrm>
      </dgm:spPr>
      <dgm:t>
        <a:bodyPr lIns="72000" tIns="0" rIns="0" bIns="108000"/>
        <a:lstStyle/>
        <a:p>
          <a:r>
            <a:rPr lang="ru-RU" sz="1700" dirty="0" smtClean="0">
              <a:latin typeface="Liberation Serif" panose="02020603050405020304" pitchFamily="18" charset="0"/>
              <a:ea typeface="+mn-ea"/>
              <a:cs typeface="+mn-cs"/>
            </a:rPr>
            <a:t>2. Рассмотрение, утверждение бюджета</a:t>
          </a:r>
          <a:endParaRPr lang="ru-RU" sz="1700" dirty="0">
            <a:latin typeface="Liberation Serif" panose="02020603050405020304" pitchFamily="18" charset="0"/>
            <a:ea typeface="+mn-ea"/>
            <a:cs typeface="+mn-cs"/>
          </a:endParaRPr>
        </a:p>
      </dgm:t>
    </dgm:pt>
    <dgm:pt modelId="{797D3CA8-7C64-EE42-84E3-4D2F3898C635}" type="parTrans" cxnId="{8012D9DE-B1F4-5647-B280-5054CD8D8FBD}">
      <dgm:prSet/>
      <dgm:spPr/>
      <dgm:t>
        <a:bodyPr/>
        <a:lstStyle/>
        <a:p>
          <a:endParaRPr lang="ru-RU" sz="2400"/>
        </a:p>
      </dgm:t>
    </dgm:pt>
    <dgm:pt modelId="{D0684A6C-62E3-9D42-BBF7-EE4C2FA47CA2}" type="sibTrans" cxnId="{8012D9DE-B1F4-5647-B280-5054CD8D8FBD}">
      <dgm:prSet/>
      <dgm:spPr>
        <a:xfrm rot="5400000">
          <a:off x="2682170" y="2470626"/>
          <a:ext cx="366534" cy="439841"/>
        </a:xfrm>
      </dgm:spPr>
      <dgm:t>
        <a:bodyPr/>
        <a:lstStyle/>
        <a:p>
          <a:endParaRPr lang="ru-RU" sz="24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62488F5-C62C-4ADB-8E58-E17D54700954}" type="pres">
      <dgm:prSet presAssocID="{907BFFEC-9E6B-1F4D-8610-E68E0A078923}" presName="Name0" presStyleCnt="0">
        <dgm:presLayoutVars>
          <dgm:dir/>
          <dgm:resizeHandles val="exact"/>
        </dgm:presLayoutVars>
      </dgm:prSet>
      <dgm:spPr/>
    </dgm:pt>
    <dgm:pt modelId="{AE6D17F1-8C4F-48D8-83F2-450AA6EDDCCF}" type="pres">
      <dgm:prSet presAssocID="{75E26497-36E8-414B-B0F2-E0EFF44C74C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DCC4F-194F-4535-8884-F728064FE1F4}" type="pres">
      <dgm:prSet presAssocID="{32ACE5F6-938B-BB4C-A17A-E8826862187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63F4DB5-9B6E-4296-A03A-907AFD15D73F}" type="pres">
      <dgm:prSet presAssocID="{32ACE5F6-938B-BB4C-A17A-E8826862187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336C9DD-1F06-46AB-8B8E-EEDE9DE9DEBC}" type="pres">
      <dgm:prSet presAssocID="{79C95D94-AB3F-4D46-B4B3-695232C454E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3575C-FC99-4DE5-8C5F-4206387B7915}" type="presOf" srcId="{907BFFEC-9E6B-1F4D-8610-E68E0A078923}" destId="{262488F5-C62C-4ADB-8E58-E17D54700954}" srcOrd="0" destOrd="0" presId="urn:microsoft.com/office/officeart/2005/8/layout/process1"/>
    <dgm:cxn modelId="{8012D9DE-B1F4-5647-B280-5054CD8D8FBD}" srcId="{907BFFEC-9E6B-1F4D-8610-E68E0A078923}" destId="{79C95D94-AB3F-4D46-B4B3-695232C454EA}" srcOrd="1" destOrd="0" parTransId="{797D3CA8-7C64-EE42-84E3-4D2F3898C635}" sibTransId="{D0684A6C-62E3-9D42-BBF7-EE4C2FA47CA2}"/>
    <dgm:cxn modelId="{4FFB9C32-FED4-441F-92CC-E6BBE858892C}" type="presOf" srcId="{32ACE5F6-938B-BB4C-A17A-E8826862187C}" destId="{5A2DCC4F-194F-4535-8884-F728064FE1F4}" srcOrd="0" destOrd="0" presId="urn:microsoft.com/office/officeart/2005/8/layout/process1"/>
    <dgm:cxn modelId="{D11638A4-852C-C14F-AA52-FF2B9D68C717}" srcId="{907BFFEC-9E6B-1F4D-8610-E68E0A078923}" destId="{75E26497-36E8-414B-B0F2-E0EFF44C74C1}" srcOrd="0" destOrd="0" parTransId="{F8F71F16-EC59-E645-802F-9182A38EB763}" sibTransId="{32ACE5F6-938B-BB4C-A17A-E8826862187C}"/>
    <dgm:cxn modelId="{995499CE-8A40-4004-B192-4213F6C473F2}" type="presOf" srcId="{79C95D94-AB3F-4D46-B4B3-695232C454EA}" destId="{4336C9DD-1F06-46AB-8B8E-EEDE9DE9DEBC}" srcOrd="0" destOrd="0" presId="urn:microsoft.com/office/officeart/2005/8/layout/process1"/>
    <dgm:cxn modelId="{D6C53472-FB43-4B9C-AEB6-34871E2998E5}" type="presOf" srcId="{32ACE5F6-938B-BB4C-A17A-E8826862187C}" destId="{863F4DB5-9B6E-4296-A03A-907AFD15D73F}" srcOrd="1" destOrd="0" presId="urn:microsoft.com/office/officeart/2005/8/layout/process1"/>
    <dgm:cxn modelId="{14B8A0B6-D9BD-4B53-A34F-F7CC55080E2F}" type="presOf" srcId="{75E26497-36E8-414B-B0F2-E0EFF44C74C1}" destId="{AE6D17F1-8C4F-48D8-83F2-450AA6EDDCCF}" srcOrd="0" destOrd="0" presId="urn:microsoft.com/office/officeart/2005/8/layout/process1"/>
    <dgm:cxn modelId="{76DF28AD-BAB2-4479-A242-272E6C73DB8E}" type="presParOf" srcId="{262488F5-C62C-4ADB-8E58-E17D54700954}" destId="{AE6D17F1-8C4F-48D8-83F2-450AA6EDDCCF}" srcOrd="0" destOrd="0" presId="urn:microsoft.com/office/officeart/2005/8/layout/process1"/>
    <dgm:cxn modelId="{97977E36-D088-4791-8D06-7D0DE7F08DCB}" type="presParOf" srcId="{262488F5-C62C-4ADB-8E58-E17D54700954}" destId="{5A2DCC4F-194F-4535-8884-F728064FE1F4}" srcOrd="1" destOrd="0" presId="urn:microsoft.com/office/officeart/2005/8/layout/process1"/>
    <dgm:cxn modelId="{20F50446-3632-499A-8DDD-E3DB138810BE}" type="presParOf" srcId="{5A2DCC4F-194F-4535-8884-F728064FE1F4}" destId="{863F4DB5-9B6E-4296-A03A-907AFD15D73F}" srcOrd="0" destOrd="0" presId="urn:microsoft.com/office/officeart/2005/8/layout/process1"/>
    <dgm:cxn modelId="{6FDF1836-0117-47A6-A80C-16D565F1C889}" type="presParOf" srcId="{262488F5-C62C-4ADB-8E58-E17D54700954}" destId="{4336C9DD-1F06-46AB-8B8E-EEDE9DE9DEB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D17F1-8C4F-48D8-83F2-450AA6EDDCCF}">
      <dsp:nvSpPr>
        <dsp:cNvPr id="0" name=""/>
        <dsp:cNvSpPr/>
      </dsp:nvSpPr>
      <dsp:spPr>
        <a:xfrm>
          <a:off x="1547" y="865352"/>
          <a:ext cx="3299077" cy="1979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64770" bIns="10800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anose="02020603050405020304" pitchFamily="18" charset="0"/>
              <a:ea typeface="+mn-ea"/>
              <a:cs typeface="+mn-cs"/>
            </a:rPr>
            <a:t>1. Составление проекта бюджета</a:t>
          </a:r>
          <a:endParaRPr lang="ru-RU" sz="1700" kern="1200" dirty="0">
            <a:latin typeface="Liberation Serif" panose="02020603050405020304" pitchFamily="18" charset="0"/>
            <a:ea typeface="+mn-ea"/>
            <a:cs typeface="+mn-cs"/>
          </a:endParaRPr>
        </a:p>
      </dsp:txBody>
      <dsp:txXfrm>
        <a:off x="59523" y="923328"/>
        <a:ext cx="3183125" cy="1863494"/>
      </dsp:txXfrm>
    </dsp:sp>
    <dsp:sp modelId="{5A2DCC4F-194F-4535-8884-F728064FE1F4}">
      <dsp:nvSpPr>
        <dsp:cNvPr id="0" name=""/>
        <dsp:cNvSpPr/>
      </dsp:nvSpPr>
      <dsp:spPr>
        <a:xfrm>
          <a:off x="3630532" y="1445989"/>
          <a:ext cx="699404" cy="8181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30532" y="1609623"/>
        <a:ext cx="489583" cy="490903"/>
      </dsp:txXfrm>
    </dsp:sp>
    <dsp:sp modelId="{4336C9DD-1F06-46AB-8B8E-EEDE9DE9DEBC}">
      <dsp:nvSpPr>
        <dsp:cNvPr id="0" name=""/>
        <dsp:cNvSpPr/>
      </dsp:nvSpPr>
      <dsp:spPr>
        <a:xfrm>
          <a:off x="4620255" y="865352"/>
          <a:ext cx="3299077" cy="1979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0" bIns="10800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anose="02020603050405020304" pitchFamily="18" charset="0"/>
              <a:ea typeface="+mn-ea"/>
              <a:cs typeface="+mn-cs"/>
            </a:rPr>
            <a:t>2. Рассмотрение, утверждение бюджета</a:t>
          </a:r>
          <a:endParaRPr lang="ru-RU" sz="1700" kern="1200" dirty="0">
            <a:latin typeface="Liberation Serif" panose="02020603050405020304" pitchFamily="18" charset="0"/>
            <a:ea typeface="+mn-ea"/>
            <a:cs typeface="+mn-cs"/>
          </a:endParaRPr>
        </a:p>
      </dsp:txBody>
      <dsp:txXfrm>
        <a:off x="4678231" y="923328"/>
        <a:ext cx="3183125" cy="186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970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0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107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51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304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507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514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0BED-295B-4F87-B902-419023CE560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31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7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04800"/>
            <a:ext cx="7143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16" y="766465"/>
            <a:ext cx="8784400" cy="34546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4221088"/>
            <a:ext cx="8540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</a:t>
            </a:r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5746819"/>
            <a:ext cx="405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Решение Думы городского округа Пелым от 24.12.2020 № 60/42 «Об утверждении бюджета  городского округа Пелым на 2021 год и плановый период 2022-2023 годы»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Доходы местного бюджета на 2021 год и плановый период 2022-2023 годов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824520"/>
              </p:ext>
            </p:extLst>
          </p:nvPr>
        </p:nvGraphicFramePr>
        <p:xfrm>
          <a:off x="285720" y="1357298"/>
          <a:ext cx="8572560" cy="51049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72098"/>
                <a:gridCol w="1214446"/>
                <a:gridCol w="1000132"/>
                <a:gridCol w="1285884"/>
              </a:tblGrid>
              <a:tr h="305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3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89 394,0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75 674,0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257,0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74 067,4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61 479,9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66 739,2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4 138,5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4 376,7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652,4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3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на имущество физических лиц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992,0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992,0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992,0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3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от использования имущества, находящегося в государственной и муниципальной собственности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4 251,0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4251,0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4251,0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Платежи при пользовании  природными ресурсами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1 138,0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1 183,4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1 231,4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Доходы от оказания платных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услуг (работ) и компенсации затрат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1 782,0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1 616,0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1 616,0</a:t>
                      </a: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 и не материальных активов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1 483,0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233,0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233,0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081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63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поступления ( в том числе):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136 500,4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106 697,8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106 946,5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2 317,6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57 774,3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58 795,8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59 845,5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74 307,0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45 688,0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44 959,0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Всего доходов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225 894,4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182 371,8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188 203,5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5272" y="107154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4253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09676" y="552510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2021 ГОД</a:t>
            </a:r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79703823"/>
              </p:ext>
            </p:extLst>
          </p:nvPr>
        </p:nvGraphicFramePr>
        <p:xfrm>
          <a:off x="228601" y="1481138"/>
          <a:ext cx="8663880" cy="511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23674651"/>
              </p:ext>
            </p:extLst>
          </p:nvPr>
        </p:nvGraphicFramePr>
        <p:xfrm>
          <a:off x="467544" y="764704"/>
          <a:ext cx="8519865" cy="57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57773389"/>
              </p:ext>
            </p:extLst>
          </p:nvPr>
        </p:nvGraphicFramePr>
        <p:xfrm>
          <a:off x="228600" y="791220"/>
          <a:ext cx="8735887" cy="589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589050"/>
              </p:ext>
            </p:extLst>
          </p:nvPr>
        </p:nvGraphicFramePr>
        <p:xfrm>
          <a:off x="304295" y="1412776"/>
          <a:ext cx="8507842" cy="48245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59449"/>
                <a:gridCol w="1091443"/>
                <a:gridCol w="1030141"/>
                <a:gridCol w="1026809"/>
              </a:tblGrid>
              <a:tr h="3212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29 543,34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15 890,43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24 111,16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305,6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305,60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305,60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7 806,00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4 786,10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5 886,10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29 070,00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27 581,80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27 581,02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6602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20 383,00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49 343,00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1 343,00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255,00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103 778 ,48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72 388,12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98 011 ,32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30 412,00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2 368,40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17 792,40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7 816 ,32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6 668,30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856,10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251,00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213 ,00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6,00 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объем условно утверждаемых (утвержденных)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3 034,05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6 310,80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229 839,74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182 371,80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188 203,50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214290"/>
            <a:ext cx="5638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56233" y="57148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Расходы бюджета на 2021 год и плановый период 2022-2023 г.</a:t>
            </a:r>
            <a:endParaRPr lang="ru-RU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323112" y="971589"/>
            <a:ext cx="1489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Тыс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endParaRPr lang="ru-RU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6823"/>
            <a:ext cx="7416824" cy="612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городского округа Пелым</a:t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Наличие сопоставимых параметров бюджета в сравнении с другими муниципальными образованиями на 2021 год и плановый период 2022-2023 годов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52736"/>
            <a:ext cx="8519864" cy="56886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Утвержденные бюджетные назначения МО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в сопоставимых условиях</a:t>
            </a:r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09743467"/>
              </p:ext>
            </p:extLst>
          </p:nvPr>
        </p:nvGraphicFramePr>
        <p:xfrm>
          <a:off x="611559" y="1481138"/>
          <a:ext cx="375280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3370634"/>
              </p:ext>
            </p:extLst>
          </p:nvPr>
        </p:nvGraphicFramePr>
        <p:xfrm>
          <a:off x="4572000" y="1481138"/>
          <a:ext cx="3816424" cy="245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88091655"/>
              </p:ext>
            </p:extLst>
          </p:nvPr>
        </p:nvGraphicFramePr>
        <p:xfrm>
          <a:off x="2555776" y="4149080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9436" y="785992"/>
            <a:ext cx="757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  трансферты </a:t>
            </a: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214290"/>
            <a:ext cx="73448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45025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1800" b="1" i="1" spc="-10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Межбюджетные   </a:t>
            </a:r>
            <a:r>
              <a:rPr lang="ru-RU" sz="1800" b="1" i="1" spc="-10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трансферты (МБТ)    </a:t>
            </a:r>
            <a:r>
              <a:rPr lang="ru-RU" sz="1800" b="1" cap="all" spc="-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Georgia" pitchFamily="18" charset="0"/>
                <a:cs typeface="Times New Roman" panose="02020603050405020304" pitchFamily="18" charset="0"/>
              </a:rPr>
              <a:t>–   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средства, предоставляемые одним бюджетом бюджетной системы Российской Федерации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другому бюджету</a:t>
            </a: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70945"/>
            <a:ext cx="8568952" cy="7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31640" y="26369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Виды межбюджетных трансфертов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3" y="3588913"/>
            <a:ext cx="2692871" cy="5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875" y="3578839"/>
            <a:ext cx="2639734" cy="5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486" y="3588914"/>
            <a:ext cx="2861026" cy="5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 rot="5400000">
            <a:off x="4334612" y="3175372"/>
            <a:ext cx="424831" cy="382103"/>
            <a:chOff x="3630532" y="1445989"/>
            <a:chExt cx="699404" cy="818171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5400000">
            <a:off x="7172326" y="3179103"/>
            <a:ext cx="424831" cy="382103"/>
            <a:chOff x="3630532" y="1445989"/>
            <a:chExt cx="699404" cy="818171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 rot="5400000">
            <a:off x="1529553" y="3185447"/>
            <a:ext cx="424831" cy="382103"/>
            <a:chOff x="3630532" y="1445989"/>
            <a:chExt cx="699404" cy="818171"/>
          </a:xfrm>
        </p:grpSpPr>
        <p:sp>
          <p:nvSpPr>
            <p:cNvPr id="27" name="Стрелка вправо 26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41869" y="36443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04187" y="3644384"/>
            <a:ext cx="11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68179" y="3609206"/>
            <a:ext cx="127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416630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не имеющие целевого назначения, предоставляемые на безвозмездной и безвозвратной основе (в переводе с латинского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дар, пожертвование). В бюджете города Екатеринбурга дотации не планируются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условиях долевого финансирования расходов (латинское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помощь, поддержка).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исполнение переданных государственных полномочий. В случае нарушения целевого использования средств, они подлежат возврату в тот бюджет, из которого получены.</a:t>
            </a:r>
          </a:p>
        </p:txBody>
      </p:sp>
    </p:spTree>
    <p:extLst>
      <p:ext uri="{BB962C8B-B14F-4D97-AF65-F5344CB8AC3E}">
        <p14:creationId xmlns:p14="http://schemas.microsoft.com/office/powerpoint/2010/main" val="1415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на 2021 год и плановый период 2022-2023 годов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17953"/>
              </p:ext>
            </p:extLst>
          </p:nvPr>
        </p:nvGraphicFramePr>
        <p:xfrm>
          <a:off x="467544" y="4869160"/>
          <a:ext cx="8136904" cy="183261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31806"/>
                <a:gridCol w="1872208"/>
                <a:gridCol w="1976706"/>
                <a:gridCol w="1656184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/>
                </a:tc>
              </a:tr>
              <a:tr h="2057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2 317,60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8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57 774,30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58 795,80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59 845,50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101,50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2 214,00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2 142,00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74 307,00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45 688,00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44 959,00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288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136 500,40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106 697,80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106 946,50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574640"/>
              </p:ext>
            </p:extLst>
          </p:nvPr>
        </p:nvGraphicFramePr>
        <p:xfrm>
          <a:off x="323528" y="1268760"/>
          <a:ext cx="84969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160713" y="1069139"/>
            <a:ext cx="8841913" cy="5456205"/>
            <a:chOff x="4343400" y="1420368"/>
            <a:chExt cx="4390200" cy="4833959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4833959"/>
              <a:chOff x="4648200" y="1420368"/>
              <a:chExt cx="4390200" cy="4833959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4833959"/>
                <a:chOff x="4648200" y="1420368"/>
                <a:chExt cx="4390200" cy="4833959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4833959"/>
                  <a:chOff x="4724400" y="1801367"/>
                  <a:chExt cx="4390200" cy="4833958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614" y="4190999"/>
                    <a:ext cx="4190328" cy="2444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855877" y="2909598"/>
                  <a:ext cx="2302598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6248729" y="4114635"/>
              <a:ext cx="990772" cy="91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8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331639" y="228600"/>
            <a:ext cx="742328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597932"/>
            <a:ext cx="7464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ГОРОДСКОГО ОКРУГА ПЕЛЫМ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535588" y="1730601"/>
            <a:ext cx="80921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2438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Пелым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 и плановый период 2022-2023 годы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программно-целевой подход, что позволяет ответить на главный вопрос –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тратятся бюджетные средства, какие цели необходимо достичь при распределении этих средств.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9" name="Блок-схема: документ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12" y="3890227"/>
            <a:ext cx="8779875" cy="25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977" y="4570098"/>
            <a:ext cx="80487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финансового обеспечения 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205 052,89 тыс. руб.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166 289,15 тыс. руб.</a:t>
            </a:r>
            <a:endParaRPr lang="ru-RU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167 477,79 тыс. руб.</a:t>
            </a:r>
            <a:endParaRPr lang="ru-RU" dirty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057215" y="1175366"/>
            <a:ext cx="4790991" cy="5682634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814746" y="2777881"/>
              <a:ext cx="1699015" cy="2069513"/>
              <a:chOff x="2395146" y="2549281"/>
              <a:chExt cx="1699015" cy="2069513"/>
            </a:xfrm>
          </p:grpSpPr>
          <p:pic>
            <p:nvPicPr>
              <p:cNvPr id="22592" name="Овал 17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95146" y="2549281"/>
                <a:ext cx="1699012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470255" y="2737526"/>
                <a:ext cx="1623906" cy="1881268"/>
                <a:chOff x="7118455" y="3423326"/>
                <a:chExt cx="1623906" cy="1881268"/>
              </a:xfrm>
            </p:grpSpPr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118455" y="4466394"/>
                  <a:ext cx="1623906" cy="838200"/>
                  <a:chOff x="3072459" y="4025413"/>
                  <a:chExt cx="1894554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072459" y="4025413"/>
                    <a:ext cx="1894554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2549" y="4150632"/>
                    <a:ext cx="1510920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8 487,71</a:t>
                    </a:r>
                    <a:endPara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38913" y="3423326"/>
                  <a:ext cx="1371839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55 304,08</a:t>
                  </a:r>
                </a:p>
                <a:p>
                  <a:pPr algn="ctr">
                    <a:defRPr/>
                  </a:pP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тыс. рублей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259632" y="228600"/>
            <a:ext cx="76759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609521"/>
            <a:ext cx="7754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системы образования в ГО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Пелым»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259632" y="1073543"/>
            <a:ext cx="2736304" cy="73777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96 103,29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83046" y="1798491"/>
            <a:ext cx="2553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Дошкольное образование</a:t>
            </a:r>
            <a:endParaRPr lang="ru-RU" sz="1200" b="1" i="1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4178" y="1562834"/>
            <a:ext cx="1853313" cy="107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150701" y="1808016"/>
            <a:ext cx="1147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30 766,40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350916" y="2833186"/>
            <a:ext cx="2403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324511" y="3902376"/>
            <a:ext cx="272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Дополнительное образование детей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32" y="1665232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0915" y="4943223"/>
            <a:ext cx="261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Молодежная политика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43" name="Овал 17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6142" y="4727934"/>
            <a:ext cx="1771350" cy="8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6142" y="4874478"/>
            <a:ext cx="1809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1 469,10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7984" y="5511333"/>
            <a:ext cx="25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Другие вопросы в области образования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51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6141" y="5418400"/>
            <a:ext cx="1809205" cy="7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93043" y="5540856"/>
            <a:ext cx="143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76,00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r="20310" b="-1"/>
          <a:stretch/>
        </p:blipFill>
        <p:spPr>
          <a:xfrm>
            <a:off x="2104250" y="2521664"/>
            <a:ext cx="2064617" cy="15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154732" y="4584863"/>
            <a:ext cx="3562892" cy="13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5" name="Скругленный прямоугольник 12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61" y="4277091"/>
            <a:ext cx="4146706" cy="275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020" y="4465847"/>
            <a:ext cx="362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Мероприятия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52" y="4708241"/>
            <a:ext cx="3620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Поддержка талантливых детей и педагогов 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Организация отдыха и оздоровление детей в учебное время;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Осуществление мероприятий по организации питания в муниципальных общеобразовательных  организациях;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Проведение массовых молодежных акций;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Создание условий для присмотра и ухода за детьми, содержание детей, финансовое обеспечение на получение общедоступного и бесплатного дошкольного образования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1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24093"/>
          <a:stretch/>
        </p:blipFill>
        <p:spPr>
          <a:xfrm>
            <a:off x="312610" y="3110185"/>
            <a:ext cx="1883126" cy="12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7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  <p:bldP spid="9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68421" y="1592883"/>
            <a:ext cx="4327653" cy="2052141"/>
            <a:chOff x="319378" y="2707400"/>
            <a:chExt cx="4462058" cy="1493255"/>
          </a:xfrm>
        </p:grpSpPr>
        <p:grpSp>
          <p:nvGrpSpPr>
            <p:cNvPr id="23583" name="Блок-схема: несколько документов 60"/>
            <p:cNvGrpSpPr>
              <a:grpSpLocks/>
            </p:cNvGrpSpPr>
            <p:nvPr/>
          </p:nvGrpSpPr>
          <p:grpSpPr bwMode="auto">
            <a:xfrm>
              <a:off x="319378" y="2707400"/>
              <a:ext cx="4462058" cy="1493255"/>
              <a:chOff x="142191" y="1541755"/>
              <a:chExt cx="4328160" cy="1908048"/>
            </a:xfrm>
          </p:grpSpPr>
          <p:pic>
            <p:nvPicPr>
              <p:cNvPr id="23585" name="Блок-схема: несколько документов 6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2191" y="1541755"/>
                <a:ext cx="4328160" cy="1908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6" name="Text Box 35"/>
              <p:cNvSpPr txBox="1">
                <a:spLocks noChangeArrowheads="1"/>
              </p:cNvSpPr>
              <p:nvPr/>
            </p:nvSpPr>
            <p:spPr bwMode="auto">
              <a:xfrm>
                <a:off x="199348" y="1879462"/>
                <a:ext cx="3563309" cy="138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400" b="1" i="1" dirty="0" smtClean="0">
                    <a:solidFill>
                      <a:srgbClr val="00A44A"/>
                    </a:solidFill>
                    <a:latin typeface="Georgia" pitchFamily="18" charset="0"/>
                  </a:rPr>
                  <a:t>Развитие культуры и искусства, развитие образования в сфере культуры и искусства</a:t>
                </a:r>
                <a:endParaRPr lang="ru-RU" sz="1400" b="1" i="1" dirty="0">
                  <a:solidFill>
                    <a:srgbClr val="00A44A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27680" name="Прямоугольник 30"/>
            <p:cNvSpPr>
              <a:spLocks noChangeArrowheads="1"/>
            </p:cNvSpPr>
            <p:nvPr/>
          </p:nvSpPr>
          <p:spPr bwMode="auto">
            <a:xfrm>
              <a:off x="362188" y="3333528"/>
              <a:ext cx="3752148" cy="33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3400" y="967264"/>
            <a:ext cx="4422961" cy="2389728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820774" y="4224394"/>
              <a:ext cx="3580023" cy="547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i="1" dirty="0">
                  <a:ln w="1905"/>
                  <a:solidFill>
                    <a:srgbClr val="00A44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Обеспечение реализации муниципальной программы городского округа Пелым "Развитие культуры в городском округе Пелым до 2024 года</a:t>
              </a:r>
              <a:endParaRPr lang="ru-RU" sz="12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742957" y="861211"/>
            <a:ext cx="1450974" cy="1080912"/>
            <a:chOff x="3239415" y="5309460"/>
            <a:chExt cx="821705" cy="689125"/>
          </a:xfrm>
        </p:grpSpPr>
        <p:pic>
          <p:nvPicPr>
            <p:cNvPr id="23575" name="Овал 8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9415" y="5309460"/>
              <a:ext cx="821705" cy="68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39415" y="5489243"/>
              <a:ext cx="821705" cy="29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Century" pitchFamily="18" charset="0"/>
                </a:rPr>
                <a:t>17 828,50</a:t>
              </a:r>
              <a:endParaRPr lang="ru-RU" sz="1200" b="1" dirty="0">
                <a:latin typeface="Century" pitchFamily="18" charset="0"/>
              </a:endParaRPr>
            </a:p>
            <a:p>
              <a:pPr algn="ctr"/>
              <a:r>
                <a:rPr lang="ru-RU" sz="1200" b="1" dirty="0">
                  <a:latin typeface="Georgia" pitchFamily="18" charset="0"/>
                </a:rPr>
                <a:t>тыс. рублей</a:t>
              </a: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3199042" y="3496090"/>
            <a:ext cx="1818439" cy="2525198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5134066" y="2453354"/>
            <a:ext cx="3902430" cy="4144481"/>
            <a:chOff x="2572" y="1906"/>
            <a:chExt cx="2208" cy="2052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72" y="1938"/>
              <a:ext cx="2208" cy="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53" y="1906"/>
              <a:ext cx="2006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Комплектование книжных фондов библиотек;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Организация деятельности историко-краеведческого музея, приобретение оборудования для хранения музейных предметов и музейных коллекций;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Обеспечение деятельности учреждений культуры и искусства и культурно-досуговой сферы;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Реализация мероприятий в сфере культуры, направленных  на патриотическое воспитание граждан городского округа Пелым</a:t>
              </a:r>
            </a:p>
            <a:p>
              <a:pPr marL="171450" indent="-171450">
                <a:buFont typeface="Wingdings" pitchFamily="2" charset="2"/>
                <a:buChar char="v"/>
                <a:defRPr/>
              </a:pPr>
              <a:endParaRPr lang="ru-RU" sz="13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799" y="228600"/>
            <a:ext cx="737253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pSp>
        <p:nvGrpSpPr>
          <p:cNvPr id="13" name="Группа 84"/>
          <p:cNvGrpSpPr>
            <a:grpSpLocks/>
          </p:cNvGrpSpPr>
          <p:nvPr/>
        </p:nvGrpSpPr>
        <p:grpSpPr bwMode="auto">
          <a:xfrm>
            <a:off x="2944093" y="1534289"/>
            <a:ext cx="1781873" cy="1295401"/>
            <a:chOff x="3346614" y="4976974"/>
            <a:chExt cx="1140383" cy="1031203"/>
          </a:xfrm>
        </p:grpSpPr>
        <p:grpSp>
          <p:nvGrpSpPr>
            <p:cNvPr id="23565" name="Овал 58"/>
            <p:cNvGrpSpPr>
              <a:grpSpLocks/>
            </p:cNvGrpSpPr>
            <p:nvPr/>
          </p:nvGrpSpPr>
          <p:grpSpPr bwMode="auto">
            <a:xfrm>
              <a:off x="3346614" y="4976974"/>
              <a:ext cx="1140383" cy="1031203"/>
              <a:chOff x="3248356" y="385851"/>
              <a:chExt cx="1842157" cy="1651722"/>
            </a:xfrm>
          </p:grpSpPr>
          <p:pic>
            <p:nvPicPr>
              <p:cNvPr id="23567" name="Овал 58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78705" y="385851"/>
                <a:ext cx="1511808" cy="1328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3248356" y="1203736"/>
                <a:ext cx="970803" cy="83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66" name="Прямоугольник 59"/>
            <p:cNvSpPr>
              <a:spLocks noChangeArrowheads="1"/>
            </p:cNvSpPr>
            <p:nvPr/>
          </p:nvSpPr>
          <p:spPr bwMode="auto">
            <a:xfrm>
              <a:off x="3565993" y="5162366"/>
              <a:ext cx="921004" cy="37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Georgia" pitchFamily="18" charset="0"/>
                </a:rPr>
                <a:t>1 170,50</a:t>
              </a:r>
            </a:p>
            <a:p>
              <a:pPr algn="ctr"/>
              <a:r>
                <a:rPr lang="ru-RU" sz="1200" b="1" dirty="0" smtClean="0">
                  <a:latin typeface="Georgia" pitchFamily="18" charset="0"/>
                </a:rPr>
                <a:t> тыс</a:t>
              </a:r>
              <a:r>
                <a:rPr lang="ru-RU" sz="1200" b="1" dirty="0">
                  <a:latin typeface="Georgia" pitchFamily="18" charset="0"/>
                </a:rPr>
                <a:t>. рублей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87132" y="597932"/>
            <a:ext cx="775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культуры в ГО Пелым на период до 2024 года»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1259632" y="1002885"/>
            <a:ext cx="2575398" cy="555257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18 999,00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28093" r="28542" b="22344"/>
          <a:stretch/>
        </p:blipFill>
        <p:spPr>
          <a:xfrm>
            <a:off x="228599" y="3031676"/>
            <a:ext cx="3035031" cy="183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30903" r="13265" b="1604"/>
          <a:stretch/>
        </p:blipFill>
        <p:spPr>
          <a:xfrm>
            <a:off x="228600" y="4869160"/>
            <a:ext cx="3035030" cy="194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Овал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8262" y="4755919"/>
            <a:ext cx="1239644" cy="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31601" y="1292298"/>
            <a:ext cx="8819855" cy="5523566"/>
            <a:chOff x="201479" y="842309"/>
            <a:chExt cx="8985062" cy="5523566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2591207" y="1008893"/>
              <a:ext cx="4382616" cy="1839802"/>
              <a:chOff x="-1061631" y="246893"/>
              <a:chExt cx="4382616" cy="1839802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1061631" y="246893"/>
                <a:ext cx="3952373" cy="1839802"/>
                <a:chOff x="-1061631" y="246893"/>
                <a:chExt cx="3952373" cy="1839802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1061631" y="1010895"/>
                  <a:ext cx="3432174" cy="1075800"/>
                  <a:chOff x="2591207" y="1772895"/>
                  <a:chExt cx="3432174" cy="10758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591207" y="1772895"/>
                    <a:ext cx="3432174" cy="107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6617" y="1772895"/>
                    <a:ext cx="3219452" cy="10052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/>
                    <a:r>
                      <a:rPr lang="ru-RU" sz="1200" b="1" dirty="0">
                        <a:latin typeface="Georgia" pitchFamily="18" charset="0"/>
                      </a:rPr>
                      <a:t>Энергосбережение и повышение энергетической эффективности на территории городского округа Пелым</a:t>
                    </a: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1555718" y="246893"/>
                  <a:ext cx="1335024" cy="1058135"/>
                  <a:chOff x="5208556" y="1008893"/>
                  <a:chExt cx="1335024" cy="1058135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208556" y="1008893"/>
                    <a:ext cx="1335024" cy="1058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6972" y="1130924"/>
                    <a:ext cx="1112503" cy="6419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852,00</a:t>
                    </a: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252599" y="1447800"/>
                <a:ext cx="106838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599049" y="842309"/>
              <a:ext cx="3587492" cy="2420004"/>
              <a:chOff x="2789173" y="134284"/>
              <a:chExt cx="3587492" cy="2420004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3025569" y="1001385"/>
                <a:ext cx="3200400" cy="1524000"/>
                <a:chOff x="5835445" y="170941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35445" y="170941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946183" y="1772896"/>
                  <a:ext cx="2873497" cy="1316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just"/>
                  <a:r>
                    <a:rPr lang="ru-RU" sz="1400" b="1" dirty="0">
                      <a:latin typeface="Georgia" pitchFamily="18" charset="0"/>
                    </a:rPr>
                    <a:t>Переселение жителей на территории городского округа Пелым из ветхого аварийного жилищного фонда</a:t>
                  </a: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4284"/>
                <a:ext cx="3587492" cy="2420004"/>
                <a:chOff x="5599049" y="842309"/>
                <a:chExt cx="3587492" cy="2420004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738741" y="842309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584450" cy="2039974"/>
              <a:chOff x="2789174" y="2800350"/>
              <a:chExt cx="2584450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201479" y="1688098"/>
              <a:ext cx="4168606" cy="3591133"/>
              <a:chOff x="-98559" y="1611898"/>
              <a:chExt cx="4168606" cy="3591133"/>
            </a:xfrm>
          </p:grpSpPr>
          <p:pic>
            <p:nvPicPr>
              <p:cNvPr id="24607" name="Скругленный прямоугольник 120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7924" y="2444749"/>
                <a:ext cx="2074095" cy="1463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-98559" y="3832225"/>
                <a:ext cx="4168606" cy="1370806"/>
                <a:chOff x="201479" y="3908425"/>
                <a:chExt cx="4168606" cy="1370806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1479" y="3908425"/>
                  <a:ext cx="4168606" cy="1370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8236" y="4263065"/>
                  <a:ext cx="2617693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6286" y="1611898"/>
                <a:ext cx="1295400" cy="1629777"/>
                <a:chOff x="2363724" y="2199273"/>
                <a:chExt cx="1295400" cy="1629777"/>
              </a:xfrm>
            </p:grpSpPr>
            <p:grpSp>
              <p:nvGrpSpPr>
                <p:cNvPr id="24597" name="Овал 133"/>
                <p:cNvGrpSpPr>
                  <a:grpSpLocks/>
                </p:cNvGrpSpPr>
                <p:nvPr/>
              </p:nvGrpSpPr>
              <p:grpSpPr bwMode="auto">
                <a:xfrm>
                  <a:off x="2363724" y="2199273"/>
                  <a:ext cx="1295400" cy="1188720"/>
                  <a:chOff x="306324" y="1688098"/>
                  <a:chExt cx="1295400" cy="1188720"/>
                </a:xfrm>
              </p:grpSpPr>
              <p:pic>
                <p:nvPicPr>
                  <p:cNvPr id="24603" name="Овал 1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06324" y="1688098"/>
                    <a:ext cx="1295400" cy="1188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2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167" y="1981200"/>
                    <a:ext cx="1142457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3 307,00 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>
                  <a:off x="2554224" y="2674938"/>
                  <a:ext cx="1066800" cy="261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849" y="4248150"/>
              <a:ext cx="3344098" cy="2117725"/>
              <a:chOff x="2022411" y="438150"/>
              <a:chExt cx="3344098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334409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974405" y="1434761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48 004,00</a:t>
            </a:r>
            <a:endParaRPr lang="ru-RU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8803" y="425232"/>
            <a:ext cx="77544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жилищно-коммунального хозяйства, обеспечение сохранности автомобильных дорог, повышение энергетической эффективности 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657" y="3105835"/>
            <a:ext cx="186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Комплексное благоустройство территории городского округа Пелым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7011" y="1565038"/>
            <a:ext cx="1126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12 923,00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9" y="4527571"/>
            <a:ext cx="376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Содержание и капитальный ремонт общего имущества муниципального жилищного фонда на территории городского округа Пелым</a:t>
            </a:r>
          </a:p>
        </p:txBody>
      </p:sp>
      <p:pic>
        <p:nvPicPr>
          <p:cNvPr id="55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8873" y="3571438"/>
            <a:ext cx="14878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67280" y="3819319"/>
            <a:ext cx="127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849,00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57" name="Скругленный прямоугольник 12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63" y="5683717"/>
            <a:ext cx="3416307" cy="9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5268" y="5718373"/>
            <a:ext cx="309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Georgia" pitchFamily="18" charset="0"/>
              </a:rPr>
              <a:t>Экологическая программа городского округа Пелым</a:t>
            </a:r>
          </a:p>
        </p:txBody>
      </p:sp>
      <p:pic>
        <p:nvPicPr>
          <p:cNvPr id="61" name="Овал 13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8777" y="5435621"/>
            <a:ext cx="143541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67280" y="5692469"/>
            <a:ext cx="115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255,00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66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739" y="5408951"/>
            <a:ext cx="49234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28384" y="4930313"/>
            <a:ext cx="120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Georgia" pitchFamily="18" charset="0"/>
              </a:rPr>
              <a:t>28 475,00 тыс. руб.</a:t>
            </a:r>
            <a:endParaRPr lang="ru-RU" sz="1200" b="1" i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5454790"/>
            <a:ext cx="44230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Georgia" pitchFamily="18" charset="0"/>
              </a:rPr>
              <a:t>Обеспечение сохранности автомобильных дорог местного значения и повышение безопасности дорожного движения на территории городского округа Пелым</a:t>
            </a:r>
          </a:p>
        </p:txBody>
      </p:sp>
      <p:pic>
        <p:nvPicPr>
          <p:cNvPr id="111" name="Скругленный 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2434" y="3702775"/>
            <a:ext cx="3888432" cy="16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63539" y="3812224"/>
            <a:ext cx="3551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Georgia" pitchFamily="18" charset="0"/>
              </a:rPr>
              <a:t>Реализация государственных полномочий Свердловской области, переданных органам местного самоуправления по предоставлению гражданам, проживающим на территории муниципального образования, меры социальной поддержки по частичному освобождению от платы за коммунальные услуги</a:t>
            </a:r>
          </a:p>
        </p:txBody>
      </p:sp>
      <p:pic>
        <p:nvPicPr>
          <p:cNvPr id="157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4368" y="3399757"/>
            <a:ext cx="1353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015062" y="3683399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1 343,00 тыс. руб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uiExpand="1" build="allAtOnce" animBg="1"/>
      <p:bldP spid="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характеристики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Межбюджетные отношения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Дополнительная информация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763" y="444479"/>
            <a:ext cx="7526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74433" y="1726048"/>
            <a:ext cx="8628063" cy="4809344"/>
            <a:chOff x="322199" y="1516910"/>
            <a:chExt cx="8628063" cy="4848965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3621024" y="1516910"/>
              <a:ext cx="3614514" cy="1531090"/>
              <a:chOff x="-31814" y="754910"/>
              <a:chExt cx="3614514" cy="1531090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31814" y="754910"/>
                <a:ext cx="3614514" cy="1531090"/>
                <a:chOff x="-31814" y="754910"/>
                <a:chExt cx="3614514" cy="1531090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31814" y="914400"/>
                  <a:ext cx="2895600" cy="1371600"/>
                  <a:chOff x="3621024" y="1676400"/>
                  <a:chExt cx="2895600" cy="13716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621024" y="1676400"/>
                    <a:ext cx="2895600" cy="1371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623" y="1905000"/>
                    <a:ext cx="2369203" cy="8191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ru-RU" sz="2000" b="1" dirty="0" smtClean="0">
                        <a:latin typeface="Georgia" pitchFamily="18" charset="0"/>
                      </a:rPr>
                      <a:t>Пенсионное обеспечение </a:t>
                    </a:r>
                    <a:endParaRPr lang="ru-RU" sz="2000" b="1" dirty="0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2247676" y="754910"/>
                  <a:ext cx="1335024" cy="1176528"/>
                  <a:chOff x="5900514" y="1516910"/>
                  <a:chExt cx="1335024" cy="1176528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900514" y="1516910"/>
                    <a:ext cx="1335024" cy="1176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27966" y="1676400"/>
                    <a:ext cx="1080119" cy="7489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1 228,00 тыс. руб.</a:t>
                    </a:r>
                    <a:endParaRPr lang="ru-RU" sz="1400" b="1" i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177986" y="1447800"/>
                <a:ext cx="11430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687824" y="2531266"/>
              <a:ext cx="3824064" cy="2040734"/>
              <a:chOff x="1877948" y="1823241"/>
              <a:chExt cx="3824064" cy="2040734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1877948" y="2339975"/>
                <a:ext cx="3200400" cy="1524000"/>
                <a:chOff x="4687824" y="304800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687824" y="304800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840224" y="3317875"/>
                  <a:ext cx="2757206" cy="806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b="1" dirty="0" smtClean="0">
                      <a:latin typeface="Georgia" pitchFamily="18" charset="0"/>
                    </a:rPr>
                    <a:t>Социальное обеспечение населения</a:t>
                  </a:r>
                  <a:endParaRPr lang="ru-RU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823241"/>
                <a:ext cx="2912839" cy="1219200"/>
                <a:chOff x="5599049" y="2531266"/>
                <a:chExt cx="2912839" cy="1219200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064088" y="2531266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440424" y="4191000"/>
              <a:ext cx="2509838" cy="1411324"/>
              <a:chOff x="2863786" y="3429000"/>
              <a:chExt cx="2509838" cy="141132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6" name="Группа 132"/>
            <p:cNvGrpSpPr>
              <a:grpSpLocks/>
            </p:cNvGrpSpPr>
            <p:nvPr/>
          </p:nvGrpSpPr>
          <p:grpSpPr bwMode="auto">
            <a:xfrm>
              <a:off x="322199" y="2038350"/>
              <a:ext cx="574675" cy="1279525"/>
              <a:chOff x="2379599" y="2549525"/>
              <a:chExt cx="574675" cy="1279525"/>
            </a:xfrm>
          </p:grpSpPr>
          <p:sp>
            <p:nvSpPr>
              <p:cNvPr id="15428" name="Text Box 68"/>
              <p:cNvSpPr txBox="1">
                <a:spLocks noChangeArrowheads="1"/>
              </p:cNvSpPr>
              <p:nvPr/>
            </p:nvSpPr>
            <p:spPr bwMode="auto">
              <a:xfrm>
                <a:off x="2379599" y="25495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31" name="Text Box 71"/>
              <p:cNvSpPr txBox="1">
                <a:spLocks noChangeArrowheads="1"/>
              </p:cNvSpPr>
              <p:nvPr/>
            </p:nvSpPr>
            <p:spPr bwMode="auto">
              <a:xfrm>
                <a:off x="2400237" y="328930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1187322" y="1260396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7 816,32</a:t>
            </a:r>
            <a:endParaRPr lang="ru-RU" sz="20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4701854"/>
            <a:ext cx="3816424" cy="182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1218803" y="521732"/>
            <a:ext cx="7754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ПОЛИТИКА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7771" y="3031082"/>
            <a:ext cx="1145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6 004,44 тыс. руб.</a:t>
            </a:r>
            <a:endParaRPr lang="ru-RU" sz="14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3" y="2475238"/>
            <a:ext cx="329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Выплаты пенсии за выслугу лет лицам, замещавшим должности муниципальной службы;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FF0000"/>
                </a:solidFill>
                <a:latin typeface="Georgia" pitchFamily="18" charset="0"/>
              </a:rPr>
              <a:t>Ежемесячное материальное  вознаграждение лицам, удостоенным звания  «Почетный гражданин городского округа Пелым»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00297A"/>
                </a:solidFill>
                <a:latin typeface="Georgia" pitchFamily="18" charset="0"/>
              </a:rPr>
              <a:t>Предоставление отдельным категориям граждан компенсаций расходов на оплату ЖКУ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9" y="4783562"/>
            <a:ext cx="3439319" cy="180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0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allAtOnce" animBg="1"/>
      <p:bldP spid="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899" y="935435"/>
            <a:ext cx="3506315" cy="2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221088"/>
            <a:ext cx="2850914" cy="2323716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467329" y="4716780"/>
              <a:ext cx="213057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just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6514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1550432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718733" y="685641"/>
            <a:ext cx="3298279" cy="795735"/>
          </a:xfrm>
          <a:prstGeom prst="round2Diag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196,00 тыс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рублей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63365" y="695117"/>
            <a:ext cx="765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/>
        </p:blipFill>
        <p:spPr>
          <a:xfrm>
            <a:off x="2915817" y="3351618"/>
            <a:ext cx="3436192" cy="34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28800"/>
            <a:ext cx="8458200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Составитель</a:t>
            </a: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: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Финансовый отдел администрации городского округа Пелым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Адрес</a:t>
            </a: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Свердловская область, поселок Пелым, улица Карла Маркса, дом 5,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624582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Контактный телефон: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 (34386) 2-20-09</a:t>
            </a:r>
            <a:endParaRPr lang="en-US" sz="2400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Режим работы: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Понедельник - четверг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17:15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часов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пятница 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16:00 часов,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Суббота, воскресенье выходной</a:t>
            </a:r>
            <a:endParaRPr lang="en-US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Комментарии и предложения по развитию проекта «Бюджет для граждан» Вы можете направить по адресу электронной почты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: </a:t>
            </a:r>
            <a:r>
              <a:rPr lang="en-US" sz="2400" b="1" dirty="0" smtClean="0">
                <a:solidFill>
                  <a:srgbClr val="00297A"/>
                </a:solidFill>
                <a:latin typeface="Georgia" pitchFamily="18" charset="0"/>
              </a:rPr>
              <a:t>gorfo62@yandex.ru</a:t>
            </a:r>
            <a:endParaRPr lang="ru-RU" sz="2400" b="1" dirty="0">
              <a:solidFill>
                <a:srgbClr val="00297A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8888" y="267951"/>
            <a:ext cx="7427912" cy="430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6448" y="816769"/>
            <a:ext cx="7754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 для граждан</a:t>
            </a:r>
            <a:endParaRPr lang="ru-RU" sz="2000" b="1" i="1" dirty="0">
              <a:ln w="1905"/>
              <a:solidFill>
                <a:srgbClr val="00297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__20130309_1798171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12976"/>
            <a:ext cx="1914282" cy="15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149"/>
          <p:cNvGrpSpPr>
            <a:grpSpLocks/>
          </p:cNvGrpSpPr>
          <p:nvPr/>
        </p:nvGrpSpPr>
        <p:grpSpPr bwMode="auto">
          <a:xfrm>
            <a:off x="113951" y="980728"/>
            <a:ext cx="9038752" cy="5877272"/>
            <a:chOff x="4800626" y="970347"/>
            <a:chExt cx="4387916" cy="3794510"/>
          </a:xfrm>
        </p:grpSpPr>
        <p:grpSp>
          <p:nvGrpSpPr>
            <p:cNvPr id="12" name="Группа 113"/>
            <p:cNvGrpSpPr>
              <a:grpSpLocks/>
            </p:cNvGrpSpPr>
            <p:nvPr/>
          </p:nvGrpSpPr>
          <p:grpSpPr bwMode="auto">
            <a:xfrm>
              <a:off x="4800626" y="970347"/>
              <a:ext cx="4387916" cy="3794510"/>
              <a:chOff x="4876826" y="1351346"/>
              <a:chExt cx="4387916" cy="3794509"/>
            </a:xfrm>
          </p:grpSpPr>
          <p:pic>
            <p:nvPicPr>
              <p:cNvPr id="22" name="Блок-схема: документ 5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91432" y="1351346"/>
                <a:ext cx="4373310" cy="3794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Группа 111"/>
              <p:cNvGrpSpPr>
                <a:grpSpLocks/>
              </p:cNvGrpSpPr>
              <p:nvPr/>
            </p:nvGrpSpPr>
            <p:grpSpPr bwMode="auto">
              <a:xfrm>
                <a:off x="4876826" y="2769842"/>
                <a:ext cx="3886875" cy="403267"/>
                <a:chOff x="4876826" y="2846042"/>
                <a:chExt cx="3886875" cy="403267"/>
              </a:xfrm>
            </p:grpSpPr>
            <p:sp>
              <p:nvSpPr>
                <p:cNvPr id="20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876826" y="2971467"/>
                  <a:ext cx="1295625" cy="2778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  <p:sp>
              <p:nvSpPr>
                <p:cNvPr id="2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468076" y="2846042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6096251" y="2414246"/>
              <a:ext cx="1295625" cy="27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2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7033" y="1988840"/>
            <a:ext cx="8467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ru-RU" b="1" i="1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Бюджет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</a:t>
            </a:r>
            <a:r>
              <a:rPr lang="ru-RU" b="1" i="1" dirty="0" smtClean="0">
                <a:solidFill>
                  <a:srgbClr val="00A44A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Доходы </a:t>
            </a: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поступающие в бюджет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Расходы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выплачиваемые из бюджета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Дефицит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расходов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доходами;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Профицит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доходов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расходами;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Муниципальный долг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это совокупность долговых обязательств муниципального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образования.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06" y="462826"/>
            <a:ext cx="75260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понятия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</p:spTree>
    <p:extLst>
      <p:ext uri="{BB962C8B-B14F-4D97-AF65-F5344CB8AC3E}">
        <p14:creationId xmlns:p14="http://schemas.microsoft.com/office/powerpoint/2010/main" val="2034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E804E117-F142-3543-8F2D-E797415CE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730163"/>
              </p:ext>
            </p:extLst>
          </p:nvPr>
        </p:nvGraphicFramePr>
        <p:xfrm>
          <a:off x="611560" y="2743184"/>
          <a:ext cx="7920880" cy="371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4249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БЮДЖЕТНОГО ПРОЦЕССА ПРИ ФОРМИРОВАНИИ ПРОЕКТА БЮДЖЕТА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4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500858" cy="88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76293" y="1018399"/>
            <a:ext cx="83529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 	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Georgia" pitchFamily="18" charset="0"/>
              </a:rPr>
              <a:t>Отношения, связанные с принятием проекта решения Думы городского округа Пелым, урегулированы Бюджетным кодексом Российской Федерации,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Положением о бюджетном процессе в городском округе Пелым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Прогнозом социально-экономического развития городского округа Пелым;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 Основными направлениями бюджетной и налоговой политики на территории городского округа Пелым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Перечнем муниципальных программ городского округа Пелым; </a:t>
            </a: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Реестром расходных обязательств городского округа Пелым;</a:t>
            </a:r>
            <a:endParaRPr lang="ru-RU" b="1" i="1" dirty="0" smtClean="0">
              <a:latin typeface="Georgia" pitchFamily="18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</a:rPr>
              <a:t> другими сведениями необходимыми для составления проекта местного бюджета.</a:t>
            </a: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1638300" algn="l"/>
              </a:tabLst>
            </a:pPr>
            <a:endParaRPr lang="ru-RU" b="1" i="1" dirty="0" smtClean="0"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8572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 на 2021 год и плановый период  2022-2023 годов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76813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показатели социально – экономического развития </a:t>
            </a:r>
            <a:endParaRPr lang="ru-RU" sz="1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5" name="Рисунок 4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1990"/>
              </p:ext>
            </p:extLst>
          </p:nvPr>
        </p:nvGraphicFramePr>
        <p:xfrm>
          <a:off x="228600" y="1556792"/>
          <a:ext cx="3134494" cy="517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70"/>
                <a:gridCol w="2016224"/>
              </a:tblGrid>
              <a:tr h="511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Городской округ 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12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Административный центр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поселок городского типа 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3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образования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ноября 1995 года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Граничит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севере и западе округ граничит с Ивдельским городским округом, на юге - с Гаринским городским округом, а его восточная граница совпадает с границей Свердловской области и Ханты-Мансийского автономного округа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490,533 тыс. га, из них 159 тыс. га (1/3 всей площади) болота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616623" cy="56886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72376" y="1442058"/>
            <a:ext cx="1361654" cy="198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3" y="1628800"/>
            <a:ext cx="865213" cy="806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Пелым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8307" t="15133" r="3839" b="11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04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30585"/>
              </p:ext>
            </p:extLst>
          </p:nvPr>
        </p:nvGraphicFramePr>
        <p:xfrm>
          <a:off x="395537" y="4353666"/>
          <a:ext cx="828092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267"/>
                <a:gridCol w="2435564"/>
                <a:gridCol w="1704895"/>
                <a:gridCol w="2273194"/>
              </a:tblGrid>
              <a:tr h="26271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параметры местного бюджета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2719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225 894,40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182 371,80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203,50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безвозмездные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136 500,40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106 697,80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106 946,50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229 839,74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182 371,80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188 203,50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3 945,34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6644" y="392906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562084"/>
              </p:ext>
            </p:extLst>
          </p:nvPr>
        </p:nvGraphicFramePr>
        <p:xfrm>
          <a:off x="395536" y="1196752"/>
          <a:ext cx="8291264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на 2021 год.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316570"/>
              </p:ext>
            </p:extLst>
          </p:nvPr>
        </p:nvGraphicFramePr>
        <p:xfrm>
          <a:off x="251520" y="1412776"/>
          <a:ext cx="84456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6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</TotalTime>
  <Words>1493</Words>
  <Application>Microsoft Office PowerPoint</Application>
  <PresentationFormat>Экран (4:3)</PresentationFormat>
  <Paragraphs>381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Расходы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параметрах местного бюджета </vt:lpstr>
      <vt:lpstr>Структура доходов бюджета на 2021 год.</vt:lpstr>
      <vt:lpstr> Доходы местного бюджета на 2021 год и плановый период 2022-2023 годов</vt:lpstr>
      <vt:lpstr>Презентация PowerPoint</vt:lpstr>
      <vt:lpstr>Презентация PowerPoint</vt:lpstr>
      <vt:lpstr> Администрация городского округа Пелым Наличие сопоставимых параметров бюджета в сравнении с другими муниципальными образованиями на 2021 год и плановый период 2022-2023 годов</vt:lpstr>
      <vt:lpstr>Межбюджетные   трансферты </vt:lpstr>
      <vt:lpstr>Безвозмездные поступления на 2021 год и плановый период 2022-2023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городского округа Пелым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econom</cp:lastModifiedBy>
  <cp:revision>339</cp:revision>
  <cp:lastPrinted>2021-04-09T05:41:36Z</cp:lastPrinted>
  <dcterms:created xsi:type="dcterms:W3CDTF">2015-04-08T11:20:50Z</dcterms:created>
  <dcterms:modified xsi:type="dcterms:W3CDTF">2021-08-25T05:01:50Z</dcterms:modified>
</cp:coreProperties>
</file>