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6114" r:id="rId2"/>
  </p:sldMasterIdLst>
  <p:notesMasterIdLst>
    <p:notesMasterId r:id="rId15"/>
  </p:notesMasterIdLst>
  <p:handoutMasterIdLst>
    <p:handoutMasterId r:id="rId16"/>
  </p:handoutMasterIdLst>
  <p:sldIdLst>
    <p:sldId id="468" r:id="rId3"/>
    <p:sldId id="470" r:id="rId4"/>
    <p:sldId id="471" r:id="rId5"/>
    <p:sldId id="474" r:id="rId6"/>
    <p:sldId id="476" r:id="rId7"/>
    <p:sldId id="461" r:id="rId8"/>
    <p:sldId id="459" r:id="rId9"/>
    <p:sldId id="478" r:id="rId10"/>
    <p:sldId id="460" r:id="rId11"/>
    <p:sldId id="467" r:id="rId12"/>
    <p:sldId id="465" r:id="rId13"/>
    <p:sldId id="466" r:id="rId14"/>
  </p:sldIdLst>
  <p:sldSz cx="9144000" cy="6858000" type="screen4x3"/>
  <p:notesSz cx="6858000" cy="9947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A900"/>
    <a:srgbClr val="00297A"/>
    <a:srgbClr val="9900FF"/>
    <a:srgbClr val="00A44A"/>
    <a:srgbClr val="CC3300"/>
    <a:srgbClr val="FF3F3F"/>
    <a:srgbClr val="7A0000"/>
    <a:srgbClr val="FF7D7D"/>
    <a:srgbClr val="00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9" autoAdjust="0"/>
    <p:restoredTop sz="98808" autoAdjust="0"/>
  </p:normalViewPr>
  <p:slideViewPr>
    <p:cSldViewPr>
      <p:cViewPr>
        <p:scale>
          <a:sx n="101" d="100"/>
          <a:sy n="101" d="100"/>
        </p:scale>
        <p:origin x="-10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97" y="-77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nom\Desktop\&#1051;&#1080;&#1089;&#1090;%20Microsoft%20Office%20Excel%20(2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nom\Desktop\&#1051;&#1080;&#1089;&#1090;%20Microsoft%20Office%20Excel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nom\Desktop\&#1051;&#1080;&#1089;&#1090;%20Microsoft%20Office%20Excel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nom\Desktop\&#1051;&#1080;&#1089;&#1090;%20Microsoft%20Office%20Excel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53528725575968"/>
          <c:y val="0.20060145204405791"/>
          <c:w val="0.79641149023038782"/>
          <c:h val="0.538802902277371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'[Лист Microsoft Office Excel (2).xlsx]Лист1'!$B$1</c:f>
              <c:strCache>
                <c:ptCount val="1"/>
                <c:pt idx="0">
                  <c:v>2020 год</c:v>
                </c:pt>
              </c:strCache>
            </c:strRef>
          </c:tx>
          <c:invertIfNegative val="0"/>
          <c:cat>
            <c:strRef>
              <c:f>'[Лист Microsoft Office Excel (2).xlsx]Лист1'!$A$2:$A$5</c:f>
              <c:strCache>
                <c:ptCount val="4"/>
                <c:pt idx="0">
                  <c:v>Доходы</c:v>
                </c:pt>
                <c:pt idx="1">
                  <c:v>в том числе безвозмездные поступления</c:v>
                </c:pt>
                <c:pt idx="2">
                  <c:v>Расходы</c:v>
                </c:pt>
                <c:pt idx="3">
                  <c:v>Дефицит (-)</c:v>
                </c:pt>
              </c:strCache>
            </c:strRef>
          </c:cat>
          <c:val>
            <c:numRef>
              <c:f>'[Лист Microsoft Office Excel (2).xlsx]Лист1'!$B$2:$B$5</c:f>
              <c:numCache>
                <c:formatCode>#,##0.00</c:formatCode>
                <c:ptCount val="4"/>
                <c:pt idx="0">
                  <c:v>206648.4</c:v>
                </c:pt>
                <c:pt idx="1">
                  <c:v>145754.4</c:v>
                </c:pt>
                <c:pt idx="2">
                  <c:v>210468.18</c:v>
                </c:pt>
                <c:pt idx="3">
                  <c:v>3819.78</c:v>
                </c:pt>
              </c:numCache>
            </c:numRef>
          </c:val>
        </c:ser>
        <c:ser>
          <c:idx val="1"/>
          <c:order val="1"/>
          <c:tx>
            <c:strRef>
              <c:f>'[Лист Microsoft Office Excel (2).xlsx]Лист1'!$C$1</c:f>
              <c:strCache>
                <c:ptCount val="1"/>
                <c:pt idx="0">
                  <c:v>2021 год</c:v>
                </c:pt>
              </c:strCache>
            </c:strRef>
          </c:tx>
          <c:invertIfNegative val="0"/>
          <c:cat>
            <c:strRef>
              <c:f>'[Лист Microsoft Office Excel (2).xlsx]Лист1'!$A$2:$A$5</c:f>
              <c:strCache>
                <c:ptCount val="4"/>
                <c:pt idx="0">
                  <c:v>Доходы</c:v>
                </c:pt>
                <c:pt idx="1">
                  <c:v>в том числе безвозмездные поступления</c:v>
                </c:pt>
                <c:pt idx="2">
                  <c:v>Расходы</c:v>
                </c:pt>
                <c:pt idx="3">
                  <c:v>Дефицит (-)</c:v>
                </c:pt>
              </c:strCache>
            </c:strRef>
          </c:cat>
          <c:val>
            <c:numRef>
              <c:f>'[Лист Microsoft Office Excel (2).xlsx]Лист1'!$C$2:$C$5</c:f>
              <c:numCache>
                <c:formatCode>#,##0.00</c:formatCode>
                <c:ptCount val="4"/>
                <c:pt idx="0">
                  <c:v>163388</c:v>
                </c:pt>
                <c:pt idx="1">
                  <c:v>102224</c:v>
                </c:pt>
                <c:pt idx="2">
                  <c:v>163388</c:v>
                </c:pt>
                <c:pt idx="3" formatCode="#,##0">
                  <c:v>0</c:v>
                </c:pt>
              </c:numCache>
            </c:numRef>
          </c:val>
        </c:ser>
        <c:ser>
          <c:idx val="2"/>
          <c:order val="2"/>
          <c:tx>
            <c:strRef>
              <c:f>'[Лист Microsoft Office Excel (2).xlsx]Лист1'!$D$1</c:f>
              <c:strCache>
                <c:ptCount val="1"/>
                <c:pt idx="0">
                  <c:v>2022 год</c:v>
                </c:pt>
              </c:strCache>
            </c:strRef>
          </c:tx>
          <c:invertIfNegative val="0"/>
          <c:cat>
            <c:strRef>
              <c:f>'[Лист Microsoft Office Excel (2).xlsx]Лист1'!$A$2:$A$5</c:f>
              <c:strCache>
                <c:ptCount val="4"/>
                <c:pt idx="0">
                  <c:v>Доходы</c:v>
                </c:pt>
                <c:pt idx="1">
                  <c:v>в том числе безвозмездные поступления</c:v>
                </c:pt>
                <c:pt idx="2">
                  <c:v>Расходы</c:v>
                </c:pt>
                <c:pt idx="3">
                  <c:v>Дефицит (-)</c:v>
                </c:pt>
              </c:strCache>
            </c:strRef>
          </c:cat>
          <c:val>
            <c:numRef>
              <c:f>'[Лист Microsoft Office Excel (2).xlsx]Лист1'!$D$2:$D$5</c:f>
              <c:numCache>
                <c:formatCode>#,##0.00</c:formatCode>
                <c:ptCount val="4"/>
                <c:pt idx="0">
                  <c:v>167630.39999999999</c:v>
                </c:pt>
                <c:pt idx="1">
                  <c:v>103961.4</c:v>
                </c:pt>
                <c:pt idx="2">
                  <c:v>167630.39999999999</c:v>
                </c:pt>
                <c:pt idx="3" formatCode="#,##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920064"/>
        <c:axId val="116427008"/>
      </c:barChart>
      <c:catAx>
        <c:axId val="114920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16427008"/>
        <c:crosses val="autoZero"/>
        <c:auto val="1"/>
        <c:lblAlgn val="ctr"/>
        <c:lblOffset val="100"/>
        <c:noMultiLvlLbl val="0"/>
      </c:catAx>
      <c:valAx>
        <c:axId val="11642700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149200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cat>
            <c:strRef>
              <c:f>'[Лист Microsoft Office Excel (2).xlsx]Лист2'!$A$1:$A$11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СМИ</c:v>
                </c:pt>
              </c:strCache>
            </c:strRef>
          </c:cat>
          <c:val>
            <c:numRef>
              <c:f>'[Лист Microsoft Office Excel (2).xlsx]Лист2'!$B$1:$B$11</c:f>
              <c:numCache>
                <c:formatCode>General</c:formatCode>
                <c:ptCount val="11"/>
                <c:pt idx="0">
                  <c:v>28650.27</c:v>
                </c:pt>
                <c:pt idx="1">
                  <c:v>237.3</c:v>
                </c:pt>
                <c:pt idx="2">
                  <c:v>7549</c:v>
                </c:pt>
                <c:pt idx="3">
                  <c:v>40812.1</c:v>
                </c:pt>
                <c:pt idx="4">
                  <c:v>10866</c:v>
                </c:pt>
                <c:pt idx="5">
                  <c:v>255</c:v>
                </c:pt>
                <c:pt idx="6">
                  <c:v>87834.35</c:v>
                </c:pt>
                <c:pt idx="7">
                  <c:v>23631.75</c:v>
                </c:pt>
                <c:pt idx="8">
                  <c:v>10164.41</c:v>
                </c:pt>
                <c:pt idx="9">
                  <c:v>250</c:v>
                </c:pt>
                <c:pt idx="10">
                  <c:v>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'[Лист Microsoft Office Excel (2).xlsx]Лист3'!$A$2</c:f>
              <c:strCache>
                <c:ptCount val="1"/>
                <c:pt idx="0">
                  <c:v>Субсидии</c:v>
                </c:pt>
              </c:strCache>
            </c:strRef>
          </c:tx>
          <c:invertIfNegative val="0"/>
          <c:cat>
            <c:numRef>
              <c:f>'[Лист Microsoft Office Excel (2).xlsx]Лист3'!$B$1:$D$1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'[Лист Microsoft Office Excel (2).xlsx]Лист3'!$B$2:$D$2</c:f>
              <c:numCache>
                <c:formatCode>#,##0.00</c:formatCode>
                <c:ptCount val="3"/>
                <c:pt idx="0">
                  <c:v>3951.9</c:v>
                </c:pt>
                <c:pt idx="1">
                  <c:v>4037.1</c:v>
                </c:pt>
                <c:pt idx="2">
                  <c:v>4200.1000000000004</c:v>
                </c:pt>
              </c:numCache>
            </c:numRef>
          </c:val>
        </c:ser>
        <c:ser>
          <c:idx val="1"/>
          <c:order val="1"/>
          <c:tx>
            <c:strRef>
              <c:f>'[Лист Microsoft Office Excel (2).xlsx]Лист3'!$A$3</c:f>
              <c:strCache>
                <c:ptCount val="1"/>
                <c:pt idx="0">
                  <c:v>Субвенции</c:v>
                </c:pt>
              </c:strCache>
            </c:strRef>
          </c:tx>
          <c:invertIfNegative val="0"/>
          <c:cat>
            <c:numRef>
              <c:f>'[Лист Microsoft Office Excel (2).xlsx]Лист3'!$B$1:$D$1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'[Лист Microsoft Office Excel (2).xlsx]Лист3'!$B$3:$D$3</c:f>
              <c:numCache>
                <c:formatCode>#,##0.00</c:formatCode>
                <c:ptCount val="3"/>
                <c:pt idx="0">
                  <c:v>56358.5</c:v>
                </c:pt>
                <c:pt idx="1">
                  <c:v>58992.9</c:v>
                </c:pt>
                <c:pt idx="2">
                  <c:v>62366.3</c:v>
                </c:pt>
              </c:numCache>
            </c:numRef>
          </c:val>
        </c:ser>
        <c:ser>
          <c:idx val="2"/>
          <c:order val="2"/>
          <c:tx>
            <c:strRef>
              <c:f>'[Лист Microsoft Office Excel (2).xlsx]Лист3'!$A$4</c:f>
              <c:strCache>
                <c:ptCount val="1"/>
                <c:pt idx="0">
                  <c:v>Дотации</c:v>
                </c:pt>
              </c:strCache>
            </c:strRef>
          </c:tx>
          <c:invertIfNegative val="0"/>
          <c:cat>
            <c:numRef>
              <c:f>'[Лист Microsoft Office Excel (2).xlsx]Лист3'!$B$1:$D$1</c:f>
              <c:numCache>
                <c:formatCode>General</c:formatCode>
                <c:ptCount val="3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'[Лист Microsoft Office Excel (2).xlsx]Лист3'!$B$4:$D$4</c:f>
              <c:numCache>
                <c:formatCode>#,##0.00</c:formatCode>
                <c:ptCount val="3"/>
                <c:pt idx="0">
                  <c:v>85444</c:v>
                </c:pt>
                <c:pt idx="1">
                  <c:v>39194</c:v>
                </c:pt>
                <c:pt idx="2">
                  <c:v>37395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426240"/>
        <c:axId val="117294976"/>
        <c:axId val="0"/>
      </c:bar3DChart>
      <c:catAx>
        <c:axId val="11642624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7294976"/>
        <c:crosses val="autoZero"/>
        <c:auto val="1"/>
        <c:lblAlgn val="ctr"/>
        <c:lblOffset val="100"/>
        <c:noMultiLvlLbl val="0"/>
      </c:catAx>
      <c:valAx>
        <c:axId val="117294976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crossAx val="116426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'[Лист Microsoft Office Excel (2).xlsx]Лист4'!$A$1:$A$5</c:f>
              <c:strCache>
                <c:ptCount val="5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Молодежная политика</c:v>
                </c:pt>
                <c:pt idx="4">
                  <c:v>Другие вопросы в области образования</c:v>
                </c:pt>
              </c:strCache>
            </c:strRef>
          </c:cat>
          <c:val>
            <c:numRef>
              <c:f>'[Лист Microsoft Office Excel (2).xlsx]Лист4'!$B$1:$B$5</c:f>
              <c:numCache>
                <c:formatCode>General</c:formatCode>
                <c:ptCount val="5"/>
                <c:pt idx="0">
                  <c:v>22932354</c:v>
                </c:pt>
                <c:pt idx="1">
                  <c:v>47744346</c:v>
                </c:pt>
                <c:pt idx="2">
                  <c:v>6777300</c:v>
                </c:pt>
                <c:pt idx="3">
                  <c:v>1413900</c:v>
                </c:pt>
                <c:pt idx="4">
                  <c:v>8966450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3BF08E-8720-4E25-99CA-8832408D28D4}" type="datetimeFigureOut">
              <a:rPr lang="ru-RU"/>
              <a:pPr>
                <a:defRPr/>
              </a:pPr>
              <a:t>08.04.2021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99EC90-5B2C-4744-86E0-962EAA17FD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9702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440DDB-C7A8-4BD2-9107-8580E9AF6216}" type="datetimeFigureOut">
              <a:rPr lang="ru-RU"/>
              <a:pPr>
                <a:defRPr/>
              </a:pPr>
              <a:t>08.04.2021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38C4B7-9E39-40D6-99E8-B888E5D7C8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8660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="1" i="1" u="sng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167BC-C77E-4AD5-99AA-CE833EA3E538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85130-FF6B-414C-A8C9-DB7E7CBED6C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89FBF-F985-4390-8AAD-4038284D822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62FF5-0652-478D-87AE-FEE6E372E69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85CAF-4535-44B7-910B-BB203FC8E74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ECC85-07B1-43DA-B9EA-104614335882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EF357C-D020-47FA-9B97-85A4670838E4}" type="datetime1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522A-8DEC-4C64-8866-ACA10B929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F6005B-66F5-4C93-BB3B-7E342C436076}" type="datetime1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6DF2-B444-44EA-B914-333CB71FB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407DDC-DF82-4F2A-9E96-8AEADF561C96}" type="datetime1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BBD8-D999-48F2-915A-4F4D5E15D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5E85D-3E64-4616-8001-651408E6B7E0}" type="datetime1">
              <a:rPr lang="en-US" smtClean="0"/>
              <a:pPr>
                <a:defRPr/>
              </a:pPr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9E554-BDEE-4F70-87DF-19FE1D638C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CE189-8E3E-4999-9C9D-DCA6A6EC2255}" type="datetime1">
              <a:rPr lang="en-US" smtClean="0"/>
              <a:pPr>
                <a:defRPr/>
              </a:pPr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C2FC9-317F-4AC7-B8F3-206A1FC7A93F}" type="datetime1">
              <a:rPr lang="en-US" smtClean="0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90FF-CDA7-4EBD-A0FD-9773E790E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D1766-7F94-4B9A-870C-49AE14652DC0}" type="datetime1">
              <a:rPr lang="en-US" smtClean="0"/>
              <a:pPr>
                <a:defRPr/>
              </a:pPr>
              <a:t>4/8/2021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E031A-13B7-40BF-90F7-D9C65DD25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A258C-7A18-46C6-8020-E2D501DA404C}" type="datetime1">
              <a:rPr lang="en-US" smtClean="0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B21AF-C38D-479B-8364-B41BDA956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Прямоугольник 12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7F18B-247E-4F71-9D40-ABB8B888D81F}" type="datetime1">
              <a:rPr lang="en-US" smtClean="0"/>
              <a:pPr>
                <a:defRPr/>
              </a:pPr>
              <a:t>4/8/2021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D4F20-DD5D-4EE5-BC53-15BA5D69AB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DCED77-98DF-45C9-AD6A-3A707AC3F414}" type="datetime1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3071-406E-47C1-B664-BBBE2E9C6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4/8/2021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4/8/2021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639931-8BAD-4121-94EA-F7D2B61BE9EE}" type="datetime1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D2BD-1691-4976-8479-348AC128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705047-C204-4327-8B17-45A3E9CD1CDB}" type="datetime1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8A99-01BA-46B7-A57C-DD5D9362A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131A56-DFAC-45E1-903B-B9255B324976}" type="datetime1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63A6-2FF4-4431-AD3E-716A10DD5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8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678AD9-A7FA-4E1F-93D1-9EB22116986A}" type="datetime1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77200" y="601980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7F62-C719-4627-A01C-639185929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9221CF-E215-43CD-BC46-355984A4D85E}" type="datetime1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9A22-01C1-49C5-9F8F-6161AD64B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E7BEFD-2784-4F57-A2DD-ADBD17723E71}" type="datetime1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B761-4A44-4910-8D5E-91D4D44A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E0E4F3-6F79-4C2E-922A-AFA7BE89831D}" type="datetime1">
              <a:rPr lang="en-US"/>
              <a:pPr>
                <a:defRPr/>
              </a:pPr>
              <a:t>4/8/2021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1A09-9CB0-4BAB-AC9F-AC9BA3964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227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175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E63DC-9A55-42CB-AB92-131567D7A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8636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6F8F0-53C2-42E2-A492-5BA8168523E3}" type="datetimeFigureOut">
              <a:rPr lang="ru-RU" smtClean="0"/>
              <a:pPr/>
              <a:t>08.04.2021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DE63DC-9A55-42CB-AB92-131567D7A7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15" r:id="rId1"/>
    <p:sldLayoutId id="2147486116" r:id="rId2"/>
    <p:sldLayoutId id="2147486117" r:id="rId3"/>
    <p:sldLayoutId id="2147486118" r:id="rId4"/>
    <p:sldLayoutId id="2147486119" r:id="rId5"/>
    <p:sldLayoutId id="2147486120" r:id="rId6"/>
    <p:sldLayoutId id="2147486121" r:id="rId7"/>
    <p:sldLayoutId id="2147486122" r:id="rId8"/>
    <p:sldLayoutId id="2147486123" r:id="rId9"/>
    <p:sldLayoutId id="2147486124" r:id="rId10"/>
    <p:sldLayoutId id="214748612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0.jpeg"/><Relationship Id="rId5" Type="http://schemas.openxmlformats.org/officeDocument/2006/relationships/image" Target="../media/image25.png"/><Relationship Id="rId10" Type="http://schemas.openxmlformats.org/officeDocument/2006/relationships/image" Target="../media/image6.jpe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6.jpeg"/><Relationship Id="rId4" Type="http://schemas.openxmlformats.org/officeDocument/2006/relationships/image" Target="../media/image32.pn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chart" Target="../charts/chart4.xml"/><Relationship Id="rId4" Type="http://schemas.openxmlformats.org/officeDocument/2006/relationships/image" Target="../media/image9.pn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728" y="304800"/>
            <a:ext cx="71438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667000"/>
            <a:ext cx="8229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бюджета городского округа Пелым на 2020 год </a:t>
            </a:r>
          </a:p>
          <a:p>
            <a:pPr algn="ctr">
              <a:defRPr/>
            </a:pPr>
            <a:r>
              <a:rPr lang="ru-RU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плановый период </a:t>
            </a:r>
          </a:p>
          <a:p>
            <a:pPr algn="ctr">
              <a:defRPr/>
            </a:pPr>
            <a:r>
              <a:rPr lang="ru-RU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2021-2022 годов</a:t>
            </a:r>
          </a:p>
          <a:p>
            <a:pPr algn="ctr">
              <a:defRPr/>
            </a:pPr>
            <a:endParaRPr lang="ru-RU" sz="4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IMG_2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990600"/>
            <a:ext cx="2843022" cy="2133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кругленный прямоугольник 85"/>
          <p:cNvGrpSpPr>
            <a:grpSpLocks/>
          </p:cNvGrpSpPr>
          <p:nvPr/>
        </p:nvGrpSpPr>
        <p:grpSpPr bwMode="auto">
          <a:xfrm>
            <a:off x="165100" y="3097213"/>
            <a:ext cx="3784600" cy="2797175"/>
            <a:chOff x="104" y="1951"/>
            <a:chExt cx="2384" cy="1762"/>
          </a:xfrm>
        </p:grpSpPr>
        <p:pic>
          <p:nvPicPr>
            <p:cNvPr id="23587" name="Скругленный прямоугольник 8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" y="1951"/>
              <a:ext cx="2384" cy="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84" name="Text Box 4"/>
            <p:cNvSpPr txBox="1">
              <a:spLocks noChangeArrowheads="1"/>
            </p:cNvSpPr>
            <p:nvPr/>
          </p:nvSpPr>
          <p:spPr bwMode="auto">
            <a:xfrm>
              <a:off x="226" y="2050"/>
              <a:ext cx="2140" cy="1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8775" indent="-358775" algn="just">
                <a:buFont typeface="Wingdings" pitchFamily="2" charset="2"/>
                <a:buChar char="v"/>
                <a:defRPr/>
              </a:pPr>
              <a:r>
                <a:rPr lang="ru-RU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Организационно –воспитательная  работа с молодежью</a:t>
              </a:r>
            </a:p>
            <a:p>
              <a:pPr marL="358775" indent="-358775">
                <a:buFont typeface="Wingdings" pitchFamily="2" charset="2"/>
                <a:buChar char="v"/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 algn="just">
                <a:buFont typeface="Wingdings" pitchFamily="2" charset="2"/>
                <a:buChar char="v"/>
                <a:defRPr/>
              </a:pPr>
              <a:r>
                <a:rPr lang="ru-RU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Организация отдыха и оздоровление детей в каникулярное </a:t>
              </a:r>
              <a:r>
                <a:rPr lang="ru-RU" sz="12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время</a:t>
              </a:r>
            </a:p>
            <a:p>
              <a:pPr marL="358775" indent="-358775">
                <a:buFont typeface="Wingdings" pitchFamily="2" charset="2"/>
                <a:buChar char="v"/>
                <a:defRPr/>
              </a:pPr>
              <a:endParaRPr lang="ru-RU" sz="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 algn="just">
                <a:buFont typeface="Wingdings" pitchFamily="2" charset="2"/>
                <a:buChar char="v"/>
                <a:defRPr/>
              </a:pPr>
              <a:r>
                <a:rPr lang="ru-RU" sz="12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Проведение массовых молодежных акций</a:t>
              </a: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078DEA0D-4E0F-425B-BEFA-6F1547FE98E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10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3" name="Группа 33"/>
          <p:cNvGrpSpPr>
            <a:grpSpLocks/>
          </p:cNvGrpSpPr>
          <p:nvPr/>
        </p:nvGrpSpPr>
        <p:grpSpPr bwMode="auto">
          <a:xfrm>
            <a:off x="0" y="1249363"/>
            <a:ext cx="4330700" cy="1908175"/>
            <a:chOff x="251345" y="2478819"/>
            <a:chExt cx="4465200" cy="1493255"/>
          </a:xfrm>
        </p:grpSpPr>
        <p:grpSp>
          <p:nvGrpSpPr>
            <p:cNvPr id="23583" name="Блок-схема: несколько документов 60"/>
            <p:cNvGrpSpPr>
              <a:grpSpLocks/>
            </p:cNvGrpSpPr>
            <p:nvPr/>
          </p:nvGrpSpPr>
          <p:grpSpPr bwMode="auto">
            <a:xfrm>
              <a:off x="254487" y="2478819"/>
              <a:ext cx="4462058" cy="1493255"/>
              <a:chOff x="79248" y="1249680"/>
              <a:chExt cx="4328160" cy="1908048"/>
            </a:xfrm>
          </p:grpSpPr>
          <p:pic>
            <p:nvPicPr>
              <p:cNvPr id="23585" name="Блок-схема: несколько документов 60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79248" y="1249680"/>
                <a:ext cx="4328160" cy="1908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86" name="Text Box 35"/>
              <p:cNvSpPr txBox="1">
                <a:spLocks noChangeArrowheads="1"/>
              </p:cNvSpPr>
              <p:nvPr/>
            </p:nvSpPr>
            <p:spPr bwMode="auto">
              <a:xfrm>
                <a:off x="128051" y="1593585"/>
                <a:ext cx="3563309" cy="13880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 sz="2400" b="1" i="1">
                  <a:latin typeface="Georgia" pitchFamily="18" charset="0"/>
                </a:endParaRPr>
              </a:p>
            </p:txBody>
          </p:sp>
        </p:grpSp>
        <p:sp>
          <p:nvSpPr>
            <p:cNvPr id="27680" name="Прямоугольник 30"/>
            <p:cNvSpPr>
              <a:spLocks noChangeArrowheads="1"/>
            </p:cNvSpPr>
            <p:nvPr/>
          </p:nvSpPr>
          <p:spPr bwMode="auto">
            <a:xfrm>
              <a:off x="251345" y="2753139"/>
              <a:ext cx="3752148" cy="867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2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Молодежная политика и оздоровление детей</a:t>
              </a:r>
            </a:p>
          </p:txBody>
        </p:sp>
      </p:grpSp>
      <p:grpSp>
        <p:nvGrpSpPr>
          <p:cNvPr id="6" name="Группа 42"/>
          <p:cNvGrpSpPr>
            <a:grpSpLocks/>
          </p:cNvGrpSpPr>
          <p:nvPr/>
        </p:nvGrpSpPr>
        <p:grpSpPr bwMode="auto">
          <a:xfrm>
            <a:off x="4343400" y="1295400"/>
            <a:ext cx="4213225" cy="1752600"/>
            <a:chOff x="2667000" y="3886200"/>
            <a:chExt cx="4343400" cy="1371600"/>
          </a:xfrm>
        </p:grpSpPr>
        <p:grpSp>
          <p:nvGrpSpPr>
            <p:cNvPr id="23577" name="Группа 35"/>
            <p:cNvGrpSpPr>
              <a:grpSpLocks/>
            </p:cNvGrpSpPr>
            <p:nvPr/>
          </p:nvGrpSpPr>
          <p:grpSpPr bwMode="auto">
            <a:xfrm>
              <a:off x="2667000" y="3886200"/>
              <a:ext cx="4343400" cy="1371600"/>
              <a:chOff x="1143000" y="5486400"/>
              <a:chExt cx="4343400" cy="1371600"/>
            </a:xfrm>
          </p:grpSpPr>
          <p:grpSp>
            <p:nvGrpSpPr>
              <p:cNvPr id="23579" name="Блок-схема: несколько документов 15"/>
              <p:cNvGrpSpPr>
                <a:grpSpLocks/>
              </p:cNvGrpSpPr>
              <p:nvPr/>
            </p:nvGrpSpPr>
            <p:grpSpPr bwMode="auto">
              <a:xfrm>
                <a:off x="1171280" y="5450619"/>
                <a:ext cx="4461886" cy="1493255"/>
                <a:chOff x="4828032" y="1249680"/>
                <a:chExt cx="4328160" cy="1908048"/>
              </a:xfrm>
            </p:grpSpPr>
            <p:pic>
              <p:nvPicPr>
                <p:cNvPr id="23581" name="Блок-схема: несколько документов 15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828032" y="1249680"/>
                  <a:ext cx="4328160" cy="19080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3582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4874516" y="1593585"/>
                  <a:ext cx="3563447" cy="13880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 sz="2400" b="1" i="1">
                    <a:latin typeface="Georgia" pitchFamily="18" charset="0"/>
                  </a:endParaRPr>
                </a:p>
              </p:txBody>
            </p:sp>
          </p:grpSp>
          <p:sp>
            <p:nvSpPr>
              <p:cNvPr id="23580" name="Прямоугольник 28"/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3657599" cy="36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2400" b="1" i="1">
                  <a:latin typeface="Georgia" pitchFamily="18" charset="0"/>
                </a:endParaRPr>
              </a:p>
            </p:txBody>
          </p:sp>
        </p:grpSp>
        <p:sp>
          <p:nvSpPr>
            <p:cNvPr id="27674" name="Прямоугольник 41"/>
            <p:cNvSpPr>
              <a:spLocks noChangeArrowheads="1"/>
            </p:cNvSpPr>
            <p:nvPr/>
          </p:nvSpPr>
          <p:spPr bwMode="auto">
            <a:xfrm>
              <a:off x="2743199" y="4224394"/>
              <a:ext cx="3657599" cy="60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2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Культура, </a:t>
              </a:r>
            </a:p>
            <a:p>
              <a:pPr algn="ctr">
                <a:defRPr/>
              </a:pPr>
              <a:r>
                <a:rPr lang="ru-RU" sz="22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кинематография</a:t>
              </a:r>
              <a:endParaRPr lang="ru-RU" sz="22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grpSp>
        <p:nvGrpSpPr>
          <p:cNvPr id="9" name="Группа 84"/>
          <p:cNvGrpSpPr>
            <a:grpSpLocks/>
          </p:cNvGrpSpPr>
          <p:nvPr/>
        </p:nvGrpSpPr>
        <p:grpSpPr bwMode="auto">
          <a:xfrm>
            <a:off x="7034213" y="990600"/>
            <a:ext cx="1652587" cy="1295400"/>
            <a:chOff x="3177299" y="5356909"/>
            <a:chExt cx="935881" cy="825870"/>
          </a:xfrm>
        </p:grpSpPr>
        <p:grpSp>
          <p:nvGrpSpPr>
            <p:cNvPr id="23573" name="Овал 83"/>
            <p:cNvGrpSpPr>
              <a:grpSpLocks/>
            </p:cNvGrpSpPr>
            <p:nvPr/>
          </p:nvGrpSpPr>
          <p:grpSpPr bwMode="auto">
            <a:xfrm>
              <a:off x="3177299" y="5356909"/>
              <a:ext cx="935881" cy="825870"/>
              <a:chOff x="7699248" y="975360"/>
              <a:chExt cx="1511808" cy="1322832"/>
            </a:xfrm>
          </p:grpSpPr>
          <p:pic>
            <p:nvPicPr>
              <p:cNvPr id="23575" name="Овал 83"/>
              <p:cNvPicPr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7699248" y="975360"/>
                <a:ext cx="1511808" cy="13228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57" name="Text Box 21"/>
              <p:cNvSpPr txBox="1">
                <a:spLocks noChangeArrowheads="1"/>
              </p:cNvSpPr>
              <p:nvPr/>
            </p:nvSpPr>
            <p:spPr bwMode="auto">
              <a:xfrm>
                <a:off x="7973726" y="1184485"/>
                <a:ext cx="970113" cy="833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endParaRPr>
              </a:p>
            </p:txBody>
          </p:sp>
        </p:grpSp>
        <p:sp>
          <p:nvSpPr>
            <p:cNvPr id="23574" name="Прямоугольник 84"/>
            <p:cNvSpPr>
              <a:spLocks noChangeArrowheads="1"/>
            </p:cNvSpPr>
            <p:nvPr/>
          </p:nvSpPr>
          <p:spPr bwMode="auto">
            <a:xfrm>
              <a:off x="3206935" y="5551231"/>
              <a:ext cx="844437" cy="372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ru-RU" sz="1600" b="1" dirty="0" smtClean="0">
                  <a:latin typeface="Century" pitchFamily="18" charset="0"/>
                </a:rPr>
                <a:t>23 631,75</a:t>
              </a:r>
              <a:endParaRPr lang="ru-RU" sz="1600" b="1" dirty="0">
                <a:latin typeface="Century" pitchFamily="18" charset="0"/>
              </a:endParaRPr>
            </a:p>
            <a:p>
              <a:pPr algn="ctr"/>
              <a:r>
                <a:rPr lang="ru-RU" sz="1600" b="1" dirty="0">
                  <a:latin typeface="Georgia" pitchFamily="18" charset="0"/>
                </a:rPr>
                <a:t>тыс. рублей</a:t>
              </a:r>
            </a:p>
          </p:txBody>
        </p:sp>
      </p:grpSp>
      <p:grpSp>
        <p:nvGrpSpPr>
          <p:cNvPr id="11" name="Группа 107"/>
          <p:cNvGrpSpPr>
            <a:grpSpLocks/>
          </p:cNvGrpSpPr>
          <p:nvPr/>
        </p:nvGrpSpPr>
        <p:grpSpPr bwMode="auto">
          <a:xfrm>
            <a:off x="7239000" y="2895600"/>
            <a:ext cx="1765300" cy="3014663"/>
            <a:chOff x="6998209" y="2853631"/>
            <a:chExt cx="2231136" cy="3467734"/>
          </a:xfrm>
        </p:grpSpPr>
        <p:pic>
          <p:nvPicPr>
            <p:cNvPr id="27667" name="Рисунок 105" descr="Филармония_foje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998209" y="4870889"/>
              <a:ext cx="2151888" cy="1450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668" name="Picture 7" descr="C:\Documents and Settings\Semenova\Рабочий стол\4. Публичные слушания\картинки 2011\КУльтура\фото_культура\DSC_5173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461505" y="2853631"/>
              <a:ext cx="1767840" cy="2181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Скругленный прямоугольник 80"/>
          <p:cNvGrpSpPr>
            <a:grpSpLocks/>
          </p:cNvGrpSpPr>
          <p:nvPr/>
        </p:nvGrpSpPr>
        <p:grpSpPr bwMode="auto">
          <a:xfrm>
            <a:off x="4048125" y="3017838"/>
            <a:ext cx="3632200" cy="3333750"/>
            <a:chOff x="2550" y="1901"/>
            <a:chExt cx="2288" cy="2100"/>
          </a:xfrm>
        </p:grpSpPr>
        <p:pic>
          <p:nvPicPr>
            <p:cNvPr id="23569" name="Скругленный прямоугольник 80"/>
            <p:cNvPicPr>
              <a:picLocks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50" y="1901"/>
              <a:ext cx="2288" cy="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2690" y="2018"/>
              <a:ext cx="2012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8775" indent="-358775">
                <a:defRPr/>
              </a:pPr>
              <a:endParaRPr lang="ru-RU" sz="800" b="1" dirty="0">
                <a:latin typeface="Georgia" pitchFamily="18" charset="0"/>
              </a:endParaRPr>
            </a:p>
            <a:p>
              <a:pPr marL="358775" indent="-358775" algn="just">
                <a:buFont typeface="Wingdings" pitchFamily="2" charset="2"/>
                <a:buChar char="v"/>
                <a:defRPr/>
              </a:pPr>
              <a:r>
                <a:rPr lang="ru-RU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Реализация программы «Патриотическое воспитание граждан ГО Пелым»</a:t>
              </a:r>
              <a:endParaRPr lang="ru-RU" sz="1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 algn="just">
                <a:defRPr/>
              </a:pPr>
              <a:endParaRPr lang="ru-RU" sz="1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 algn="just">
                <a:buFont typeface="Wingdings" pitchFamily="2" charset="2"/>
                <a:buChar char="v"/>
                <a:defRPr/>
              </a:pPr>
              <a:r>
                <a:rPr lang="ru-RU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Реализация программы «Развитие культуры ГО Пелым»</a:t>
              </a:r>
              <a:endParaRPr lang="ru-RU" sz="1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 algn="just">
                <a:buFont typeface="Wingdings" pitchFamily="2" charset="2"/>
                <a:buChar char="v"/>
                <a:defRPr/>
              </a:pPr>
              <a:endParaRPr lang="ru-RU" sz="1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 algn="just">
                <a:buFont typeface="Wingdings" pitchFamily="2" charset="2"/>
                <a:buChar char="v"/>
                <a:defRPr/>
              </a:pPr>
              <a:r>
                <a:rPr lang="ru-RU" sz="11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Реализация программы «Профилактика ВИЧ-инфекций»</a:t>
              </a:r>
              <a:endParaRPr lang="ru-RU" sz="1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 algn="just">
                <a:defRPr/>
              </a:pPr>
              <a:endParaRPr lang="ru-RU" sz="1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eorgia" pitchFamily="18" charset="0"/>
              </a:endParaRPr>
            </a:p>
            <a:p>
              <a:pPr marL="358775" indent="-358775" algn="just">
                <a:buFont typeface="Wingdings" pitchFamily="2" charset="2"/>
                <a:buChar char="v"/>
                <a:defRPr/>
              </a:pPr>
              <a:r>
                <a:rPr lang="ru-RU" sz="11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Организация библиотечного обслуживания населения, формирование и хранение библиотечных фондов муниципальных библиотек</a:t>
              </a:r>
            </a:p>
          </p:txBody>
        </p:sp>
      </p:grpSp>
      <p:pic>
        <p:nvPicPr>
          <p:cNvPr id="23561" name="Рисунок 5" descr="7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1447800" y="228600"/>
            <a:ext cx="53340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grpSp>
        <p:nvGrpSpPr>
          <p:cNvPr id="13" name="Группа 84"/>
          <p:cNvGrpSpPr>
            <a:grpSpLocks/>
          </p:cNvGrpSpPr>
          <p:nvPr/>
        </p:nvGrpSpPr>
        <p:grpSpPr bwMode="auto">
          <a:xfrm>
            <a:off x="2822568" y="1066800"/>
            <a:ext cx="1965456" cy="1295400"/>
            <a:chOff x="3177299" y="5356434"/>
            <a:chExt cx="983332" cy="829676"/>
          </a:xfrm>
        </p:grpSpPr>
        <p:grpSp>
          <p:nvGrpSpPr>
            <p:cNvPr id="23565" name="Овал 58"/>
            <p:cNvGrpSpPr>
              <a:grpSpLocks/>
            </p:cNvGrpSpPr>
            <p:nvPr/>
          </p:nvGrpSpPr>
          <p:grpSpPr bwMode="auto">
            <a:xfrm>
              <a:off x="3177299" y="5356434"/>
              <a:ext cx="935881" cy="829676"/>
              <a:chOff x="2974848" y="993648"/>
              <a:chExt cx="1511808" cy="1328928"/>
            </a:xfrm>
          </p:grpSpPr>
          <p:pic>
            <p:nvPicPr>
              <p:cNvPr id="23567" name="Овал 58"/>
              <p:cNvPicPr>
                <a:picLocks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974848" y="993648"/>
                <a:ext cx="1511808" cy="13289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67" name="Text Box 31"/>
              <p:cNvSpPr txBox="1">
                <a:spLocks noChangeArrowheads="1"/>
              </p:cNvSpPr>
              <p:nvPr/>
            </p:nvSpPr>
            <p:spPr bwMode="auto">
              <a:xfrm>
                <a:off x="3248356" y="1203736"/>
                <a:ext cx="970803" cy="8338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8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endParaRPr>
              </a:p>
            </p:txBody>
          </p:sp>
        </p:grpSp>
        <p:sp>
          <p:nvSpPr>
            <p:cNvPr id="23566" name="Прямоугольник 59"/>
            <p:cNvSpPr>
              <a:spLocks noChangeArrowheads="1"/>
            </p:cNvSpPr>
            <p:nvPr/>
          </p:nvSpPr>
          <p:spPr bwMode="auto">
            <a:xfrm>
              <a:off x="3239627" y="5481135"/>
              <a:ext cx="921004" cy="374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latin typeface="Georgia" pitchFamily="18" charset="0"/>
                </a:rPr>
                <a:t>1 413,9</a:t>
              </a:r>
            </a:p>
            <a:p>
              <a:pPr algn="ctr"/>
              <a:r>
                <a:rPr lang="ru-RU" sz="1600" b="1" dirty="0" smtClean="0">
                  <a:latin typeface="Georgia" pitchFamily="18" charset="0"/>
                </a:rPr>
                <a:t> тыс</a:t>
              </a:r>
              <a:r>
                <a:rPr lang="ru-RU" sz="1600" b="1" dirty="0">
                  <a:latin typeface="Georgia" pitchFamily="18" charset="0"/>
                </a:rPr>
                <a:t>. рублей</a:t>
              </a:r>
            </a:p>
          </p:txBody>
        </p:sp>
      </p:grpSp>
      <p:pic>
        <p:nvPicPr>
          <p:cNvPr id="37" name="Рисунок 36" descr="IMG_493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62200" y="5410200"/>
            <a:ext cx="1981200" cy="13208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6FBEA65-BB67-4FED-89A0-0B890BC2D81D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11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50"/>
          <p:cNvGrpSpPr>
            <a:grpSpLocks/>
          </p:cNvGrpSpPr>
          <p:nvPr/>
        </p:nvGrpSpPr>
        <p:grpSpPr bwMode="auto">
          <a:xfrm>
            <a:off x="0" y="1643050"/>
            <a:ext cx="8627999" cy="4689475"/>
            <a:chOff x="322263" y="1676400"/>
            <a:chExt cx="8627999" cy="4689475"/>
          </a:xfrm>
        </p:grpSpPr>
        <p:grpSp>
          <p:nvGrpSpPr>
            <p:cNvPr id="24585" name="Группа 73"/>
            <p:cNvGrpSpPr>
              <a:grpSpLocks/>
            </p:cNvGrpSpPr>
            <p:nvPr/>
          </p:nvGrpSpPr>
          <p:grpSpPr bwMode="auto">
            <a:xfrm>
              <a:off x="3621024" y="1676400"/>
              <a:ext cx="3392424" cy="1481328"/>
              <a:chOff x="-31814" y="914400"/>
              <a:chExt cx="3392424" cy="1481328"/>
            </a:xfrm>
          </p:grpSpPr>
          <p:grpSp>
            <p:nvGrpSpPr>
              <p:cNvPr id="24625" name="Группа 71"/>
              <p:cNvGrpSpPr>
                <a:grpSpLocks/>
              </p:cNvGrpSpPr>
              <p:nvPr/>
            </p:nvGrpSpPr>
            <p:grpSpPr bwMode="auto">
              <a:xfrm>
                <a:off x="-31814" y="914400"/>
                <a:ext cx="3392424" cy="1481328"/>
                <a:chOff x="-31814" y="914400"/>
                <a:chExt cx="3392424" cy="1481328"/>
              </a:xfrm>
            </p:grpSpPr>
            <p:grpSp>
              <p:nvGrpSpPr>
                <p:cNvPr id="24627" name="Скругленный прямоугольник 13"/>
                <p:cNvGrpSpPr>
                  <a:grpSpLocks/>
                </p:cNvGrpSpPr>
                <p:nvPr/>
              </p:nvGrpSpPr>
              <p:grpSpPr bwMode="auto">
                <a:xfrm>
                  <a:off x="-31814" y="914400"/>
                  <a:ext cx="2895600" cy="1371600"/>
                  <a:chOff x="3621024" y="1676400"/>
                  <a:chExt cx="2895600" cy="1371600"/>
                </a:xfrm>
              </p:grpSpPr>
              <p:pic>
                <p:nvPicPr>
                  <p:cNvPr id="24631" name="Скругленный прямоугольник 13"/>
                  <p:cNvPicPr>
                    <a:picLocks noChangeArrowheads="1"/>
                  </p:cNvPicPr>
                  <p:nvPr/>
                </p:nvPicPr>
                <p:blipFill>
                  <a:blip r:embed="rId3"/>
                  <a:srcRect/>
                  <a:stretch>
                    <a:fillRect/>
                  </a:stretch>
                </p:blipFill>
                <p:spPr bwMode="auto">
                  <a:xfrm>
                    <a:off x="3621024" y="1676400"/>
                    <a:ext cx="2895600" cy="13716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4632" name="Text Box 10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49624" y="1905000"/>
                    <a:ext cx="1914244" cy="61884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r>
                      <a:rPr lang="ru-RU" sz="1000" b="1">
                        <a:latin typeface="Georgia" pitchFamily="18" charset="0"/>
                      </a:rPr>
                      <a:t>Доплаты к пенсиям, дополнительное пенсионное обеспечение</a:t>
                    </a:r>
                  </a:p>
                </p:txBody>
              </p:sp>
            </p:grpSp>
            <p:grpSp>
              <p:nvGrpSpPr>
                <p:cNvPr id="24628" name="Овал 27"/>
                <p:cNvGrpSpPr>
                  <a:grpSpLocks/>
                </p:cNvGrpSpPr>
                <p:nvPr/>
              </p:nvGrpSpPr>
              <p:grpSpPr bwMode="auto">
                <a:xfrm>
                  <a:off x="2025586" y="1219200"/>
                  <a:ext cx="1335024" cy="1176528"/>
                  <a:chOff x="5678424" y="1981200"/>
                  <a:chExt cx="1335024" cy="1176528"/>
                </a:xfrm>
              </p:grpSpPr>
              <p:pic>
                <p:nvPicPr>
                  <p:cNvPr id="24629" name="Овал 27"/>
                  <p:cNvPicPr>
                    <a:picLocks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>
                    <a:off x="5678424" y="1981200"/>
                    <a:ext cx="1335024" cy="117652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69" name="Text Box 10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437249" y="2016125"/>
                    <a:ext cx="554038" cy="539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Franklin Gothic Book" pitchFamily="34" charset="0"/>
                    </a:endParaRPr>
                  </a:p>
                </p:txBody>
              </p:sp>
            </p:grpSp>
          </p:grpSp>
          <p:sp>
            <p:nvSpPr>
              <p:cNvPr id="73" name="Прямоугольник 72"/>
              <p:cNvSpPr/>
              <p:nvPr/>
            </p:nvSpPr>
            <p:spPr bwMode="auto">
              <a:xfrm>
                <a:off x="2177986" y="1447800"/>
                <a:ext cx="11430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6" name="Группа 70"/>
            <p:cNvGrpSpPr>
              <a:grpSpLocks/>
            </p:cNvGrpSpPr>
            <p:nvPr/>
          </p:nvGrpSpPr>
          <p:grpSpPr bwMode="auto">
            <a:xfrm>
              <a:off x="4687824" y="2590800"/>
              <a:ext cx="3962400" cy="1981200"/>
              <a:chOff x="1877948" y="1882775"/>
              <a:chExt cx="3962400" cy="1981200"/>
            </a:xfrm>
          </p:grpSpPr>
          <p:grpSp>
            <p:nvGrpSpPr>
              <p:cNvPr id="2461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1877948" y="2339975"/>
                <a:ext cx="3200400" cy="1524000"/>
                <a:chOff x="4687824" y="3048000"/>
                <a:chExt cx="3200400" cy="1524000"/>
              </a:xfrm>
            </p:grpSpPr>
            <p:pic>
              <p:nvPicPr>
                <p:cNvPr id="24623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4687824" y="3048000"/>
                  <a:ext cx="3200400" cy="1524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4840224" y="3505200"/>
                  <a:ext cx="2757206" cy="6188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ru-RU" sz="1000" b="1" dirty="0" smtClean="0">
                      <a:latin typeface="Georgia" pitchFamily="18" charset="0"/>
                    </a:rPr>
                    <a:t>Мероприятия в области социальной политики (общественные организации)</a:t>
                  </a:r>
                  <a:endParaRPr lang="ru-RU" sz="1000" b="1" dirty="0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619" name="Овал 25"/>
              <p:cNvGrpSpPr>
                <a:grpSpLocks/>
              </p:cNvGrpSpPr>
              <p:nvPr/>
            </p:nvGrpSpPr>
            <p:grpSpPr bwMode="auto">
              <a:xfrm>
                <a:off x="2789237" y="1882775"/>
                <a:ext cx="3051111" cy="1219200"/>
                <a:chOff x="5599113" y="2590800"/>
                <a:chExt cx="3051111" cy="1219200"/>
              </a:xfrm>
            </p:grpSpPr>
            <p:pic>
              <p:nvPicPr>
                <p:cNvPr id="24621" name="Овал 25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202424" y="2590800"/>
                  <a:ext cx="1447800" cy="1219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460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5599049" y="2724150"/>
                  <a:ext cx="554038" cy="5381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</p:grpSp>
          <p:sp>
            <p:nvSpPr>
              <p:cNvPr id="68" name="Прямоугольник 67"/>
              <p:cNvSpPr/>
              <p:nvPr/>
            </p:nvSpPr>
            <p:spPr bwMode="auto">
              <a:xfrm>
                <a:off x="4544948" y="2111375"/>
                <a:ext cx="1066800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7" name="Группа 69"/>
            <p:cNvGrpSpPr>
              <a:grpSpLocks/>
            </p:cNvGrpSpPr>
            <p:nvPr/>
          </p:nvGrpSpPr>
          <p:grpSpPr bwMode="auto">
            <a:xfrm>
              <a:off x="6365812" y="3562350"/>
              <a:ext cx="2584450" cy="2039974"/>
              <a:chOff x="2789174" y="2800350"/>
              <a:chExt cx="2584450" cy="2039974"/>
            </a:xfrm>
          </p:grpSpPr>
          <p:sp>
            <p:nvSpPr>
              <p:cNvPr id="24617" name="Text Box 90"/>
              <p:cNvSpPr txBox="1">
                <a:spLocks noChangeArrowheads="1"/>
              </p:cNvSpPr>
              <p:nvPr/>
            </p:nvSpPr>
            <p:spPr bwMode="auto">
              <a:xfrm>
                <a:off x="2863786" y="4221480"/>
                <a:ext cx="1990444" cy="618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sp>
            <p:nvSpPr>
              <p:cNvPr id="15453" name="Text Box 93"/>
              <p:cNvSpPr txBox="1">
                <a:spLocks noChangeArrowheads="1"/>
              </p:cNvSpPr>
              <p:nvPr/>
            </p:nvSpPr>
            <p:spPr bwMode="auto">
              <a:xfrm>
                <a:off x="2789174" y="2800350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69" name="Прямоугольник 68"/>
              <p:cNvSpPr/>
              <p:nvPr/>
            </p:nvSpPr>
            <p:spPr bwMode="auto">
              <a:xfrm>
                <a:off x="4235386" y="3429000"/>
                <a:ext cx="1138238" cy="2616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1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" pitchFamily="18" charset="0"/>
                </a:endParaRPr>
              </a:p>
            </p:txBody>
          </p:sp>
        </p:grpSp>
        <p:grpSp>
          <p:nvGrpSpPr>
            <p:cNvPr id="24588" name="Группа 138"/>
            <p:cNvGrpSpPr>
              <a:grpSpLocks/>
            </p:cNvGrpSpPr>
            <p:nvPr/>
          </p:nvGrpSpPr>
          <p:grpSpPr bwMode="auto">
            <a:xfrm>
              <a:off x="2379663" y="3714750"/>
              <a:ext cx="879475" cy="1376363"/>
              <a:chOff x="2151063" y="3768725"/>
              <a:chExt cx="879475" cy="1376363"/>
            </a:xfrm>
          </p:grpSpPr>
          <p:sp>
            <p:nvSpPr>
              <p:cNvPr id="15442" name="Text Box 82"/>
              <p:cNvSpPr txBox="1">
                <a:spLocks noChangeArrowheads="1"/>
              </p:cNvSpPr>
              <p:nvPr/>
            </p:nvSpPr>
            <p:spPr bwMode="auto">
              <a:xfrm>
                <a:off x="2150999" y="37687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45" name="Text Box 85"/>
              <p:cNvSpPr txBox="1">
                <a:spLocks noChangeArrowheads="1"/>
              </p:cNvSpPr>
              <p:nvPr/>
            </p:nvSpPr>
            <p:spPr bwMode="auto">
              <a:xfrm>
                <a:off x="2476437" y="4606925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9" name="Группа 137"/>
            <p:cNvGrpSpPr>
              <a:grpSpLocks/>
            </p:cNvGrpSpPr>
            <p:nvPr/>
          </p:nvGrpSpPr>
          <p:grpSpPr bwMode="auto">
            <a:xfrm>
              <a:off x="322263" y="1935480"/>
              <a:ext cx="3463353" cy="4315968"/>
              <a:chOff x="22225" y="1859280"/>
              <a:chExt cx="3463353" cy="4315968"/>
            </a:xfrm>
          </p:grpSpPr>
          <p:grpSp>
            <p:nvGrpSpPr>
              <p:cNvPr id="24594" name="Скругленный прямоугольник 120"/>
              <p:cNvGrpSpPr>
                <a:grpSpLocks/>
              </p:cNvGrpSpPr>
              <p:nvPr/>
            </p:nvGrpSpPr>
            <p:grpSpPr bwMode="auto">
              <a:xfrm>
                <a:off x="653986" y="2667000"/>
                <a:ext cx="2831592" cy="1600200"/>
                <a:chOff x="954024" y="2743200"/>
                <a:chExt cx="2831592" cy="1600200"/>
              </a:xfrm>
            </p:grpSpPr>
            <p:pic>
              <p:nvPicPr>
                <p:cNvPr id="24607" name="Скругленный прямоугольник 120"/>
                <p:cNvPicPr>
                  <a:picLocks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54024" y="2743200"/>
                  <a:ext cx="2831592" cy="1600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08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1335024" y="2926080"/>
                  <a:ext cx="2141396" cy="9114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ru-RU" sz="1000" b="1" dirty="0" smtClean="0">
                      <a:solidFill>
                        <a:srgbClr val="000000"/>
                      </a:solidFill>
                      <a:latin typeface="Georgia" pitchFamily="18" charset="0"/>
                    </a:rPr>
                    <a:t>Государственная программа СО «Социальная поддержка и социальное обслуживание населения СО»</a:t>
                  </a:r>
                  <a:endParaRPr lang="ru-RU" sz="1000" b="1" dirty="0">
                    <a:solidFill>
                      <a:srgbClr val="000000"/>
                    </a:solidFill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595" name="Скругленный прямоугольник 121"/>
              <p:cNvGrpSpPr>
                <a:grpSpLocks/>
              </p:cNvGrpSpPr>
              <p:nvPr/>
            </p:nvGrpSpPr>
            <p:grpSpPr bwMode="auto">
              <a:xfrm>
                <a:off x="44386" y="4678680"/>
                <a:ext cx="2944368" cy="1496568"/>
                <a:chOff x="344424" y="4754880"/>
                <a:chExt cx="2944368" cy="1496568"/>
              </a:xfrm>
            </p:grpSpPr>
            <p:pic>
              <p:nvPicPr>
                <p:cNvPr id="24605" name="Скругленный прямоугольник 121"/>
                <p:cNvPicPr>
                  <a:picLocks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344424" y="4754880"/>
                  <a:ext cx="2944368" cy="14965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06" name="Text Box 64"/>
                <p:cNvSpPr txBox="1">
                  <a:spLocks noChangeArrowheads="1"/>
                </p:cNvSpPr>
                <p:nvPr/>
              </p:nvSpPr>
              <p:spPr bwMode="auto">
                <a:xfrm>
                  <a:off x="725424" y="5212080"/>
                  <a:ext cx="2101772" cy="4999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r>
                    <a:rPr lang="ru-RU" sz="1000" b="1" dirty="0" smtClean="0">
                      <a:latin typeface="Georgia" pitchFamily="18" charset="0"/>
                    </a:rPr>
                    <a:t>Предоставление отдельным категориям граждан компенсаций расходов на оплату жилого помещения и коммунальных услуг </a:t>
                  </a:r>
                  <a:endParaRPr lang="ru-RU" sz="1000" b="1" dirty="0">
                    <a:latin typeface="Georgia" pitchFamily="18" charset="0"/>
                  </a:endParaRPr>
                </a:p>
              </p:txBody>
            </p:sp>
          </p:grpSp>
          <p:grpSp>
            <p:nvGrpSpPr>
              <p:cNvPr id="24596" name="Группа 132"/>
              <p:cNvGrpSpPr>
                <a:grpSpLocks/>
              </p:cNvGrpSpPr>
              <p:nvPr/>
            </p:nvGrpSpPr>
            <p:grpSpPr bwMode="auto">
              <a:xfrm>
                <a:off x="22225" y="1859280"/>
                <a:ext cx="1469961" cy="1382395"/>
                <a:chOff x="2379663" y="2446655"/>
                <a:chExt cx="1469961" cy="1382395"/>
              </a:xfrm>
            </p:grpSpPr>
            <p:grpSp>
              <p:nvGrpSpPr>
                <p:cNvPr id="24597" name="Овал 133"/>
                <p:cNvGrpSpPr>
                  <a:grpSpLocks/>
                </p:cNvGrpSpPr>
                <p:nvPr/>
              </p:nvGrpSpPr>
              <p:grpSpPr bwMode="auto">
                <a:xfrm>
                  <a:off x="2379663" y="2446655"/>
                  <a:ext cx="1469961" cy="1188720"/>
                  <a:chOff x="322263" y="1935480"/>
                  <a:chExt cx="1469961" cy="1188720"/>
                </a:xfrm>
              </p:grpSpPr>
              <p:pic>
                <p:nvPicPr>
                  <p:cNvPr id="24603" name="Овал 133"/>
                  <p:cNvPicPr>
                    <a:picLocks noChangeArrowheads="1"/>
                  </p:cNvPicPr>
                  <p:nvPr/>
                </p:nvPicPr>
                <p:blipFill>
                  <a:blip r:embed="rId9"/>
                  <a:srcRect/>
                  <a:stretch>
                    <a:fillRect/>
                  </a:stretch>
                </p:blipFill>
                <p:spPr bwMode="auto">
                  <a:xfrm>
                    <a:off x="496824" y="1935480"/>
                    <a:ext cx="1295400" cy="11887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5428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2199" y="2038350"/>
                    <a:ext cx="554038" cy="539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ru-RU" sz="1600" b="1">
                      <a:effectLst>
                        <a:outerShdw blurRad="38100" dist="38100" dir="2700000" algn="tl">
                          <a:srgbClr val="C0C0C0"/>
                        </a:outerShdw>
                      </a:effectLst>
                      <a:latin typeface="Franklin Gothic Book" pitchFamily="34" charset="0"/>
                    </a:endParaRPr>
                  </a:p>
                </p:txBody>
              </p:sp>
            </p:grpSp>
            <p:sp>
              <p:nvSpPr>
                <p:cNvPr id="1543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400237" y="3289300"/>
                  <a:ext cx="554037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  <p:sp>
              <p:nvSpPr>
                <p:cNvPr id="137" name="Прямоугольник 136"/>
                <p:cNvSpPr/>
                <p:nvPr/>
              </p:nvSpPr>
              <p:spPr bwMode="auto">
                <a:xfrm>
                  <a:off x="2554224" y="2674938"/>
                  <a:ext cx="1066800" cy="26161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1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  <p:grpSp>
          <p:nvGrpSpPr>
            <p:cNvPr id="24590" name="Группа 139"/>
            <p:cNvGrpSpPr>
              <a:grpSpLocks/>
            </p:cNvGrpSpPr>
            <p:nvPr/>
          </p:nvGrpSpPr>
          <p:grpSpPr bwMode="auto">
            <a:xfrm>
              <a:off x="5141913" y="4248150"/>
              <a:ext cx="1774825" cy="2117725"/>
              <a:chOff x="2022475" y="438150"/>
              <a:chExt cx="1774825" cy="2117725"/>
            </a:xfrm>
          </p:grpSpPr>
          <p:sp>
            <p:nvSpPr>
              <p:cNvPr id="15409" name="Text Box 49"/>
              <p:cNvSpPr txBox="1">
                <a:spLocks noChangeArrowheads="1"/>
              </p:cNvSpPr>
              <p:nvPr/>
            </p:nvSpPr>
            <p:spPr bwMode="auto">
              <a:xfrm>
                <a:off x="2785999" y="438150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3" name="Text Box 53"/>
              <p:cNvSpPr txBox="1">
                <a:spLocks noChangeArrowheads="1"/>
              </p:cNvSpPr>
              <p:nvPr/>
            </p:nvSpPr>
            <p:spPr bwMode="auto">
              <a:xfrm>
                <a:off x="2022411" y="1200150"/>
                <a:ext cx="55403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7" name="Text Box 57"/>
              <p:cNvSpPr txBox="1">
                <a:spLocks noChangeArrowheads="1"/>
              </p:cNvSpPr>
              <p:nvPr/>
            </p:nvSpPr>
            <p:spPr bwMode="auto">
              <a:xfrm>
                <a:off x="3243199" y="2016125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4580" name="Рисунок 5" descr="76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Прямоугольник 113"/>
          <p:cNvSpPr/>
          <p:nvPr/>
        </p:nvSpPr>
        <p:spPr>
          <a:xfrm>
            <a:off x="1371600" y="152400"/>
            <a:ext cx="52578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1295400" y="1143000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СОЦИАЛЬНАЯ ПОЛИТИКА</a:t>
            </a:r>
            <a:endParaRPr lang="ru-RU" i="1" dirty="0"/>
          </a:p>
        </p:txBody>
      </p:sp>
      <p:sp>
        <p:nvSpPr>
          <p:cNvPr id="116" name="Прямоугольник с двумя скругленными противолежащими углами 115"/>
          <p:cNvSpPr/>
          <p:nvPr/>
        </p:nvSpPr>
        <p:spPr>
          <a:xfrm>
            <a:off x="6748186" y="1169432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10 164,41</a:t>
            </a:r>
            <a:endParaRPr lang="ru-RU" sz="2000" b="1" i="1" dirty="0">
              <a:ln w="1905"/>
              <a:solidFill>
                <a:schemeClr val="accent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117" name="Рисунок 116" descr="IMG_873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8500" y="4572000"/>
            <a:ext cx="2933700" cy="195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allAtOnce"/>
      <p:bldP spid="116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7" descr="C:\Documents and Settings\Semenova\Рабочий стол\4. Публичные слушания\картинки 2011\Молодежка\Дворец художественной гимнастики\IMG_05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350" y="2736850"/>
            <a:ext cx="38354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ACE0CC1-3A2B-4F8C-8768-FBB898728000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12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5604" name="Скругленный прямоугольник 68"/>
          <p:cNvGrpSpPr>
            <a:grpSpLocks/>
          </p:cNvGrpSpPr>
          <p:nvPr/>
        </p:nvGrpSpPr>
        <p:grpSpPr bwMode="auto">
          <a:xfrm>
            <a:off x="6096000" y="4648200"/>
            <a:ext cx="2743200" cy="2209800"/>
            <a:chOff x="6248400" y="4716780"/>
            <a:chExt cx="2514600" cy="1988820"/>
          </a:xfrm>
        </p:grpSpPr>
        <p:pic>
          <p:nvPicPr>
            <p:cNvPr id="25613" name="Скругленный прямоугольник 6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248400" y="4724400"/>
              <a:ext cx="25146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5" name="Text Box 15"/>
            <p:cNvSpPr txBox="1">
              <a:spLocks noChangeArrowheads="1"/>
            </p:cNvSpPr>
            <p:nvPr/>
          </p:nvSpPr>
          <p:spPr bwMode="auto">
            <a:xfrm>
              <a:off x="6388100" y="4716780"/>
              <a:ext cx="22098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>
                <a:buFont typeface="Wingdings" pitchFamily="2" charset="2"/>
                <a:buChar char="v"/>
                <a:defRPr/>
              </a:pPr>
              <a:r>
                <a:rPr lang="ru-RU" sz="14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Физкультурно-оздоровительная работа и спортивные мероприятия</a:t>
              </a:r>
            </a:p>
            <a:p>
              <a:pPr marL="355600" indent="-355600"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pic>
        <p:nvPicPr>
          <p:cNvPr id="25605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600200" y="304800"/>
            <a:ext cx="51816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34" name="Рисунок 33" descr="IMG_24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19050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DSC000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4953000"/>
            <a:ext cx="2667000" cy="1785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IMG_23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752600"/>
            <a:ext cx="2895600" cy="236325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38" name="Рисунок 37" descr="IMG_753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4572000"/>
            <a:ext cx="2819400" cy="211455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3419872" y="1752600"/>
            <a:ext cx="3342755" cy="1100336"/>
          </a:xfrm>
          <a:prstGeom prst="round2Diag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250,00 тыс</a:t>
            </a:r>
            <a:r>
              <a:rPr lang="ru-RU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</a:t>
            </a:r>
            <a:r>
              <a:rPr lang="ru-RU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рублей</a:t>
            </a:r>
            <a:endParaRPr lang="ru-RU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4600" y="1143000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ФИЗИЧЕСКАЯ КУЛЬТУРА И СПОРТ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animBg="1"/>
      <p:bldP spid="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1863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468312" y="1785926"/>
            <a:ext cx="82470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Вводная часть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Общие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характеристики 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Доходы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Расходы бюджета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Межбюджетные отношения</a:t>
            </a:r>
          </a:p>
          <a:p>
            <a:pPr indent="342900">
              <a:buFont typeface="Wingdings" pitchFamily="2" charset="2"/>
              <a:buChar char="§"/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Дополнительная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Times New Roman" pitchFamily="18" charset="0"/>
              </a:rPr>
              <a:t>информация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28604"/>
            <a:ext cx="8715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местного бюджета 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-4491038" y="14684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357290" y="214290"/>
            <a:ext cx="6500858" cy="8826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9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latin typeface="+mj-lt"/>
              <a:cs typeface="Times New Roman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285720" y="805560"/>
            <a:ext cx="8643998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ru-RU" sz="1600" dirty="0" smtClean="0">
                <a:cs typeface="Times New Roman" pitchFamily="18" charset="0"/>
              </a:rPr>
              <a:t> 	</a:t>
            </a:r>
          </a:p>
          <a:p>
            <a:endParaRPr lang="ru-RU" sz="1600" dirty="0" smtClean="0">
              <a:cs typeface="Times New Roman" pitchFamily="18" charset="0"/>
            </a:endParaRPr>
          </a:p>
          <a:p>
            <a:pPr algn="just"/>
            <a:r>
              <a:rPr lang="ru-RU" sz="1600" dirty="0" smtClean="0"/>
              <a:t>Отношения, связанные с принятием проекта решения Думы городского округа Пелым, урегулированы Бюджетным кодексом Российской Федерации, </a:t>
            </a:r>
          </a:p>
          <a:p>
            <a:pPr algn="just"/>
            <a:r>
              <a:rPr lang="ru-RU" sz="1600" dirty="0" smtClean="0"/>
              <a:t>- Положением о бюджетном процессе в городском округе Пелым от 25.09.2012 года № 87/17, утвержденным решением Думы городского округа Пелым, </a:t>
            </a:r>
          </a:p>
          <a:p>
            <a:pPr algn="just"/>
            <a:r>
              <a:rPr lang="ru-RU" sz="1600" dirty="0" smtClean="0"/>
              <a:t>- Прогнозом социально-экономического развития городского округа Пелым на 2020 год и плановый период 2021-2022 годов, утвержденным постановлением администрации городского округа Пелым от 13.11.2019 года № 386; </a:t>
            </a:r>
          </a:p>
          <a:p>
            <a:pPr algn="just"/>
            <a:r>
              <a:rPr lang="ru-RU" sz="1600" dirty="0" smtClean="0"/>
              <a:t>- Основными направлениями бюджетной и налоговой политики на территории городского округа Пелым на 2020 год и плановый период 2021-2022 годов, утвержденные постановлением администрации городского округа Пелым от 21.10.2019 года № 358; </a:t>
            </a:r>
          </a:p>
          <a:p>
            <a:pPr algn="just"/>
            <a:r>
              <a:rPr lang="ru-RU" sz="1600" dirty="0" smtClean="0"/>
              <a:t>- Перечнем муниципальных программ городского округа Пелым на 2020 год и плановый период 2021-2022 годов утвержденные постановлением администрации городского округа Пелым от 23.10.2019 года № 360 «Об утверждении перечня муниципальных программ городского округа Пелым на 2020 год и плановый период 2021-2022 годов»; </a:t>
            </a:r>
          </a:p>
          <a:p>
            <a:pPr algn="just" eaLnBrk="0" hangingPunct="0">
              <a:buFontTx/>
              <a:buChar char="-"/>
              <a:tabLst>
                <a:tab pos="1638300" algn="l"/>
              </a:tabLst>
            </a:pPr>
            <a:r>
              <a:rPr lang="ru-RU" sz="1600" dirty="0" smtClean="0">
                <a:cs typeface="Times New Roman" pitchFamily="18" charset="0"/>
              </a:rPr>
              <a:t> Реестром расходных обязательств городского округа Пелым;</a:t>
            </a:r>
            <a:endParaRPr lang="ru-RU" sz="1600" dirty="0" smtClean="0"/>
          </a:p>
          <a:p>
            <a:pPr algn="just" eaLnBrk="0" hangingPunct="0">
              <a:buFontTx/>
              <a:buChar char="-"/>
              <a:tabLst>
                <a:tab pos="1638300" algn="l"/>
              </a:tabLst>
            </a:pPr>
            <a:r>
              <a:rPr lang="ru-RU" sz="1600" dirty="0" smtClean="0"/>
              <a:t> другими сведениями необходимыми для составления проекта местного бюджета.</a:t>
            </a:r>
            <a:endParaRPr lang="ru-RU" sz="1600" dirty="0" smtClean="0">
              <a:cs typeface="Times New Roman" pitchFamily="18" charset="0"/>
            </a:endParaRPr>
          </a:p>
          <a:p>
            <a:pPr algn="just" eaLnBrk="0" hangingPunct="0">
              <a:tabLst>
                <a:tab pos="1638300" algn="l"/>
              </a:tabLst>
            </a:pPr>
            <a:r>
              <a:rPr lang="ru-RU" dirty="0" smtClean="0">
                <a:cs typeface="Times New Roman" pitchFamily="18" charset="0"/>
              </a:rPr>
              <a:t> </a:t>
            </a:r>
          </a:p>
          <a:p>
            <a:pPr eaLnBrk="0" hangingPunct="0">
              <a:tabLst>
                <a:tab pos="1638300" algn="l"/>
              </a:tabLst>
            </a:pPr>
            <a:endParaRPr lang="ru-RU" dirty="0" smtClean="0">
              <a:cs typeface="Times New Roman" pitchFamily="18" charset="0"/>
            </a:endParaRPr>
          </a:p>
          <a:p>
            <a:pPr eaLnBrk="0" hangingPunct="0">
              <a:tabLst>
                <a:tab pos="1638300" algn="l"/>
              </a:tabLst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28662" y="285729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бюджета </a:t>
            </a:r>
            <a:r>
              <a:rPr lang="ru-RU" sz="2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городского округа Пелым на 2020 год и плановый период  2021-2022 годов</a:t>
            </a:r>
          </a:p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Информация об основных параметрах местного бюджета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35003"/>
              </p:ext>
            </p:extLst>
          </p:nvPr>
        </p:nvGraphicFramePr>
        <p:xfrm>
          <a:off x="395537" y="4353666"/>
          <a:ext cx="8280920" cy="2011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867267"/>
                <a:gridCol w="2435564"/>
                <a:gridCol w="1704895"/>
                <a:gridCol w="2273194"/>
              </a:tblGrid>
              <a:tr h="262719">
                <a:tc grid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Основные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параметры местного бюджета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62719"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2021 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2022 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7125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206 648,40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163 388,00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167 630,40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7125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 том числе 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безвозмездные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поступления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145 754,4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102 224,00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103 961,40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7125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210 468,18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163 388,00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167 630,40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7125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Дефицит (-)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3 819,78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286644" y="3929066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715768"/>
              </p:ext>
            </p:extLst>
          </p:nvPr>
        </p:nvGraphicFramePr>
        <p:xfrm>
          <a:off x="395536" y="1196752"/>
          <a:ext cx="8229600" cy="28554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Доходы местного бюджета на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2020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2021-2022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годов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824520"/>
              </p:ext>
            </p:extLst>
          </p:nvPr>
        </p:nvGraphicFramePr>
        <p:xfrm>
          <a:off x="285720" y="1357298"/>
          <a:ext cx="8572560" cy="5104987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072098"/>
                <a:gridCol w="1214446"/>
                <a:gridCol w="1000132"/>
                <a:gridCol w="1285884"/>
              </a:tblGrid>
              <a:tr h="3050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83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Налоговые и неналоговые доходы</a:t>
                      </a:r>
                    </a:p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60894,0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61 164,00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63 669,00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9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Налог на доходы физических лиц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45183,0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46 954,00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49 389,00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03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Акцизы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760,0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 500,00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2 500,00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83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550,0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550,00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550,00</a:t>
                      </a:r>
                    </a:p>
                  </a:txBody>
                  <a:tcPr anchor="ctr"/>
                </a:tc>
              </a:tr>
              <a:tr h="2359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Налог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на имущество физических лиц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360,0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300,00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320,00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03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Земельный налог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1291,0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850,00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900,00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5837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от использования имущества, находящегося в государственной и муниципальной собственности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4 280,0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4 280,00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4 280,00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03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Платежи при пользовании  природными ресурсами 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1850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2 070,00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2 070,00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03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Доходы от оказания платных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услуг (работ) и компенсации затрат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2300,0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2 100,00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2 100,00</a:t>
                      </a:r>
                    </a:p>
                  </a:txBody>
                  <a:tcPr anchor="ctr"/>
                </a:tc>
              </a:tr>
              <a:tr h="23038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Доходы от продажи материальных  и не материальных активов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1420,0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1 420,00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1 420,00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081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Штрафы,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санкции, возмещение ущерба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50,0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  <a:r>
                        <a:rPr lang="ru-RU" sz="1200" baseline="0" dirty="0" smtClean="0">
                          <a:latin typeface="Arial" pitchFamily="34" charset="0"/>
                          <a:cs typeface="Arial" pitchFamily="34" charset="0"/>
                        </a:rPr>
                        <a:t>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140,00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9633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Безвозмездные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поступления ( в том числе):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145754,4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102 244,00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103 961,40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9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3951,9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4 037,10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4 200,10</a:t>
                      </a:r>
                    </a:p>
                  </a:txBody>
                  <a:tcPr anchor="ctr"/>
                </a:tc>
              </a:tr>
              <a:tr h="2359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56358,5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58 992,90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62 366,30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96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85444,0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39 194,00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37 395,00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5960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Всего доходов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206648,4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163 388,00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167 630,40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715272" y="1071546"/>
            <a:ext cx="9717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B37A58F-48C5-4DC3-AB59-2EA769D73903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6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357290" y="785794"/>
            <a:ext cx="68580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РАСХОДОВ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на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2020 год</a:t>
            </a:r>
            <a:endParaRPr lang="ru-RU" sz="2000" i="1" dirty="0"/>
          </a:p>
        </p:txBody>
      </p:sp>
      <p:pic>
        <p:nvPicPr>
          <p:cNvPr id="20485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/>
          <p:nvPr/>
        </p:nvSpPr>
        <p:spPr>
          <a:xfrm>
            <a:off x="2057400" y="304800"/>
            <a:ext cx="55626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454061"/>
              </p:ext>
            </p:extLst>
          </p:nvPr>
        </p:nvGraphicFramePr>
        <p:xfrm>
          <a:off x="304295" y="1412776"/>
          <a:ext cx="8352928" cy="52120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261862"/>
                <a:gridCol w="1071570"/>
                <a:gridCol w="1011384"/>
                <a:gridCol w="1008112"/>
              </a:tblGrid>
              <a:tr h="1812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Наименование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87612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28 650,27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20 413,48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306,41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120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</a:t>
                      </a:r>
                      <a:r>
                        <a:rPr lang="ru-RU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оборона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237,30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242,10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257,30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94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деятельность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7 549,00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5 657,50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120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Национальная</a:t>
                      </a:r>
                      <a:r>
                        <a:rPr lang="ru-RU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экономика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40 812,10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31 173,00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2 588,00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120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10 866,00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1 041,00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1 935,00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8006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255,00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6124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87 834,35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77 877,91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56 837,43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5430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Культура,</a:t>
                      </a:r>
                      <a:r>
                        <a:rPr lang="ru-RU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кинематография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23 631,75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19 095,56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r>
                        <a:rPr lang="ru-RU" sz="1400" b="1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497,10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66946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Социальная</a:t>
                      </a:r>
                      <a:r>
                        <a:rPr lang="ru-RU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политика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10 164,41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9 138,10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10 475,00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75626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250,00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8825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218,00</a:t>
                      </a:r>
                      <a:endParaRPr lang="ru-RU" sz="1400" b="1" i="0" u="none" strike="noStrike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 i="0" u="none" strike="noStrike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 i="0" u="none" strike="noStrike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78287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</a:t>
                      </a:r>
                      <a:r>
                        <a:rPr lang="ru-RU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муниципального долга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non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 u="non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87612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Общий объем условно утверждаемых (утвержденных) расходов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2605,35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69 734,16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87612">
                <a:tc>
                  <a:txBody>
                    <a:bodyPr/>
                    <a:lstStyle/>
                    <a:p>
                      <a:pPr algn="just"/>
                      <a:r>
                        <a:rPr lang="ru-RU" sz="1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r>
                        <a:rPr lang="ru-RU" sz="14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РАСХОДОВ</a:t>
                      </a:r>
                      <a:endParaRPr lang="ru-RU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210 468,18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167 244,00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167 630,40</a:t>
                      </a:r>
                      <a:endParaRPr lang="ru-RU" sz="14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E533161D-B176-4DFC-9135-E90233BDBDF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7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21507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Прямоугольник 82"/>
          <p:cNvSpPr/>
          <p:nvPr/>
        </p:nvSpPr>
        <p:spPr>
          <a:xfrm>
            <a:off x="1828800" y="214290"/>
            <a:ext cx="56388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156233" y="57148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Расходы бюджета на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2020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2021-2022 </a:t>
            </a: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годов</a:t>
            </a:r>
            <a:endParaRPr lang="ru-RU" i="1" dirty="0"/>
          </a:p>
        </p:txBody>
      </p:sp>
      <p:sp>
        <p:nvSpPr>
          <p:cNvPr id="26692" name="TextBox 85"/>
          <p:cNvSpPr txBox="1">
            <a:spLocks noChangeArrowheads="1"/>
          </p:cNvSpPr>
          <p:nvPr/>
        </p:nvSpPr>
        <p:spPr bwMode="auto">
          <a:xfrm>
            <a:off x="7654321" y="971590"/>
            <a:ext cx="114300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Тыс</a:t>
            </a:r>
            <a:r>
              <a:rPr lang="ru-RU" sz="1000" b="1" i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sz="1000" b="1" i="1" dirty="0" smtClean="0">
                <a:solidFill>
                  <a:schemeClr val="accent6">
                    <a:lumMod val="50000"/>
                  </a:schemeClr>
                </a:solidFill>
              </a:rPr>
              <a:t>рублей</a:t>
            </a:r>
            <a:endParaRPr lang="ru-RU" sz="1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  <p:bldP spid="2669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Безвозмездные поступления на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2020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год и плановый период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2021-2022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годов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91242"/>
              </p:ext>
            </p:extLst>
          </p:nvPr>
        </p:nvGraphicFramePr>
        <p:xfrm>
          <a:off x="539552" y="4941168"/>
          <a:ext cx="8136904" cy="1527816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31806"/>
                <a:gridCol w="1872208"/>
                <a:gridCol w="1976706"/>
                <a:gridCol w="1656184"/>
              </a:tblGrid>
              <a:tr h="30480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2021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2022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057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3 951,90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r>
                        <a:rPr lang="ru-RU" sz="1400" baseline="0" dirty="0" smtClean="0">
                          <a:latin typeface="Arial" pitchFamily="34" charset="0"/>
                          <a:cs typeface="Arial" pitchFamily="34" charset="0"/>
                        </a:rPr>
                        <a:t> 037,10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4 200,10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0861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56 358,50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58 992,90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62 366,30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575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85 444,00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39 194,00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37 395,00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0288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145 754,40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102 224,00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Arial" pitchFamily="34" charset="0"/>
                          <a:cs typeface="Arial" pitchFamily="34" charset="0"/>
                        </a:rPr>
                        <a:t>103 961,40</a:t>
                      </a:r>
                      <a:endParaRPr lang="ru-RU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218488" cy="3598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IMG_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5284964"/>
            <a:ext cx="2133600" cy="142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CC219EAF-D97A-4D68-B47F-E466ADB920B5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9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88"/>
          <p:cNvGrpSpPr>
            <a:grpSpLocks/>
          </p:cNvGrpSpPr>
          <p:nvPr/>
        </p:nvGrpSpPr>
        <p:grpSpPr bwMode="auto">
          <a:xfrm>
            <a:off x="4279522" y="1069139"/>
            <a:ext cx="4790991" cy="5682634"/>
            <a:chOff x="4343400" y="1420368"/>
            <a:chExt cx="4390200" cy="5510784"/>
          </a:xfrm>
        </p:grpSpPr>
        <p:grpSp>
          <p:nvGrpSpPr>
            <p:cNvPr id="22579" name="Группа 151"/>
            <p:cNvGrpSpPr>
              <a:grpSpLocks/>
            </p:cNvGrpSpPr>
            <p:nvPr/>
          </p:nvGrpSpPr>
          <p:grpSpPr bwMode="auto">
            <a:xfrm>
              <a:off x="4343400" y="1420368"/>
              <a:ext cx="4390200" cy="5510784"/>
              <a:chOff x="4648200" y="1420368"/>
              <a:chExt cx="4390200" cy="5510784"/>
            </a:xfrm>
          </p:grpSpPr>
          <p:grpSp>
            <p:nvGrpSpPr>
              <p:cNvPr id="22594" name="Группа 149"/>
              <p:cNvGrpSpPr>
                <a:grpSpLocks/>
              </p:cNvGrpSpPr>
              <p:nvPr/>
            </p:nvGrpSpPr>
            <p:grpSpPr bwMode="auto">
              <a:xfrm>
                <a:off x="4648200" y="1420368"/>
                <a:ext cx="4390200" cy="5510784"/>
                <a:chOff x="4648200" y="1420368"/>
                <a:chExt cx="4390200" cy="5510784"/>
              </a:xfrm>
            </p:grpSpPr>
            <p:grpSp>
              <p:nvGrpSpPr>
                <p:cNvPr id="22596" name="Группа 113"/>
                <p:cNvGrpSpPr>
                  <a:grpSpLocks/>
                </p:cNvGrpSpPr>
                <p:nvPr/>
              </p:nvGrpSpPr>
              <p:grpSpPr bwMode="auto">
                <a:xfrm>
                  <a:off x="4648200" y="1420368"/>
                  <a:ext cx="4390200" cy="5510784"/>
                  <a:chOff x="4724400" y="1801367"/>
                  <a:chExt cx="4390200" cy="5510783"/>
                </a:xfrm>
              </p:grpSpPr>
              <p:grpSp>
                <p:nvGrpSpPr>
                  <p:cNvPr id="22599" name="Блок-схема: документ 54"/>
                  <p:cNvGrpSpPr>
                    <a:grpSpLocks/>
                  </p:cNvGrpSpPr>
                  <p:nvPr/>
                </p:nvGrpSpPr>
                <p:grpSpPr bwMode="auto">
                  <a:xfrm>
                    <a:off x="4739643" y="1801367"/>
                    <a:ext cx="4359397" cy="2499360"/>
                    <a:chOff x="4358640" y="1420368"/>
                    <a:chExt cx="4358640" cy="2499360"/>
                  </a:xfrm>
                </p:grpSpPr>
                <p:pic>
                  <p:nvPicPr>
                    <p:cNvPr id="22608" name="Блок-схема: документ 54"/>
                    <p:cNvPicPr>
                      <a:picLocks noChangeArrowheads="1"/>
                    </p:cNvPicPr>
                    <p:nvPr/>
                  </p:nvPicPr>
                  <p:blipFill>
                    <a:blip r:embed="rId4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1420368"/>
                      <a:ext cx="4358640" cy="2499360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9" name="Text Box 50"/>
                    <p:cNvSpPr txBox="1">
                      <a:spLocks noChangeArrowheads="1"/>
                    </p:cNvSpPr>
                    <p:nvPr/>
                  </p:nvSpPr>
                  <p:spPr bwMode="auto">
                    <a:xfrm rot="10800000">
                      <a:off x="4419599" y="1828799"/>
                      <a:ext cx="4190273" cy="108079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grpSp>
                <p:nvGrpSpPr>
                  <p:cNvPr id="22600" name="Блок-схема: документ 56"/>
                  <p:cNvGrpSpPr>
                    <a:grpSpLocks/>
                  </p:cNvGrpSpPr>
                  <p:nvPr/>
                </p:nvGrpSpPr>
                <p:grpSpPr bwMode="auto">
                  <a:xfrm>
                    <a:off x="4739643" y="4130039"/>
                    <a:ext cx="4359397" cy="3182111"/>
                    <a:chOff x="4358640" y="3749040"/>
                    <a:chExt cx="4358640" cy="3182112"/>
                  </a:xfrm>
                </p:grpSpPr>
                <p:pic>
                  <p:nvPicPr>
                    <p:cNvPr id="22606" name="Блок-схема: документ 56"/>
                    <p:cNvPicPr>
                      <a:picLocks noChangeArrowheads="1"/>
                    </p:cNvPicPr>
                    <p:nvPr/>
                  </p:nvPicPr>
                  <p:blipFill>
                    <a:blip r:embed="rId5"/>
                    <a:srcRect/>
                    <a:stretch>
                      <a:fillRect/>
                    </a:stretch>
                  </p:blipFill>
                  <p:spPr bwMode="auto">
                    <a:xfrm>
                      <a:off x="4358640" y="3749040"/>
                      <a:ext cx="4358640" cy="318211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sp>
                  <p:nvSpPr>
                    <p:cNvPr id="22607" name="Text Box 5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19600" y="3810000"/>
                      <a:ext cx="4189600" cy="244432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/>
                      <a:endParaRPr lang="ru-RU">
                        <a:solidFill>
                          <a:srgbClr val="FFFFFF"/>
                        </a:solidFill>
                        <a:latin typeface="Franklin Gothic Book" pitchFamily="34" charset="0"/>
                      </a:endParaRPr>
                    </a:p>
                  </p:txBody>
                </p:sp>
              </p:grpSp>
              <p:sp>
                <p:nvSpPr>
                  <p:cNvPr id="22601" name="Text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24400" y="2057399"/>
                    <a:ext cx="4390200" cy="40011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/>
                    <a:endParaRPr lang="ru-RU" sz="2000" b="1">
                      <a:latin typeface="Georgia" pitchFamily="18" charset="0"/>
                    </a:endParaRPr>
                  </a:p>
                </p:txBody>
              </p:sp>
              <p:grpSp>
                <p:nvGrpSpPr>
                  <p:cNvPr id="22602" name="Группа 111"/>
                  <p:cNvGrpSpPr>
                    <a:grpSpLocks/>
                  </p:cNvGrpSpPr>
                  <p:nvPr/>
                </p:nvGrpSpPr>
                <p:grpSpPr bwMode="auto">
                  <a:xfrm>
                    <a:off x="4876826" y="2770187"/>
                    <a:ext cx="3886875" cy="1177550"/>
                    <a:chOff x="4876826" y="2846387"/>
                    <a:chExt cx="3886875" cy="1177550"/>
                  </a:xfrm>
                </p:grpSpPr>
                <p:sp>
                  <p:nvSpPr>
                    <p:cNvPr id="12349" name="Text Box 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776104" y="3341393"/>
                      <a:ext cx="754194" cy="68269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ru-RU" sz="800" b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Georgia" pitchFamily="18" charset="0"/>
                      </a:endParaRPr>
                    </a:p>
                  </p:txBody>
                </p:sp>
                <p:sp>
                  <p:nvSpPr>
                    <p:cNvPr id="85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76826" y="2971467"/>
                      <a:ext cx="1295625" cy="277842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  <p:sp>
                  <p:nvSpPr>
                    <p:cNvPr id="86" name="Text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7468076" y="2846042"/>
                      <a:ext cx="1295625" cy="277841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 algn="ctr">
                        <a:defRPr/>
                      </a:pPr>
                      <a:endParaRPr lang="ru-RU" sz="1200" b="1" dirty="0">
                        <a:solidFill>
                          <a:srgbClr val="7A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endParaRPr>
                    </a:p>
                  </p:txBody>
                </p:sp>
              </p:grpSp>
            </p:grpSp>
            <p:sp>
              <p:nvSpPr>
                <p:cNvPr id="12333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4855877" y="2909598"/>
                  <a:ext cx="2302598" cy="6826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endParaRPr>
                </a:p>
              </p:txBody>
            </p:sp>
            <p:sp>
              <p:nvSpPr>
                <p:cNvPr id="103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6096251" y="2414246"/>
                  <a:ext cx="1295625" cy="2778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defRPr/>
                  </a:pPr>
                  <a:endParaRPr lang="ru-RU" sz="1200" b="1" dirty="0">
                    <a:solidFill>
                      <a:srgbClr val="7A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  <p:sp>
            <p:nvSpPr>
              <p:cNvPr id="22595" name="TextBox 21"/>
              <p:cNvSpPr txBox="1">
                <a:spLocks noChangeArrowheads="1"/>
              </p:cNvSpPr>
              <p:nvPr/>
            </p:nvSpPr>
            <p:spPr bwMode="auto">
              <a:xfrm>
                <a:off x="4726472" y="5186207"/>
                <a:ext cx="3200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/>
                <a:endParaRPr lang="ru-RU" sz="1400" b="1">
                  <a:latin typeface="Georgia" pitchFamily="18" charset="0"/>
                </a:endParaRPr>
              </a:p>
            </p:txBody>
          </p:sp>
        </p:grpSp>
        <p:grpSp>
          <p:nvGrpSpPr>
            <p:cNvPr id="22580" name="Группа 175"/>
            <p:cNvGrpSpPr>
              <a:grpSpLocks/>
            </p:cNvGrpSpPr>
            <p:nvPr/>
          </p:nvGrpSpPr>
          <p:grpSpPr bwMode="auto">
            <a:xfrm>
              <a:off x="6248732" y="3886200"/>
              <a:ext cx="2265028" cy="1380295"/>
              <a:chOff x="1829132" y="3657600"/>
              <a:chExt cx="2265028" cy="1380295"/>
            </a:xfrm>
          </p:grpSpPr>
          <p:grpSp>
            <p:nvGrpSpPr>
              <p:cNvPr id="22581" name="Овал 176"/>
              <p:cNvGrpSpPr>
                <a:grpSpLocks/>
              </p:cNvGrpSpPr>
              <p:nvPr/>
            </p:nvGrpSpPr>
            <p:grpSpPr bwMode="auto">
              <a:xfrm>
                <a:off x="1829132" y="3657600"/>
                <a:ext cx="2265028" cy="1142930"/>
                <a:chOff x="6248401" y="3886200"/>
                <a:chExt cx="2264636" cy="1142930"/>
              </a:xfrm>
            </p:grpSpPr>
            <p:pic>
              <p:nvPicPr>
                <p:cNvPr id="22592" name="Овал 176"/>
                <p:cNvPicPr>
                  <a:picLocks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7133971" y="3886200"/>
                  <a:ext cx="1379066" cy="8382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309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248401" y="4114635"/>
                  <a:ext cx="990601" cy="9144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8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endParaRPr>
                </a:p>
              </p:txBody>
            </p:sp>
          </p:grpSp>
          <p:grpSp>
            <p:nvGrpSpPr>
              <p:cNvPr id="22582" name="Группа 54"/>
              <p:cNvGrpSpPr>
                <a:grpSpLocks/>
              </p:cNvGrpSpPr>
              <p:nvPr/>
            </p:nvGrpSpPr>
            <p:grpSpPr bwMode="auto">
              <a:xfrm>
                <a:off x="2722320" y="3737982"/>
                <a:ext cx="1371840" cy="1299913"/>
                <a:chOff x="7370520" y="4423782"/>
                <a:chExt cx="1371840" cy="1299913"/>
              </a:xfrm>
            </p:grpSpPr>
            <p:grpSp>
              <p:nvGrpSpPr>
                <p:cNvPr id="22584" name="Группа 49"/>
                <p:cNvGrpSpPr>
                  <a:grpSpLocks/>
                </p:cNvGrpSpPr>
                <p:nvPr/>
              </p:nvGrpSpPr>
              <p:grpSpPr bwMode="auto">
                <a:xfrm>
                  <a:off x="7370520" y="4885495"/>
                  <a:ext cx="1371840" cy="838200"/>
                  <a:chOff x="3366535" y="4523130"/>
                  <a:chExt cx="1600478" cy="995433"/>
                </a:xfrm>
              </p:grpSpPr>
              <p:pic>
                <p:nvPicPr>
                  <p:cNvPr id="22586" name="Овал 184"/>
                  <p:cNvPicPr>
                    <a:picLocks noChangeArrowheads="1"/>
                  </p:cNvPicPr>
                  <p:nvPr/>
                </p:nvPicPr>
                <p:blipFill>
                  <a:blip r:embed="rId7"/>
                  <a:srcRect/>
                  <a:stretch>
                    <a:fillRect/>
                  </a:stretch>
                </p:blipFill>
                <p:spPr bwMode="auto">
                  <a:xfrm>
                    <a:off x="3366535" y="4523130"/>
                    <a:ext cx="1600478" cy="9954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86" name="Text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83181" y="4693652"/>
                    <a:ext cx="1422643" cy="54867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ru-RU" sz="1400" b="1" dirty="0" smtClean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rPr>
                      <a:t>6 777,3</a:t>
                    </a:r>
                    <a:endParaRPr lang="ru-RU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endParaRPr>
                  </a:p>
                  <a:p>
                    <a:pPr algn="ctr">
                      <a:defRPr/>
                    </a:pPr>
                    <a:r>
                      <a:rPr lang="ru-RU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" pitchFamily="18" charset="0"/>
                      </a:rPr>
                      <a:t>тыс. рублей</a:t>
                    </a:r>
                  </a:p>
                </p:txBody>
              </p:sp>
            </p:grpSp>
            <p:sp>
              <p:nvSpPr>
                <p:cNvPr id="184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7370521" y="4423782"/>
                  <a:ext cx="1371839" cy="461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ru-RU" sz="14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47 744,35</a:t>
                  </a:r>
                </a:p>
                <a:p>
                  <a:pPr algn="ctr">
                    <a:defRPr/>
                  </a:pPr>
                  <a:r>
                    <a:rPr lang="ru-RU" sz="1000" b="1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" pitchFamily="18" charset="0"/>
                    </a:rPr>
                    <a:t>тыс. рублей</a:t>
                  </a:r>
                  <a:endParaRPr lang="ru-RU" sz="1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" pitchFamily="18" charset="0"/>
                  </a:endParaRPr>
                </a:p>
              </p:txBody>
            </p:sp>
          </p:grpSp>
        </p:grpSp>
      </p:grpSp>
      <p:pic>
        <p:nvPicPr>
          <p:cNvPr id="22535" name="Рисунок 5" descr="76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1905000" y="228600"/>
            <a:ext cx="56388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046664" y="609521"/>
            <a:ext cx="255236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ОБРАЗОВАНИЕ</a:t>
            </a:r>
          </a:p>
        </p:txBody>
      </p:sp>
      <p:sp>
        <p:nvSpPr>
          <p:cNvPr id="97" name="Прямоугольник с двумя скругленными противолежащими углами 96"/>
          <p:cNvSpPr/>
          <p:nvPr/>
        </p:nvSpPr>
        <p:spPr>
          <a:xfrm>
            <a:off x="1104900" y="1073543"/>
            <a:ext cx="2209800" cy="73777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87 834,35</a:t>
            </a:r>
            <a:endParaRPr lang="ru-RU" sz="2000" b="1" i="1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598126" y="2057400"/>
            <a:ext cx="286947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000" i="1" dirty="0" smtClean="0"/>
              <a:t>Дошкольное образование</a:t>
            </a:r>
            <a:endParaRPr lang="ru-RU" sz="1000" i="1" dirty="0"/>
          </a:p>
          <a:p>
            <a:pPr algn="just">
              <a:defRPr/>
            </a:pPr>
            <a:endParaRPr lang="ru-RU" sz="1200" dirty="0"/>
          </a:p>
        </p:txBody>
      </p:sp>
      <p:pic>
        <p:nvPicPr>
          <p:cNvPr id="22540" name="Овал 18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92032" y="1851463"/>
            <a:ext cx="1853313" cy="107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" name="TextBox 25"/>
          <p:cNvSpPr txBox="1">
            <a:spLocks noChangeArrowheads="1"/>
          </p:cNvSpPr>
          <p:nvPr/>
        </p:nvSpPr>
        <p:spPr bwMode="auto">
          <a:xfrm>
            <a:off x="7104948" y="2081486"/>
            <a:ext cx="11477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22 932,35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тыс. рублей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4648200" y="3816801"/>
            <a:ext cx="274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000" i="1" dirty="0" smtClean="0">
                <a:latin typeface="+mn-lt"/>
              </a:rPr>
              <a:t>Общее образование</a:t>
            </a:r>
            <a:endParaRPr lang="ru-RU" sz="1000" i="1" dirty="0">
              <a:latin typeface="+mn-lt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4717610" y="4415219"/>
            <a:ext cx="28261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1000" i="1" dirty="0" smtClean="0">
                <a:latin typeface="+mn-lt"/>
              </a:rPr>
              <a:t>Дополнительное образование детей</a:t>
            </a:r>
            <a:endParaRPr lang="ru-RU" sz="1000" i="1" dirty="0">
              <a:latin typeface="+mn-lt"/>
            </a:endParaRPr>
          </a:p>
        </p:txBody>
      </p:sp>
      <p:pic>
        <p:nvPicPr>
          <p:cNvPr id="88" name="Рисунок 87" descr="IMG_6782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5334000"/>
            <a:ext cx="20574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5" name="Прямоугольник 74"/>
          <p:cNvSpPr/>
          <p:nvPr/>
        </p:nvSpPr>
        <p:spPr>
          <a:xfrm>
            <a:off x="3067555" y="3202545"/>
            <a:ext cx="1071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9606" y="4976813"/>
            <a:ext cx="2670725" cy="23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900" i="1" dirty="0" smtClean="0"/>
              <a:t>Молодежная политика</a:t>
            </a:r>
            <a:endParaRPr lang="ru-RU" sz="900" i="1" dirty="0"/>
          </a:p>
        </p:txBody>
      </p:sp>
      <p:pic>
        <p:nvPicPr>
          <p:cNvPr id="43" name="Овал 17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0331" y="4788683"/>
            <a:ext cx="1463637" cy="8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7467600" y="4874478"/>
            <a:ext cx="1177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1 413,90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тыс. рублей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670298" y="5511333"/>
            <a:ext cx="2670725" cy="230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 algn="just">
              <a:buFont typeface="Wingdings" pitchFamily="2" charset="2"/>
              <a:buChar char="ü"/>
              <a:defRPr/>
            </a:pPr>
            <a:r>
              <a:rPr lang="ru-RU" sz="900" i="1" dirty="0" smtClean="0"/>
              <a:t>Другие вопросы в области образования</a:t>
            </a:r>
            <a:endParaRPr lang="ru-RU" sz="900" i="1" dirty="0"/>
          </a:p>
        </p:txBody>
      </p:sp>
      <p:pic>
        <p:nvPicPr>
          <p:cNvPr id="51" name="Овал 18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325001" y="5418400"/>
            <a:ext cx="1480855" cy="74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423383" y="5542203"/>
            <a:ext cx="1295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8 966,45</a:t>
            </a:r>
          </a:p>
          <a:p>
            <a:pPr algn="ctr">
              <a:defRPr/>
            </a:pPr>
            <a:r>
              <a:rPr lang="ru-RU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тыс. рублей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aphicFrame>
        <p:nvGraphicFramePr>
          <p:cNvPr id="53" name="Диаграмма 52"/>
          <p:cNvGraphicFramePr/>
          <p:nvPr>
            <p:extLst>
              <p:ext uri="{D42A27DB-BD31-4B8C-83A1-F6EECF244321}">
                <p14:modId xmlns:p14="http://schemas.microsoft.com/office/powerpoint/2010/main" val="3998936536"/>
              </p:ext>
            </p:extLst>
          </p:nvPr>
        </p:nvGraphicFramePr>
        <p:xfrm>
          <a:off x="107504" y="1851463"/>
          <a:ext cx="4255189" cy="3356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/>
      <p:bldP spid="97" grpId="0" uiExpand="1" build="allAtOnce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асходы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Расходы</Template>
  <TotalTime>1835</TotalTime>
  <Words>665</Words>
  <Application>Microsoft Office PowerPoint</Application>
  <PresentationFormat>Экран (4:3)</PresentationFormat>
  <Paragraphs>270</Paragraphs>
  <Slides>12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Расходы</vt:lpstr>
      <vt:lpstr>Тема Office</vt:lpstr>
      <vt:lpstr>Презентация PowerPoint</vt:lpstr>
      <vt:lpstr>Презентация PowerPoint</vt:lpstr>
      <vt:lpstr>Презентация PowerPoint</vt:lpstr>
      <vt:lpstr>Информация об основных параметрах местного бюджета </vt:lpstr>
      <vt:lpstr> Доходы местного бюджета на 2020 год и плановый период 2021-2022 годов</vt:lpstr>
      <vt:lpstr>Презентация PowerPoint</vt:lpstr>
      <vt:lpstr>Презентация PowerPoint</vt:lpstr>
      <vt:lpstr>Безвозмездные поступления на 2020 год и плановый период 2021-2022 годов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econom</cp:lastModifiedBy>
  <cp:revision>124</cp:revision>
  <cp:lastPrinted>2021-04-09T05:41:36Z</cp:lastPrinted>
  <dcterms:created xsi:type="dcterms:W3CDTF">2015-04-08T11:20:50Z</dcterms:created>
  <dcterms:modified xsi:type="dcterms:W3CDTF">2021-04-09T08:15:01Z</dcterms:modified>
</cp:coreProperties>
</file>