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6126" r:id="rId2"/>
  </p:sldMasterIdLst>
  <p:notesMasterIdLst>
    <p:notesMasterId r:id="rId19"/>
  </p:notesMasterIdLst>
  <p:handoutMasterIdLst>
    <p:handoutMasterId r:id="rId20"/>
  </p:handoutMasterIdLst>
  <p:sldIdLst>
    <p:sldId id="468" r:id="rId3"/>
    <p:sldId id="471" r:id="rId4"/>
    <p:sldId id="474" r:id="rId5"/>
    <p:sldId id="475" r:id="rId6"/>
    <p:sldId id="476" r:id="rId7"/>
    <p:sldId id="486" r:id="rId8"/>
    <p:sldId id="459" r:id="rId9"/>
    <p:sldId id="477" r:id="rId10"/>
    <p:sldId id="478" r:id="rId11"/>
    <p:sldId id="460" r:id="rId12"/>
    <p:sldId id="467" r:id="rId13"/>
    <p:sldId id="465" r:id="rId14"/>
    <p:sldId id="466" r:id="rId15"/>
    <p:sldId id="425" r:id="rId16"/>
    <p:sldId id="424" r:id="rId17"/>
    <p:sldId id="48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808"/>
    <a:srgbClr val="1F3406"/>
    <a:srgbClr val="00421E"/>
    <a:srgbClr val="FF3F3F"/>
    <a:srgbClr val="7A0000"/>
    <a:srgbClr val="FF33CC"/>
    <a:srgbClr val="00297A"/>
    <a:srgbClr val="9900FF"/>
    <a:srgbClr val="DEA900"/>
    <a:srgbClr val="00A4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9" autoAdjust="0"/>
    <p:restoredTop sz="96929" autoAdjust="0"/>
  </p:normalViewPr>
  <p:slideViewPr>
    <p:cSldViewPr>
      <p:cViewPr>
        <p:scale>
          <a:sx n="101" d="100"/>
          <a:sy n="101" d="100"/>
        </p:scale>
        <p:origin x="-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597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conom\Desktop\&#1051;&#1080;&#1089;&#1090;%20Microsoft%20Office%20Excel%20(4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[Книга1]Лист1!$B$1:$B$2</c:f>
              <c:strCache>
                <c:ptCount val="1"/>
                <c:pt idx="0">
                  <c:v>2020 (план)</c:v>
                </c:pt>
              </c:strCache>
            </c:strRef>
          </c:tx>
          <c:invertIfNegative val="0"/>
          <c:cat>
            <c:strRef>
              <c:f>[Книга1]Лист1!$A$3:$A$7</c:f>
              <c:strCache>
                <c:ptCount val="5"/>
                <c:pt idx="0">
                  <c:v>Доходы</c:v>
                </c:pt>
                <c:pt idx="1">
                  <c:v>в т.ч. безвозмездные поступления</c:v>
                </c:pt>
                <c:pt idx="2">
                  <c:v>Расходы</c:v>
                </c:pt>
                <c:pt idx="3">
                  <c:v>Дефицит (-), Профицит (+)</c:v>
                </c:pt>
                <c:pt idx="4">
                  <c:v>Муниципальный долг </c:v>
                </c:pt>
              </c:strCache>
            </c:strRef>
          </c:cat>
          <c:val>
            <c:numRef>
              <c:f>[Книга1]Лист1!$B$3:$B$7</c:f>
              <c:numCache>
                <c:formatCode>#,##0.00</c:formatCode>
                <c:ptCount val="5"/>
                <c:pt idx="0">
                  <c:v>210578.41</c:v>
                </c:pt>
                <c:pt idx="1">
                  <c:v>150464.41</c:v>
                </c:pt>
                <c:pt idx="2">
                  <c:v>217780.74</c:v>
                </c:pt>
                <c:pt idx="3">
                  <c:v>-7202.33</c:v>
                </c:pt>
                <c:pt idx="4">
                  <c:v>5500</c:v>
                </c:pt>
              </c:numCache>
            </c:numRef>
          </c:val>
        </c:ser>
        <c:ser>
          <c:idx val="1"/>
          <c:order val="1"/>
          <c:tx>
            <c:strRef>
              <c:f>[Книга1]Лист1!$C$1:$C$2</c:f>
              <c:strCache>
                <c:ptCount val="1"/>
                <c:pt idx="0">
                  <c:v>2020 (факт)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[Книга1]Лист1!$A$3:$A$7</c:f>
              <c:strCache>
                <c:ptCount val="5"/>
                <c:pt idx="0">
                  <c:v>Доходы</c:v>
                </c:pt>
                <c:pt idx="1">
                  <c:v>в т.ч. безвозмездные поступления</c:v>
                </c:pt>
                <c:pt idx="2">
                  <c:v>Расходы</c:v>
                </c:pt>
                <c:pt idx="3">
                  <c:v>Дефицит (-), Профицит (+)</c:v>
                </c:pt>
                <c:pt idx="4">
                  <c:v>Муниципальный долг </c:v>
                </c:pt>
              </c:strCache>
            </c:strRef>
          </c:cat>
          <c:val>
            <c:numRef>
              <c:f>[Книга1]Лист1!$C$3:$C$7</c:f>
              <c:numCache>
                <c:formatCode>#,##0.00</c:formatCode>
                <c:ptCount val="5"/>
                <c:pt idx="0">
                  <c:v>206953.22</c:v>
                </c:pt>
                <c:pt idx="1">
                  <c:v>149881.01999999999</c:v>
                </c:pt>
                <c:pt idx="2">
                  <c:v>169697.32</c:v>
                </c:pt>
                <c:pt idx="3">
                  <c:v>37255.9</c:v>
                </c:pt>
                <c:pt idx="4">
                  <c:v>1100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0962688"/>
        <c:axId val="100964224"/>
        <c:axId val="97626752"/>
      </c:bar3DChart>
      <c:catAx>
        <c:axId val="100962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64224"/>
        <c:crosses val="autoZero"/>
        <c:auto val="1"/>
        <c:lblAlgn val="ctr"/>
        <c:lblOffset val="100"/>
        <c:noMultiLvlLbl val="0"/>
      </c:catAx>
      <c:valAx>
        <c:axId val="1009642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crossAx val="100962688"/>
        <c:crosses val="autoZero"/>
        <c:crossBetween val="between"/>
      </c:valAx>
      <c:serAx>
        <c:axId val="97626752"/>
        <c:scaling>
          <c:orientation val="minMax"/>
        </c:scaling>
        <c:delete val="0"/>
        <c:axPos val="b"/>
        <c:majorTickMark val="out"/>
        <c:minorTickMark val="none"/>
        <c:tickLblPos val="nextTo"/>
        <c:crossAx val="100964224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srgbClr val="0070C0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67"/>
          <c:h val="0.97700542082661967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3848893383122111"/>
          <c:w val="0.68454272921798209"/>
          <c:h val="0.52020867541985505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0.15965502478044444"/>
                  <c:y val="6.6156416222350467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9"/>
              <c:layout>
                <c:manualLayout>
                  <c:x val="-0.1269155504853571"/>
                  <c:y val="0.25262690749557798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; </c:separator>
            </c:dLbl>
            <c:dLbl>
              <c:idx val="10"/>
              <c:layout>
                <c:manualLayout>
                  <c:x val="8.2940535965741843E-2"/>
                  <c:y val="-0.15164249079140066"/>
                </c:manualLayout>
              </c:layout>
              <c:dLblPos val="bestFit"/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</c:dLbl>
            <c:dLbl>
              <c:idx val="11"/>
              <c:layout>
                <c:manualLayout>
                  <c:x val="1.3256770024649474E-2"/>
                  <c:y val="7.9859636220702065E-3"/>
                </c:manualLayout>
              </c:layout>
              <c:tx>
                <c:rich>
                  <a:bodyPr/>
                  <a:lstStyle/>
                  <a:p>
                    <a:r>
                      <a:rPr lang="ru-RU" sz="600" dirty="0"/>
                      <a:t>ВОЗВРАТ ОСТАТКОВ СУБСИДИЙ, СУБВЕНЦИЙ И ИНЫХ МЕЖБЮДЖЕТНЫХ ТРАНСФЕРТОВ, ИМЕЮЩИХ ЦЕЛЕВОЕ НАЗНАЧЕНИЕ, ПРОШЛЫХ ЛЕТ; -2 738,92   ; -1%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; </c:separator>
            </c:dLbl>
            <c:showLegendKey val="1"/>
            <c:showVal val="1"/>
            <c:showCatName val="0"/>
            <c:showSerName val="0"/>
            <c:showPercent val="1"/>
            <c:showBubbleSize val="0"/>
            <c:separator>; </c:separator>
            <c:showLeaderLines val="1"/>
          </c:dLbls>
          <c:cat>
            <c:strRef>
              <c:f>'[Лист Microsoft Office Excel (4).xlsx]Лист2'!$A$1:$B$12</c:f>
              <c:strCache>
                <c:ptCount val="12"/>
                <c:pt idx="0">
                  <c:v>НАЛОГИ НА ПРИБЫЛЬ, ДОХОДЫ</c:v>
                </c:pt>
                <c:pt idx="1">
                  <c:v>НАЛОГИ НА ТОВАРЫ (РАБОТЫ, УСЛУГИ), РЕАЛИЗУЕМЫЕ НА ТЕРРИТОРИИ РОССИЙСКОЙ ФЕДЕРАЦИИ</c:v>
                </c:pt>
                <c:pt idx="2">
                  <c:v>НАЛОГИ НА СОВОКУПНЫЙ ДОХОД</c:v>
                </c:pt>
                <c:pt idx="3">
                  <c:v>НАЛОГИ НА ИМУЩЕСТВО</c:v>
                </c:pt>
                <c:pt idx="4">
                  <c:v>ГОСУДАРСТВЕННАЯ ПОШЛИНА   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  <c:pt idx="6">
                  <c:v>ПЛАТЕЖИ ПРИ ПОЛЬЗОВАНИИ ПРИРОДНЫМИ РЕСУРСАМИ</c:v>
                </c:pt>
                <c:pt idx="7">
                  <c:v>ДОХОДЫ ОТ ОКАЗАНИЯ ПЛАТНЫХ УСЛУГ И КОМПЕНСАЦИИ ЗАТРАТ ГОСУДАРСТВА</c:v>
                </c:pt>
                <c:pt idx="8">
                  <c:v>ДОХОДЫ ОТ ПРОДАЖИ МАТЕРИАЛЬНЫХ И НЕМАТЕРИАЛЬНЫХ АКТИВОВ</c:v>
                </c:pt>
                <c:pt idx="9">
                  <c:v>ШТРАФЫ, САНКЦИИ, ВОЗМЕЩЕНИЕ УЩЕРБА</c:v>
                </c:pt>
                <c:pt idx="10">
                  <c:v>БЕЗВОЗМЕЗДНЫЕ ПОСТУПЛЕНИЯ</c:v>
                </c:pt>
                <c:pt idx="11">
                  <c:v>ВОЗВРАТ ОСТАТКОВ СУБСИДИЙ, СУБВЕНЦИЙ И ИНЫХ МЕЖБЮДЖЕТНЫХ ТРАНСФЕРТОВ, ИМЕЮЩИХ ЦЕЛЕВОЕ НАЗНАЧЕНИЕ, ПРОШЛЫХ ЛЕТ</c:v>
                </c:pt>
              </c:strCache>
            </c:strRef>
          </c:cat>
          <c:val>
            <c:numRef>
              <c:f>'[Лист Microsoft Office Excel (4).xlsx]Лист2'!$C$1:$C$12</c:f>
              <c:numCache>
                <c:formatCode>_(* #,##0.00_);_(* \(#,##0.00\);_(* "-"??_);_(@_)</c:formatCode>
                <c:ptCount val="12"/>
                <c:pt idx="0">
                  <c:v>45423.11</c:v>
                </c:pt>
                <c:pt idx="1">
                  <c:v>3625.65</c:v>
                </c:pt>
                <c:pt idx="2">
                  <c:v>1065.0899999999999</c:v>
                </c:pt>
                <c:pt idx="3">
                  <c:v>1136.1400000000001</c:v>
                </c:pt>
                <c:pt idx="4">
                  <c:v>0.2</c:v>
                </c:pt>
                <c:pt idx="5">
                  <c:v>4423.25</c:v>
                </c:pt>
                <c:pt idx="6">
                  <c:v>1113.54</c:v>
                </c:pt>
                <c:pt idx="7">
                  <c:v>1128.82</c:v>
                </c:pt>
                <c:pt idx="8">
                  <c:v>1892.35</c:v>
                </c:pt>
                <c:pt idx="9">
                  <c:v>2.97</c:v>
                </c:pt>
                <c:pt idx="10">
                  <c:v>149881.01999999999</c:v>
                </c:pt>
                <c:pt idx="11">
                  <c:v>-2738.92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</c:spPr>
    </c:plotArea>
    <c:legend>
      <c:legendPos val="r"/>
      <c:layout>
        <c:manualLayout>
          <c:xMode val="edge"/>
          <c:yMode val="edge"/>
          <c:x val="0.76990621186625163"/>
          <c:y val="0"/>
          <c:w val="0.22865989144837565"/>
          <c:h val="0.99601963729179888"/>
        </c:manualLayout>
      </c:layout>
      <c:overlay val="0"/>
      <c:spPr>
        <a:effectLst>
          <a:glow>
            <a:schemeClr val="accent1">
              <a:alpha val="40000"/>
            </a:schemeClr>
          </a:glow>
        </a:effectLst>
      </c:spPr>
      <c:txPr>
        <a:bodyPr/>
        <a:lstStyle/>
        <a:p>
          <a:pPr>
            <a:defRPr sz="700" kern="10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"/>
  <c:chart>
    <c:autoTitleDeleted val="1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491862066077197E-4"/>
          <c:y val="4.7528892852810103E-2"/>
          <c:w val="0.71588719141532331"/>
          <c:h val="0.95247104490640966"/>
        </c:manualLayout>
      </c:layout>
      <c:pie3DChart>
        <c:varyColors val="1"/>
        <c:dLbls>
          <c:showLegendKey val="1"/>
          <c:showVal val="1"/>
          <c:showCatName val="1"/>
          <c:showSerName val="1"/>
          <c:showPercent val="1"/>
          <c:showBubbleSize val="1"/>
          <c:showLeaderLines val="1"/>
        </c:dLbls>
      </c:pie3DChart>
      <c:spPr>
        <a:solidFill>
          <a:srgbClr val="FFFF00"/>
        </a:solidFill>
      </c:spPr>
    </c:plotArea>
    <c:legend>
      <c:legendPos val="r"/>
      <c:layout>
        <c:manualLayout>
          <c:xMode val="edge"/>
          <c:yMode val="edge"/>
          <c:x val="0.72085412594390008"/>
          <c:y val="1.2851315674523734E-2"/>
          <c:w val="0.27746827582693584"/>
          <c:h val="0.97700542082661967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  <c:showDLblsOverMax val="1"/>
  </c:chart>
  <c:spPr>
    <a:solidFill>
      <a:srgbClr val="FFFFFF"/>
    </a:solidFill>
    <a:ln w="76200" cap="flat" cmpd="sng" algn="ctr">
      <a:solidFill>
        <a:srgbClr val="FFFFFF"/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82053822783933328"/>
          <c:h val="1"/>
        </c:manualLayout>
      </c:layout>
      <c:pie3D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-1.5033431062140949E-2"/>
                  <c:y val="-0.1459538556562498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ОБЩЕГОСУДАРСТВЕННЫЕ ВОПРОСЫ;  23 949,75   ; 14%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276912234556576"/>
                  <c:y val="-7.47616997582279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1559008663335124"/>
                  <c:y val="-0.1388929669190195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5.2026847122694918E-2"/>
                  <c:y val="-6.149730056448754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0.17245328361936646"/>
                  <c:y val="3.9406997106141645E-3"/>
                </c:manualLayout>
              </c:layout>
              <c:tx>
                <c:rich>
                  <a:bodyPr/>
                  <a:lstStyle/>
                  <a:p>
                    <a:r>
                      <a:rPr lang="ru-RU" sz="800" dirty="0"/>
                      <a:t>ЖИЛИЩНО-КОММУНАЛЬНОЕ ХОЗЯЙСТВО;  11 027,81   ; 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0.18977588619248495"/>
                  <c:y val="0.21241373313018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0.16234929407817358"/>
                  <c:y val="9.005695795705238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3.2471671836681966E-4"/>
                  <c:y val="-6.3099305103665737E-2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 smtClean="0"/>
                      <a:t>КУЛЬТУРА, КИНЕМАТОГРАФИЯ;  25 004,48   ; 15%</a:t>
                    </a:r>
                    <a:endParaRPr lang="ru-RU" sz="700" dirty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-6.0225072616722816E-2"/>
                  <c:y val="-0.1219246141963062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layout>
                <c:manualLayout>
                  <c:x val="-4.4156476268077477E-2"/>
                  <c:y val="-7.213368488157401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5.2201059850265378E-3"/>
                  <c:y val="-0.1193754596050174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218,00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0%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1"/>
              <c:layout>
                <c:manualLayout>
                  <c:x val="6.0016110319076596E-2"/>
                  <c:y val="-3.696480814301056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'[Лист Microsoft Office Excel (4).xlsx]Лист3'!$A$1:$A$12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ГОСУДАРСТВЕННОГО И МУНИЦИПАЛЬНОГО ДОЛГА</c:v>
                </c:pt>
              </c:strCache>
            </c:strRef>
          </c:cat>
          <c:val>
            <c:numRef>
              <c:f>'[Лист Microsoft Office Excel (4).xlsx]Лист3'!$B$1:$B$12</c:f>
              <c:numCache>
                <c:formatCode>_(* #,##0.00_);_(* \(#,##0.00\);_(* "-"??_);_(@_)</c:formatCode>
                <c:ptCount val="12"/>
                <c:pt idx="0">
                  <c:v>23949.75</c:v>
                </c:pt>
                <c:pt idx="1">
                  <c:v>268.8</c:v>
                </c:pt>
                <c:pt idx="2">
                  <c:v>5869.67</c:v>
                </c:pt>
                <c:pt idx="3">
                  <c:v>6063.59</c:v>
                </c:pt>
                <c:pt idx="4">
                  <c:v>11027.81</c:v>
                </c:pt>
                <c:pt idx="5">
                  <c:v>80</c:v>
                </c:pt>
                <c:pt idx="6">
                  <c:v>84755.7</c:v>
                </c:pt>
                <c:pt idx="7">
                  <c:v>25004.48</c:v>
                </c:pt>
                <c:pt idx="8">
                  <c:v>12082.58</c:v>
                </c:pt>
                <c:pt idx="9">
                  <c:v>364.54</c:v>
                </c:pt>
                <c:pt idx="10">
                  <c:v>217</c:v>
                </c:pt>
                <c:pt idx="11">
                  <c:v>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83528227284967282"/>
          <c:y val="5.3846530279704375E-4"/>
          <c:w val="0.16324174206684167"/>
          <c:h val="0.999461534697203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374764825766172"/>
          <c:y val="4.2175889459922185E-2"/>
          <c:w val="0.61153007133997861"/>
          <c:h val="0.864385344527504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'[Лист Microsoft Office Excel (4).xlsx]Лист4'!$B$1</c:f>
              <c:strCache>
                <c:ptCount val="1"/>
                <c:pt idx="0">
                  <c:v>2020 год (план)</c:v>
                </c:pt>
              </c:strCache>
            </c:strRef>
          </c:tx>
          <c:invertIfNegative val="0"/>
          <c:cat>
            <c:strRef>
              <c:f>'[Лист Microsoft Office Excel (4).xlsx]Лист4'!$A$2:$A$6</c:f>
              <c:strCache>
                <c:ptCount val="5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  <c:pt idx="3">
                  <c:v>Дотации</c:v>
                </c:pt>
                <c:pt idx="4">
                  <c:v>Всего</c:v>
                </c:pt>
              </c:strCache>
            </c:strRef>
          </c:cat>
          <c:val>
            <c:numRef>
              <c:f>'[Лист Microsoft Office Excel (4).xlsx]Лист4'!$B$2:$B$6</c:f>
              <c:numCache>
                <c:formatCode>#,##0.00</c:formatCode>
                <c:ptCount val="5"/>
                <c:pt idx="0">
                  <c:v>2985.41</c:v>
                </c:pt>
                <c:pt idx="1">
                  <c:v>58664.5</c:v>
                </c:pt>
                <c:pt idx="2">
                  <c:v>3370.5</c:v>
                </c:pt>
                <c:pt idx="3">
                  <c:v>85444</c:v>
                </c:pt>
                <c:pt idx="4">
                  <c:v>150464.41</c:v>
                </c:pt>
              </c:numCache>
            </c:numRef>
          </c:val>
        </c:ser>
        <c:ser>
          <c:idx val="1"/>
          <c:order val="1"/>
          <c:tx>
            <c:strRef>
              <c:f>'[Лист Microsoft Office Excel (4).xlsx]Лист4'!$C$1</c:f>
              <c:strCache>
                <c:ptCount val="1"/>
                <c:pt idx="0">
                  <c:v>2020 год (факт)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cat>
            <c:strRef>
              <c:f>'[Лист Microsoft Office Excel (4).xlsx]Лист4'!$A$2:$A$6</c:f>
              <c:strCache>
                <c:ptCount val="5"/>
                <c:pt idx="0">
                  <c:v>Субсидии</c:v>
                </c:pt>
                <c:pt idx="1">
                  <c:v>Субвенции</c:v>
                </c:pt>
                <c:pt idx="2">
                  <c:v>Иные межбюджетные трансферты</c:v>
                </c:pt>
                <c:pt idx="3">
                  <c:v>Дотации</c:v>
                </c:pt>
                <c:pt idx="4">
                  <c:v>Всего</c:v>
                </c:pt>
              </c:strCache>
            </c:strRef>
          </c:cat>
          <c:val>
            <c:numRef>
              <c:f>'[Лист Microsoft Office Excel (4).xlsx]Лист4'!$C$2:$C$6</c:f>
              <c:numCache>
                <c:formatCode>#,##0.00</c:formatCode>
                <c:ptCount val="5"/>
                <c:pt idx="0">
                  <c:v>2880.18</c:v>
                </c:pt>
                <c:pt idx="1">
                  <c:v>58207.76</c:v>
                </c:pt>
                <c:pt idx="2">
                  <c:v>3349.08</c:v>
                </c:pt>
                <c:pt idx="3">
                  <c:v>85444</c:v>
                </c:pt>
                <c:pt idx="4">
                  <c:v>149881.01999999999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423296"/>
        <c:axId val="116445568"/>
        <c:axId val="0"/>
      </c:bar3DChart>
      <c:catAx>
        <c:axId val="116423296"/>
        <c:scaling>
          <c:orientation val="minMax"/>
        </c:scaling>
        <c:delete val="0"/>
        <c:axPos val="l"/>
        <c:majorTickMark val="out"/>
        <c:minorTickMark val="none"/>
        <c:tickLblPos val="nextTo"/>
        <c:crossAx val="116445568"/>
        <c:crosses val="autoZero"/>
        <c:auto val="1"/>
        <c:lblAlgn val="ctr"/>
        <c:lblOffset val="100"/>
        <c:noMultiLvlLbl val="0"/>
      </c:catAx>
      <c:valAx>
        <c:axId val="116445568"/>
        <c:scaling>
          <c:orientation val="minMax"/>
        </c:scaling>
        <c:delete val="0"/>
        <c:axPos val="b"/>
        <c:majorGridlines/>
        <c:numFmt formatCode="#,##0.00" sourceLinked="1"/>
        <c:majorTickMark val="out"/>
        <c:minorTickMark val="none"/>
        <c:tickLblPos val="nextTo"/>
        <c:crossAx val="1164232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453741933956331"/>
          <c:y val="6.4844901713874761E-2"/>
          <c:w val="0.10678868103908311"/>
          <c:h val="0.8703098946689615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40"/>
    </mc:Choice>
    <mc:Fallback>
      <c:style val="4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invertIfNegative val="0"/>
          <c:cat>
            <c:multiLvlStrRef>
              <c:f>'[Лист Microsoft Office Excel (4).xlsx]Лист5'!$A$2:$D$3</c:f>
              <c:multiLvlStrCache>
                <c:ptCount val="4"/>
                <c:lvl>
                  <c:pt idx="0">
                    <c:v>План</c:v>
                  </c:pt>
                  <c:pt idx="1">
                    <c:v>Факт</c:v>
                  </c:pt>
                  <c:pt idx="2">
                    <c:v>План</c:v>
                  </c:pt>
                  <c:pt idx="3">
                    <c:v>Факт</c:v>
                  </c:pt>
                </c:lvl>
                <c:lvl>
                  <c:pt idx="0">
                    <c:v>ВСЕГО РАСХОДОВ В ГО ПЕЛЫМ</c:v>
                  </c:pt>
                  <c:pt idx="2">
                    <c:v>ВСЕГО РАСХОДОВ В ОБЛАСТИ ОБРАЗОВАНИЯ</c:v>
                  </c:pt>
                </c:lvl>
              </c:multiLvlStrCache>
            </c:multiLvlStrRef>
          </c:cat>
          <c:val>
            <c:numRef>
              <c:f>'[Лист Microsoft Office Excel (4).xlsx]Лист5'!$A$4:$D$4</c:f>
              <c:numCache>
                <c:formatCode>_(* #,##0.00_);_(* \(#,##0.00\);_(* "-"??_);_(@_)</c:formatCode>
                <c:ptCount val="4"/>
                <c:pt idx="0">
                  <c:v>217780736</c:v>
                </c:pt>
                <c:pt idx="1">
                  <c:v>169697323.46000001</c:v>
                </c:pt>
                <c:pt idx="2">
                  <c:v>96104282</c:v>
                </c:pt>
                <c:pt idx="3">
                  <c:v>84755702.569999993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505216"/>
        <c:axId val="117264768"/>
        <c:axId val="0"/>
      </c:bar3DChart>
      <c:catAx>
        <c:axId val="116505216"/>
        <c:scaling>
          <c:orientation val="minMax"/>
        </c:scaling>
        <c:delete val="0"/>
        <c:axPos val="l"/>
        <c:majorTickMark val="out"/>
        <c:minorTickMark val="none"/>
        <c:tickLblPos val="nextTo"/>
        <c:crossAx val="117264768"/>
        <c:crosses val="autoZero"/>
        <c:auto val="1"/>
        <c:lblAlgn val="ctr"/>
        <c:lblOffset val="100"/>
        <c:noMultiLvlLbl val="0"/>
      </c:catAx>
      <c:valAx>
        <c:axId val="117264768"/>
        <c:scaling>
          <c:orientation val="minMax"/>
        </c:scaling>
        <c:delete val="0"/>
        <c:axPos val="b"/>
        <c:majorGridlines/>
        <c:numFmt formatCode="_(* #,##0.00_);_(* \(#,##0.00\);_(* &quot;-&quot;??_);_(@_)" sourceLinked="1"/>
        <c:majorTickMark val="out"/>
        <c:minorTickMark val="none"/>
        <c:tickLblPos val="nextTo"/>
        <c:crossAx val="1165052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73BF08E-8720-4E25-99CA-8832408D28D4}" type="datetimeFigureOut">
              <a:rPr lang="ru-RU"/>
              <a:pPr>
                <a:defRPr/>
              </a:pPr>
              <a:t>15.04.2021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99EC90-5B2C-4744-86E0-962EAA17FD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2549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9440DDB-C7A8-4BD2-9107-8580E9AF6216}" type="datetimeFigureOut">
              <a:rPr lang="ru-RU"/>
              <a:pPr>
                <a:defRPr/>
              </a:pPr>
              <a:t>15.04.2021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38C4B7-9E39-40D6-99E8-B888E5D7C8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1797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985130-FF6B-414C-A8C9-DB7E7CBED6C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189FBF-F985-4390-8AAD-4038284D822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F362FF5-0652-478D-87AE-FEE6E372E69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685CAF-4535-44B7-910B-BB203FC8E740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1ECC85-07B1-43DA-B9EA-10461433588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7254D-4BF5-40A0-AFAC-1E17E006EC8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A78960-D7C4-4BD0-A61F-094F86AA307B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DEF357C-D020-47FA-9B97-85A4670838E4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1522A-8DEC-4C64-8866-ACA10B929A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DF6005B-66F5-4C93-BB3B-7E342C436076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C6DF2-B444-44EA-B914-333CB71FB8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407DDC-DF82-4F2A-9E96-8AEADF561C96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EBBD8-D999-48F2-915A-4F4D5E15D8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75E85D-3E64-4616-8001-651408E6B7E0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29E554-BDEE-4F70-87DF-19FE1D638C1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7CE189-8E3E-4999-9C9D-DCA6A6EC2255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BC2FC9-317F-4AC7-B8F3-206A1FC7A93F}" type="datetime1">
              <a:rPr lang="en-US" smtClean="0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1F90FF-CDA7-4EBD-A0FD-9773E790EEB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2D1766-7F94-4B9A-870C-49AE14652DC0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1E031A-13B7-40BF-90F7-D9C65DD25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CA258C-7A18-46C6-8020-E2D501DA404C}" type="datetime1">
              <a:rPr lang="en-US" smtClean="0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DB21AF-C38D-479B-8364-B41BDA956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Прямоугольник 12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31F1F-F48F-4AEC-9D0F-DBA4B8C89B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B7F18B-247E-4F71-9D40-ABB8B888D81F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D4F20-DD5D-4EE5-BC53-15BA5D69AB7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9DCED77-98DF-45C9-AD6A-3A707AC3F414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03071-406E-47C1-B664-BBBE2E9C69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B9F182-EF1C-406D-B496-018B8B175CEB}" type="datetime1">
              <a:rPr lang="en-US" smtClean="0"/>
              <a:pPr>
                <a:defRPr/>
              </a:pPr>
              <a:t>4/15/2021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9F0B4C-ABAA-46FF-8A3B-E44CBD475A5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  <a:prstGeom prst="rect">
            <a:avLst/>
          </a:prstGeo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3639931-8BAD-4121-94EA-F7D2B61BE9EE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D2BD-1691-4976-8479-348AC1285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1705047-C204-4327-8B17-45A3E9CD1CDB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F8A99-01BA-46B7-A57C-DD5D9362AB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tIns="45720" anchor="b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  <a:prstGeom prst="rect">
            <a:avLst/>
          </a:prstGeo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  <a:prstGeom prst="rect">
            <a:avLst/>
          </a:prstGeo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0131A56-DFAC-45E1-903B-B9255B324976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363A6-2FF4-4431-AD3E-716A10DD5B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Прямоугольник 8"/>
          <p:cNvPicPr>
            <a:picLocks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57263" y="354013"/>
            <a:ext cx="37973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" descr="d:\документы\Мои рисунки\Рисунок1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57200"/>
            <a:ext cx="6397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  <a:prstGeom prst="rect">
            <a:avLst/>
          </a:prstGeo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E678AD9-A7FA-4E1F-93D1-9EB22116986A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77200" y="6019800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17F62-C719-4627-A01C-6391859296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09221CF-E215-43CD-BC46-355984A4D85E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79A22-01C1-49C5-9F8F-6161AD64B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  <a:prstGeom prst="rect">
            <a:avLst/>
          </a:prstGeo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8E7BEFD-2784-4F57-A2DD-ADBD17723E71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B761-4A44-4910-8D5E-91D4D44A0A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  <a:prstGeom prst="rect">
            <a:avLst/>
          </a:prstGeo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  <a:prstGeom prst="rect">
            <a:avLst/>
          </a:prstGeo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BE0E4F3-6F79-4C2E-922A-AFA7BE89831D}" type="datetime1">
              <a:rPr lang="en-US"/>
              <a:pPr>
                <a:defRPr/>
              </a:pPr>
              <a:t>4/15/2021</a:t>
            </a:fld>
            <a:endParaRPr lang="en-US" dirty="0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71A09-9CB0-4BAB-AC9F-AC9BA39646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2271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175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229600" y="640080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1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DE63DC-9A55-42CB-AB92-131567D7A7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29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8636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6096" r:id="rId1"/>
    <p:sldLayoutId id="2147486097" r:id="rId2"/>
    <p:sldLayoutId id="2147486098" r:id="rId3"/>
    <p:sldLayoutId id="2147486099" r:id="rId4"/>
    <p:sldLayoutId id="2147486100" r:id="rId5"/>
    <p:sldLayoutId id="2147486101" r:id="rId6"/>
    <p:sldLayoutId id="2147486102" r:id="rId7"/>
    <p:sldLayoutId id="2147486103" r:id="rId8"/>
    <p:sldLayoutId id="2147486104" r:id="rId9"/>
    <p:sldLayoutId id="2147486105" r:id="rId10"/>
    <p:sldLayoutId id="214748610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entury Schoolbook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4A1D7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4E8542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BDE63DC-9A55-42CB-AB92-131567D7A77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127" r:id="rId1"/>
    <p:sldLayoutId id="2147486128" r:id="rId2"/>
    <p:sldLayoutId id="2147486129" r:id="rId3"/>
    <p:sldLayoutId id="2147486130" r:id="rId4"/>
    <p:sldLayoutId id="2147486131" r:id="rId5"/>
    <p:sldLayoutId id="2147486132" r:id="rId6"/>
    <p:sldLayoutId id="2147486133" r:id="rId7"/>
    <p:sldLayoutId id="2147486134" r:id="rId8"/>
    <p:sldLayoutId id="2147486135" r:id="rId9"/>
    <p:sldLayoutId id="2147486136" r:id="rId10"/>
    <p:sldLayoutId id="21474861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7.xml"/><Relationship Id="rId5" Type="http://schemas.openxmlformats.org/officeDocument/2006/relationships/image" Target="../media/image11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22.pn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74AE3C-774F-449A-ADA7-9CCD8D19A5C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Рисунок 5" descr="7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57400" y="304800"/>
            <a:ext cx="55626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8600" y="26670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городского округа Пелым        за 2020 год</a:t>
            </a:r>
          </a:p>
          <a:p>
            <a:pPr algn="ctr">
              <a:defRPr/>
            </a:pPr>
            <a:endParaRPr lang="ru-RU" sz="4000" b="1" dirty="0" smtClean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Рисунок 7" descr="IMG_2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990600"/>
            <a:ext cx="2843022" cy="2133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Рисунок 86" descr="IMG_2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5" y="2780928"/>
            <a:ext cx="2232248" cy="15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CC219EAF-D97A-4D68-B47F-E466ADB920B5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10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pic>
        <p:nvPicPr>
          <p:cNvPr id="22535" name="Рисунок 5" descr="7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" name="Прямоугольник 94"/>
          <p:cNvSpPr/>
          <p:nvPr/>
        </p:nvSpPr>
        <p:spPr>
          <a:xfrm>
            <a:off x="1905000" y="228600"/>
            <a:ext cx="5638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892518" y="638058"/>
            <a:ext cx="5037201" cy="38164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ОБРАЗОВАНИЕ                         </a:t>
            </a:r>
          </a:p>
          <a:p>
            <a:pPr algn="ctr"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городского округа Пелым "Развитие системы образования в городском округе Пелым" на 2015-2021 </a:t>
            </a: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годы включает в себя: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Подпрограмма 1 "Развитие </a:t>
            </a:r>
            <a:r>
              <a:rPr lang="ru-RU" sz="11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системы дошкольного образования в городском округе </a:t>
            </a: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Пелым» финансирование в сумме 22 448,7 тыс. руб.;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Подпрограмма 2 "Развитие </a:t>
            </a:r>
            <a:r>
              <a:rPr lang="ru-RU" sz="1100" b="1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системы общего образования в городском округе </a:t>
            </a: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Пелым» финансирование в сумме 48 613,66 тыс. руб.;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Подпрограмма 3 «Развитие системы дополнительного образования детей в городском округе Пелым» финансирование в сумме 6 169,1 тыс. руб.;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Подпрограмма 4 «Организация  отдыха и оздоровление  детей в городском округе  Пелым финансирование в сумме 0  тыс. руб.;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Подпрограмма 5 «Патриотическое воспитание граждан в городском округе Пелым» финансирование в сумме 54,6 тыс. руб.;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Подпрограмма 6 «Молодежь городского округа Пелым» финансирование в сумме  23,0 тыс. руб.;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Непрограммные направления деятельности в области образования реализовано 161, 6 в части устранения последствий распространения новой коронавирусной инфекции.</a:t>
            </a:r>
          </a:p>
          <a:p>
            <a:pPr marL="171450" indent="-171450" algn="just">
              <a:buFont typeface="Wingdings" pitchFamily="2" charset="2"/>
              <a:buChar char="ü"/>
              <a:defRPr/>
            </a:pPr>
            <a:r>
              <a:rPr lang="ru-RU" sz="1100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Другие вопросы в области образования финансирование в сумме 7 319,66 тыс. руб.</a:t>
            </a:r>
          </a:p>
          <a:p>
            <a:pPr algn="just">
              <a:defRPr/>
            </a:pPr>
            <a:endParaRPr lang="ru-RU" sz="1100" b="1" dirty="0" smtClean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с двумя скругленными противолежащими углами 96"/>
          <p:cNvSpPr/>
          <p:nvPr/>
        </p:nvSpPr>
        <p:spPr>
          <a:xfrm>
            <a:off x="1259632" y="589723"/>
            <a:ext cx="2376264" cy="1782829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ОБРАЗОВАНИЕ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8" name="Рисунок 87" descr="IMG_678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76" y="1988840"/>
            <a:ext cx="21915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val="2139848168"/>
              </p:ext>
            </p:extLst>
          </p:nvPr>
        </p:nvGraphicFramePr>
        <p:xfrm>
          <a:off x="153269" y="4454487"/>
          <a:ext cx="8739211" cy="2142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build="p" animBg="1"/>
      <p:bldP spid="97" grpId="0" uiExpand="1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4" name="Text Box 4"/>
          <p:cNvSpPr txBox="1">
            <a:spLocks noChangeArrowheads="1"/>
          </p:cNvSpPr>
          <p:nvPr/>
        </p:nvSpPr>
        <p:spPr bwMode="auto">
          <a:xfrm>
            <a:off x="168625" y="4869160"/>
            <a:ext cx="8651847" cy="183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58775" indent="-358775" algn="ctr">
              <a:buFont typeface="Wingdings" pitchFamily="2" charset="2"/>
              <a:buChar char="v"/>
              <a:defRPr/>
            </a:pP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МП ГО Пелым «Совершенствование социально-экономической политики в городском округе Пелым на» 2015-2021 годы</a:t>
            </a:r>
          </a:p>
          <a:p>
            <a:pPr algn="ctr">
              <a:defRPr/>
            </a:pPr>
            <a:endParaRPr lang="ru-RU" sz="12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  <a:p>
            <a:pPr marL="171450" indent="-171450" algn="ctr">
              <a:buFont typeface="Wingdings" pitchFamily="2" charset="2"/>
              <a:buChar char="Ø"/>
              <a:defRPr/>
            </a:pPr>
            <a:r>
              <a:rPr lang="ru-RU" sz="1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rPr>
              <a:t>Подпрограмма 5 «Обеспечение реализации муниципальной программы городского округа Пелым «Совершенствование социально-экономической политики в городском округе Пелым в сумме 3 281,89 тыс. руб.</a:t>
            </a:r>
            <a:endParaRPr lang="ru-RU" sz="1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078DEA0D-4E0F-425B-BEFA-6F1547FE98E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11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6" name="Группа 42"/>
          <p:cNvGrpSpPr>
            <a:grpSpLocks/>
          </p:cNvGrpSpPr>
          <p:nvPr/>
        </p:nvGrpSpPr>
        <p:grpSpPr bwMode="auto">
          <a:xfrm>
            <a:off x="1428728" y="597933"/>
            <a:ext cx="5159496" cy="883206"/>
            <a:chOff x="2667000" y="4114800"/>
            <a:chExt cx="3749746" cy="1091056"/>
          </a:xfrm>
        </p:grpSpPr>
        <p:grpSp>
          <p:nvGrpSpPr>
            <p:cNvPr id="23577" name="Группа 35"/>
            <p:cNvGrpSpPr>
              <a:grpSpLocks/>
            </p:cNvGrpSpPr>
            <p:nvPr/>
          </p:nvGrpSpPr>
          <p:grpSpPr bwMode="auto">
            <a:xfrm>
              <a:off x="2667000" y="4114800"/>
              <a:ext cx="3749746" cy="1091056"/>
              <a:chOff x="1143000" y="5715000"/>
              <a:chExt cx="3749746" cy="1091056"/>
            </a:xfrm>
          </p:grpSpPr>
          <p:sp>
            <p:nvSpPr>
              <p:cNvPr id="23582" name="Text Box 27"/>
              <p:cNvSpPr txBox="1">
                <a:spLocks noChangeArrowheads="1"/>
              </p:cNvSpPr>
              <p:nvPr/>
            </p:nvSpPr>
            <p:spPr bwMode="auto">
              <a:xfrm>
                <a:off x="1219200" y="5719762"/>
                <a:ext cx="3673546" cy="1086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  <p:sp>
            <p:nvSpPr>
              <p:cNvPr id="23580" name="Прямоугольник 28"/>
              <p:cNvSpPr>
                <a:spLocks noChangeArrowheads="1"/>
              </p:cNvSpPr>
              <p:nvPr/>
            </p:nvSpPr>
            <p:spPr bwMode="auto">
              <a:xfrm>
                <a:off x="1143000" y="5715000"/>
                <a:ext cx="3657599" cy="361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endParaRPr lang="ru-RU" sz="2400" b="1" i="1">
                  <a:latin typeface="Georgia" pitchFamily="18" charset="0"/>
                </a:endParaRPr>
              </a:p>
            </p:txBody>
          </p:sp>
        </p:grpSp>
        <p:sp>
          <p:nvSpPr>
            <p:cNvPr id="27674" name="Прямоугольник 41"/>
            <p:cNvSpPr>
              <a:spLocks noChangeArrowheads="1"/>
            </p:cNvSpPr>
            <p:nvPr/>
          </p:nvSpPr>
          <p:spPr bwMode="auto">
            <a:xfrm>
              <a:off x="2743199" y="4224394"/>
              <a:ext cx="3657599" cy="60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Культура, </a:t>
              </a:r>
            </a:p>
            <a:p>
              <a:pPr algn="ctr">
                <a:defRPr/>
              </a:pPr>
              <a:r>
                <a:rPr lang="ru-RU" sz="2200" b="1" i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Georgia" pitchFamily="18" charset="0"/>
                </a:rPr>
                <a:t>кинематография</a:t>
              </a:r>
              <a:endParaRPr lang="ru-RU" sz="2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grpSp>
        <p:nvGrpSpPr>
          <p:cNvPr id="9" name="Группа 84"/>
          <p:cNvGrpSpPr>
            <a:grpSpLocks/>
          </p:cNvGrpSpPr>
          <p:nvPr/>
        </p:nvGrpSpPr>
        <p:grpSpPr bwMode="auto">
          <a:xfrm>
            <a:off x="6505112" y="152401"/>
            <a:ext cx="2544831" cy="1704962"/>
            <a:chOff x="3252977" y="5303876"/>
            <a:chExt cx="798909" cy="703810"/>
          </a:xfrm>
        </p:grpSpPr>
        <p:grpSp>
          <p:nvGrpSpPr>
            <p:cNvPr id="23573" name="Овал 83"/>
            <p:cNvGrpSpPr>
              <a:grpSpLocks/>
            </p:cNvGrpSpPr>
            <p:nvPr/>
          </p:nvGrpSpPr>
          <p:grpSpPr bwMode="auto">
            <a:xfrm>
              <a:off x="3252977" y="5303876"/>
              <a:ext cx="798909" cy="703810"/>
              <a:chOff x="7821494" y="890416"/>
              <a:chExt cx="1290545" cy="1127323"/>
            </a:xfrm>
          </p:grpSpPr>
          <p:pic>
            <p:nvPicPr>
              <p:cNvPr id="23575" name="Овал 83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821494" y="1047324"/>
                <a:ext cx="1290545" cy="868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357" name="Text Box 21"/>
              <p:cNvSpPr txBox="1">
                <a:spLocks noChangeArrowheads="1"/>
              </p:cNvSpPr>
              <p:nvPr/>
            </p:nvSpPr>
            <p:spPr bwMode="auto">
              <a:xfrm>
                <a:off x="7962510" y="890416"/>
                <a:ext cx="970113" cy="112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ru-RU" sz="1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Культура </a:t>
                </a:r>
              </a:p>
              <a:p>
                <a:pPr algn="ctr">
                  <a:defRPr/>
                </a:pPr>
                <a:r>
                  <a:rPr lang="ru-RU" sz="1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План 31 219,35 тыс. руб.</a:t>
                </a:r>
              </a:p>
              <a:p>
                <a:pPr algn="ctr">
                  <a:defRPr/>
                </a:pPr>
                <a:r>
                  <a:rPr lang="ru-RU" sz="1200" b="1" dirty="0" smtClean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Georgia" pitchFamily="18" charset="0"/>
                  </a:rPr>
                  <a:t>Факт 25 004,48 тыс. руб.</a:t>
                </a:r>
              </a:p>
              <a:p>
                <a:pPr algn="ctr">
                  <a:defRPr/>
                </a:pPr>
                <a:endParaRPr lang="ru-RU" sz="12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Georgia" pitchFamily="18" charset="0"/>
                </a:endParaRPr>
              </a:p>
            </p:txBody>
          </p:sp>
        </p:grpSp>
        <p:sp>
          <p:nvSpPr>
            <p:cNvPr id="23574" name="Прямоугольник 84"/>
            <p:cNvSpPr>
              <a:spLocks noChangeArrowheads="1"/>
            </p:cNvSpPr>
            <p:nvPr/>
          </p:nvSpPr>
          <p:spPr bwMode="auto">
            <a:xfrm>
              <a:off x="3657202" y="5551231"/>
              <a:ext cx="77352" cy="143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endParaRPr lang="ru-RU" sz="1200" b="1" dirty="0">
                <a:latin typeface="Georgia" pitchFamily="18" charset="0"/>
              </a:endParaRPr>
            </a:p>
          </p:txBody>
        </p:sp>
      </p:grpSp>
      <p:grpSp>
        <p:nvGrpSpPr>
          <p:cNvPr id="11" name="Группа 107"/>
          <p:cNvGrpSpPr>
            <a:grpSpLocks/>
          </p:cNvGrpSpPr>
          <p:nvPr/>
        </p:nvGrpSpPr>
        <p:grpSpPr bwMode="auto">
          <a:xfrm>
            <a:off x="7293802" y="1603381"/>
            <a:ext cx="1765300" cy="3014663"/>
            <a:chOff x="6998209" y="2853631"/>
            <a:chExt cx="2231136" cy="3467734"/>
          </a:xfrm>
        </p:grpSpPr>
        <p:pic>
          <p:nvPicPr>
            <p:cNvPr id="27667" name="Рисунок 105" descr="Филармония_foje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98209" y="4870889"/>
              <a:ext cx="2151888" cy="145047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7668" name="Picture 7" descr="C:\Documents and Settings\Semenova\Рабочий стол\4. Публичные слушания\картинки 2011\КУльтура\фото_культура\DSC_517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61505" y="2853631"/>
              <a:ext cx="1767840" cy="218180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Скругленный прямоугольник 80"/>
          <p:cNvGrpSpPr>
            <a:grpSpLocks/>
          </p:cNvGrpSpPr>
          <p:nvPr/>
        </p:nvGrpSpPr>
        <p:grpSpPr bwMode="auto">
          <a:xfrm>
            <a:off x="1867250" y="1427583"/>
            <a:ext cx="5426552" cy="3729533"/>
            <a:chOff x="2379" y="1807"/>
            <a:chExt cx="2400" cy="1819"/>
          </a:xfrm>
        </p:grpSpPr>
        <p:pic>
          <p:nvPicPr>
            <p:cNvPr id="23569" name="Скругленный прямоугольник 80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379" y="1807"/>
              <a:ext cx="2390" cy="18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2471" y="1864"/>
              <a:ext cx="2308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ru-RU" sz="1400" b="1" dirty="0">
                <a:latin typeface="Georgia" pitchFamily="18" charset="0"/>
              </a:endParaRPr>
            </a:p>
          </p:txBody>
        </p:sp>
      </p:grpSp>
      <p:pic>
        <p:nvPicPr>
          <p:cNvPr id="23561" name="Рисунок 5" descr="7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38"/>
          <p:cNvSpPr/>
          <p:nvPr/>
        </p:nvSpPr>
        <p:spPr>
          <a:xfrm>
            <a:off x="1738330" y="228598"/>
            <a:ext cx="53340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7" name="Рисунок 36" descr="IMG_493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7504" y="1503698"/>
            <a:ext cx="2069371" cy="1648303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62128" y="3212975"/>
            <a:ext cx="42958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603380"/>
            <a:ext cx="47342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C00000"/>
                </a:solidFill>
                <a:latin typeface="Times New Roman" pitchFamily="18" charset="0"/>
                <a:ea typeface="Dotum" pitchFamily="34" charset="-127"/>
                <a:cs typeface="Times New Roman" pitchFamily="18" charset="0"/>
              </a:rPr>
              <a:t>Муниципальная программа "Развитие культуры в городском округе Пелым на период до 2024 года", всего, в том числе: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3756"/>
              </p:ext>
            </p:extLst>
          </p:nvPr>
        </p:nvGraphicFramePr>
        <p:xfrm>
          <a:off x="2300156" y="2434377"/>
          <a:ext cx="4360076" cy="22907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60076"/>
              </a:tblGrid>
              <a:tr h="2290767">
                <a:tc>
                  <a:txBody>
                    <a:bodyPr/>
                    <a:lstStyle/>
                    <a:p>
                      <a:pPr marL="171450" indent="-171450" algn="just" fontAlgn="t">
                        <a:buFont typeface="Wingdings" pitchFamily="2" charset="2"/>
                        <a:buChar char="Ø"/>
                      </a:pPr>
                      <a:r>
                        <a:rPr lang="ru-RU" sz="1300" u="none" strike="noStrike" dirty="0" smtClean="0">
                          <a:solidFill>
                            <a:srgbClr val="FF3F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Межбюджетные </a:t>
                      </a:r>
                      <a:r>
                        <a:rPr lang="ru-RU" sz="1300" u="none" strike="noStrike" dirty="0">
                          <a:solidFill>
                            <a:srgbClr val="FF3F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трансферты, поступающие из средств областного </a:t>
                      </a:r>
                      <a:r>
                        <a:rPr lang="ru-RU" sz="1300" u="none" strike="noStrike" dirty="0" smtClean="0">
                          <a:solidFill>
                            <a:srgbClr val="FF3F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бюджета 0 тыс. руб.;</a:t>
                      </a:r>
                    </a:p>
                    <a:p>
                      <a:pPr marL="171450" indent="-171450" algn="just" fontAlgn="t">
                        <a:buFont typeface="Wingdings" pitchFamily="2" charset="2"/>
                        <a:buChar char="Ø"/>
                      </a:pPr>
                      <a:r>
                        <a:rPr lang="ru-RU" sz="1300" u="none" strike="noStrike" dirty="0" smtClean="0">
                          <a:solidFill>
                            <a:srgbClr val="FF3F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Подпрограмма 1 «Развитие культуры и искусства» финансирование</a:t>
                      </a:r>
                      <a:r>
                        <a:rPr lang="ru-RU" sz="1300" u="none" strike="noStrike" baseline="0" dirty="0" smtClean="0">
                          <a:solidFill>
                            <a:srgbClr val="FF3F3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сумме 1 170,2 тыс. руб.;</a:t>
                      </a:r>
                      <a:endParaRPr lang="ru-RU" sz="1300" u="none" strike="noStrike" dirty="0" smtClean="0">
                        <a:solidFill>
                          <a:srgbClr val="FF3F3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171450" indent="-171450" algn="just" fontAlgn="t">
                        <a:buFont typeface="Wingdings" pitchFamily="2" charset="2"/>
                        <a:buChar char="Ø"/>
                      </a:pPr>
                      <a:r>
                        <a:rPr lang="ru-RU" sz="1300" b="0" i="0" u="none" strike="noStrike" dirty="0" smtClean="0">
                          <a:solidFill>
                            <a:srgbClr val="FF3F3F"/>
                          </a:solidFill>
                          <a:effectLst/>
                          <a:latin typeface="Times New Roman"/>
                        </a:rPr>
                        <a:t>Подпрограмма 2 «Обеспечение реализации муниципальной программы «Развитие культуры в городском округе Пелым до 2024 года» финансирование</a:t>
                      </a:r>
                      <a:r>
                        <a:rPr lang="ru-RU" sz="1300" b="0" i="0" u="none" strike="noStrike" baseline="0" dirty="0" smtClean="0">
                          <a:solidFill>
                            <a:srgbClr val="FF3F3F"/>
                          </a:solidFill>
                          <a:effectLst/>
                          <a:latin typeface="Times New Roman"/>
                        </a:rPr>
                        <a:t> в сумме 20 316,8 тыс. руб.;</a:t>
                      </a:r>
                    </a:p>
                    <a:p>
                      <a:pPr marL="285750" indent="-285750" algn="just" fontAlgn="t">
                        <a:buFont typeface="Wingdings" pitchFamily="2" charset="2"/>
                        <a:buChar char="v"/>
                      </a:pPr>
                      <a:r>
                        <a:rPr lang="ru-RU" sz="13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Непрограммные направления </a:t>
                      </a:r>
                      <a:r>
                        <a:rPr lang="ru-RU" sz="1300" b="1" dirty="0" smtClean="0">
                          <a:ln w="1905"/>
                          <a:solidFill>
                            <a:srgbClr val="C00000"/>
                          </a:soli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 части устранения последствий распространения новой коронавирусной инфекции в сумме 2 35,5 тыс. руб.</a:t>
                      </a:r>
                      <a:endParaRPr lang="ru-RU" sz="1300" b="0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6FBEA65-BB67-4FED-89A0-0B890BC2D81D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12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150"/>
          <p:cNvGrpSpPr>
            <a:grpSpLocks/>
          </p:cNvGrpSpPr>
          <p:nvPr/>
        </p:nvGrpSpPr>
        <p:grpSpPr bwMode="auto">
          <a:xfrm>
            <a:off x="199333" y="1632938"/>
            <a:ext cx="8869202" cy="5543218"/>
            <a:chOff x="322199" y="2016125"/>
            <a:chExt cx="8213753" cy="4349750"/>
          </a:xfrm>
        </p:grpSpPr>
        <p:grpSp>
          <p:nvGrpSpPr>
            <p:cNvPr id="24625" name="Группа 71"/>
            <p:cNvGrpSpPr>
              <a:grpSpLocks/>
            </p:cNvGrpSpPr>
            <p:nvPr/>
          </p:nvGrpSpPr>
          <p:grpSpPr bwMode="auto">
            <a:xfrm>
              <a:off x="893703" y="2016125"/>
              <a:ext cx="6097584" cy="1498591"/>
              <a:chOff x="-2759135" y="1254125"/>
              <a:chExt cx="6097584" cy="1498591"/>
            </a:xfrm>
          </p:grpSpPr>
          <p:grpSp>
            <p:nvGrpSpPr>
              <p:cNvPr id="24627" name="Скругленный прямоугольник 13"/>
              <p:cNvGrpSpPr>
                <a:grpSpLocks/>
              </p:cNvGrpSpPr>
              <p:nvPr/>
            </p:nvGrpSpPr>
            <p:grpSpPr bwMode="auto">
              <a:xfrm>
                <a:off x="-2759135" y="1381116"/>
                <a:ext cx="3624274" cy="1371600"/>
                <a:chOff x="893703" y="2143116"/>
                <a:chExt cx="3624274" cy="1371600"/>
              </a:xfrm>
            </p:grpSpPr>
            <p:pic>
              <p:nvPicPr>
                <p:cNvPr id="24631" name="Скругленный прямоугольник 13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893703" y="2143116"/>
                  <a:ext cx="3624274" cy="13716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32" name="Text Box 106"/>
                <p:cNvSpPr txBox="1">
                  <a:spLocks noChangeArrowheads="1"/>
                </p:cNvSpPr>
                <p:nvPr/>
              </p:nvSpPr>
              <p:spPr bwMode="auto">
                <a:xfrm>
                  <a:off x="1036602" y="2143116"/>
                  <a:ext cx="3212977" cy="117476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Пенсионное обеспечение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9" name="Text Box 109"/>
              <p:cNvSpPr txBox="1">
                <a:spLocks noChangeArrowheads="1"/>
              </p:cNvSpPr>
              <p:nvPr/>
            </p:nvSpPr>
            <p:spPr bwMode="auto">
              <a:xfrm>
                <a:off x="2784411" y="12541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6" name="Группа 70"/>
            <p:cNvGrpSpPr>
              <a:grpSpLocks/>
            </p:cNvGrpSpPr>
            <p:nvPr/>
          </p:nvGrpSpPr>
          <p:grpSpPr bwMode="auto">
            <a:xfrm>
              <a:off x="4950120" y="2724150"/>
              <a:ext cx="3585832" cy="1847850"/>
              <a:chOff x="2140244" y="2016125"/>
              <a:chExt cx="3585832" cy="1847850"/>
            </a:xfrm>
          </p:grpSpPr>
          <p:grpSp>
            <p:nvGrpSpPr>
              <p:cNvPr id="24618" name="Скругленный прямоугольник 8"/>
              <p:cNvGrpSpPr>
                <a:grpSpLocks/>
              </p:cNvGrpSpPr>
              <p:nvPr/>
            </p:nvGrpSpPr>
            <p:grpSpPr bwMode="auto">
              <a:xfrm>
                <a:off x="2140244" y="2554288"/>
                <a:ext cx="3585832" cy="1309687"/>
                <a:chOff x="4950120" y="3262313"/>
                <a:chExt cx="3585832" cy="1309687"/>
              </a:xfrm>
            </p:grpSpPr>
            <p:pic>
              <p:nvPicPr>
                <p:cNvPr id="24623" name="Скругленный прямоугольник 8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4950120" y="3262313"/>
                  <a:ext cx="3585832" cy="130968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24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5040491" y="3358601"/>
                  <a:ext cx="3306036" cy="9525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6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Социальное обеспечение населения</a:t>
                  </a:r>
                  <a:endParaRPr lang="ru-RU" sz="16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15460" name="Text Box 100"/>
              <p:cNvSpPr txBox="1">
                <a:spLocks noChangeArrowheads="1"/>
              </p:cNvSpPr>
              <p:nvPr/>
            </p:nvSpPr>
            <p:spPr bwMode="auto">
              <a:xfrm>
                <a:off x="2789173" y="2016125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7" name="Группа 69"/>
            <p:cNvGrpSpPr>
              <a:grpSpLocks/>
            </p:cNvGrpSpPr>
            <p:nvPr/>
          </p:nvGrpSpPr>
          <p:grpSpPr bwMode="auto">
            <a:xfrm>
              <a:off x="6365812" y="3562350"/>
              <a:ext cx="2065056" cy="2039974"/>
              <a:chOff x="2789174" y="2800350"/>
              <a:chExt cx="2065056" cy="2039974"/>
            </a:xfrm>
          </p:grpSpPr>
          <p:sp>
            <p:nvSpPr>
              <p:cNvPr id="24617" name="Text Box 90"/>
              <p:cNvSpPr txBox="1">
                <a:spLocks noChangeArrowheads="1"/>
              </p:cNvSpPr>
              <p:nvPr/>
            </p:nvSpPr>
            <p:spPr bwMode="auto">
              <a:xfrm>
                <a:off x="2863786" y="4221480"/>
                <a:ext cx="1990444" cy="6188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sp>
            <p:nvSpPr>
              <p:cNvPr id="15453" name="Text Box 93"/>
              <p:cNvSpPr txBox="1">
                <a:spLocks noChangeArrowheads="1"/>
              </p:cNvSpPr>
              <p:nvPr/>
            </p:nvSpPr>
            <p:spPr bwMode="auto">
              <a:xfrm>
                <a:off x="2789174" y="2800350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8" name="Группа 138"/>
            <p:cNvGrpSpPr>
              <a:grpSpLocks/>
            </p:cNvGrpSpPr>
            <p:nvPr/>
          </p:nvGrpSpPr>
          <p:grpSpPr bwMode="auto">
            <a:xfrm>
              <a:off x="2379663" y="3714750"/>
              <a:ext cx="879475" cy="1376363"/>
              <a:chOff x="2151063" y="3768725"/>
              <a:chExt cx="879475" cy="1376363"/>
            </a:xfrm>
          </p:grpSpPr>
          <p:sp>
            <p:nvSpPr>
              <p:cNvPr id="15442" name="Text Box 82"/>
              <p:cNvSpPr txBox="1">
                <a:spLocks noChangeArrowheads="1"/>
              </p:cNvSpPr>
              <p:nvPr/>
            </p:nvSpPr>
            <p:spPr bwMode="auto">
              <a:xfrm>
                <a:off x="2150999" y="3768725"/>
                <a:ext cx="554038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45" name="Text Box 85"/>
              <p:cNvSpPr txBox="1">
                <a:spLocks noChangeArrowheads="1"/>
              </p:cNvSpPr>
              <p:nvPr/>
            </p:nvSpPr>
            <p:spPr bwMode="auto">
              <a:xfrm>
                <a:off x="2476437" y="4606925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  <p:grpSp>
          <p:nvGrpSpPr>
            <p:cNvPr id="24589" name="Группа 137"/>
            <p:cNvGrpSpPr>
              <a:grpSpLocks/>
            </p:cNvGrpSpPr>
            <p:nvPr/>
          </p:nvGrpSpPr>
          <p:grpSpPr bwMode="auto">
            <a:xfrm>
              <a:off x="322199" y="2038350"/>
              <a:ext cx="2789266" cy="3673652"/>
              <a:chOff x="22161" y="1962150"/>
              <a:chExt cx="2789266" cy="3673652"/>
            </a:xfrm>
          </p:grpSpPr>
          <p:grpSp>
            <p:nvGrpSpPr>
              <p:cNvPr id="24594" name="Скругленный прямоугольник 120"/>
              <p:cNvGrpSpPr>
                <a:grpSpLocks/>
              </p:cNvGrpSpPr>
              <p:nvPr/>
            </p:nvGrpSpPr>
            <p:grpSpPr bwMode="auto">
              <a:xfrm>
                <a:off x="406372" y="3387424"/>
                <a:ext cx="2405055" cy="1495178"/>
                <a:chOff x="706410" y="3463624"/>
                <a:chExt cx="2405055" cy="1495178"/>
              </a:xfrm>
            </p:grpSpPr>
            <p:pic>
              <p:nvPicPr>
                <p:cNvPr id="24607" name="Скругленный прямоугольник 120"/>
                <p:cNvPicPr>
                  <a:picLocks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725424" y="3463624"/>
                  <a:ext cx="2386041" cy="14951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4608" name="Text Box 61"/>
                <p:cNvSpPr txBox="1">
                  <a:spLocks noChangeArrowheads="1"/>
                </p:cNvSpPr>
                <p:nvPr/>
              </p:nvSpPr>
              <p:spPr bwMode="auto">
                <a:xfrm>
                  <a:off x="706410" y="3569368"/>
                  <a:ext cx="2357453" cy="1083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r>
                    <a:rPr lang="ru-RU" sz="1400" b="1" dirty="0" smtClean="0">
                      <a:solidFill>
                        <a:srgbClr val="C00000"/>
                      </a:solidFill>
                      <a:latin typeface="Georgia" pitchFamily="18" charset="0"/>
                    </a:rPr>
                    <a:t>Охрана семьи и детства</a:t>
                  </a:r>
                  <a:endParaRPr lang="ru-RU" sz="1400" b="1" dirty="0">
                    <a:solidFill>
                      <a:srgbClr val="C00000"/>
                    </a:solidFill>
                    <a:latin typeface="Georgia" pitchFamily="18" charset="0"/>
                  </a:endParaRPr>
                </a:p>
              </p:txBody>
            </p:sp>
          </p:grpSp>
          <p:sp>
            <p:nvSpPr>
              <p:cNvPr id="24606" name="Text Box 64"/>
              <p:cNvSpPr txBox="1">
                <a:spLocks noChangeArrowheads="1"/>
              </p:cNvSpPr>
              <p:nvPr/>
            </p:nvSpPr>
            <p:spPr bwMode="auto">
              <a:xfrm>
                <a:off x="425386" y="5135880"/>
                <a:ext cx="2101772" cy="4999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endParaRPr lang="ru-RU" sz="1000" b="1" dirty="0">
                  <a:latin typeface="Georgia" pitchFamily="18" charset="0"/>
                </a:endParaRPr>
              </a:p>
            </p:txBody>
          </p:sp>
          <p:grpSp>
            <p:nvGrpSpPr>
              <p:cNvPr id="24596" name="Группа 132"/>
              <p:cNvGrpSpPr>
                <a:grpSpLocks/>
              </p:cNvGrpSpPr>
              <p:nvPr/>
            </p:nvGrpSpPr>
            <p:grpSpPr bwMode="auto">
              <a:xfrm>
                <a:off x="22161" y="1962150"/>
                <a:ext cx="574675" cy="1279525"/>
                <a:chOff x="2379599" y="2549525"/>
                <a:chExt cx="574675" cy="1279525"/>
              </a:xfrm>
            </p:grpSpPr>
            <p:sp>
              <p:nvSpPr>
                <p:cNvPr id="1542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2379599" y="2549525"/>
                  <a:ext cx="554038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  <p:sp>
              <p:nvSpPr>
                <p:cNvPr id="15431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400237" y="3289300"/>
                  <a:ext cx="554037" cy="5397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>
                    <a:defRPr/>
                  </a:pPr>
                  <a:endParaRPr lang="ru-RU" sz="16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Franklin Gothic Book" pitchFamily="34" charset="0"/>
                  </a:endParaRPr>
                </a:p>
              </p:txBody>
            </p:sp>
          </p:grpSp>
        </p:grpSp>
        <p:grpSp>
          <p:nvGrpSpPr>
            <p:cNvPr id="24590" name="Группа 139"/>
            <p:cNvGrpSpPr>
              <a:grpSpLocks/>
            </p:cNvGrpSpPr>
            <p:nvPr/>
          </p:nvGrpSpPr>
          <p:grpSpPr bwMode="auto">
            <a:xfrm>
              <a:off x="5141913" y="4248150"/>
              <a:ext cx="1774825" cy="2117725"/>
              <a:chOff x="2022475" y="438150"/>
              <a:chExt cx="1774825" cy="2117725"/>
            </a:xfrm>
          </p:grpSpPr>
          <p:sp>
            <p:nvSpPr>
              <p:cNvPr id="15409" name="Text Box 49"/>
              <p:cNvSpPr txBox="1">
                <a:spLocks noChangeArrowheads="1"/>
              </p:cNvSpPr>
              <p:nvPr/>
            </p:nvSpPr>
            <p:spPr bwMode="auto">
              <a:xfrm>
                <a:off x="2785999" y="438150"/>
                <a:ext cx="554037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3" name="Text Box 53"/>
              <p:cNvSpPr txBox="1">
                <a:spLocks noChangeArrowheads="1"/>
              </p:cNvSpPr>
              <p:nvPr/>
            </p:nvSpPr>
            <p:spPr bwMode="auto">
              <a:xfrm>
                <a:off x="2022411" y="1200150"/>
                <a:ext cx="554038" cy="5381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  <p:sp>
            <p:nvSpPr>
              <p:cNvPr id="15417" name="Text Box 57"/>
              <p:cNvSpPr txBox="1">
                <a:spLocks noChangeArrowheads="1"/>
              </p:cNvSpPr>
              <p:nvPr/>
            </p:nvSpPr>
            <p:spPr bwMode="auto">
              <a:xfrm>
                <a:off x="3243199" y="2016125"/>
                <a:ext cx="554037" cy="5397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ru-RU" sz="16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Franklin Gothic Book" pitchFamily="34" charset="0"/>
                </a:endParaRPr>
              </a:p>
            </p:txBody>
          </p:sp>
        </p:grpSp>
      </p:grpSp>
      <p:pic>
        <p:nvPicPr>
          <p:cNvPr id="24580" name="Рисунок 5" descr="7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Прямоугольник 113"/>
          <p:cNvSpPr/>
          <p:nvPr/>
        </p:nvSpPr>
        <p:spPr>
          <a:xfrm>
            <a:off x="1371600" y="152400"/>
            <a:ext cx="52578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115" name="Прямоугольник 114"/>
          <p:cNvSpPr/>
          <p:nvPr/>
        </p:nvSpPr>
        <p:spPr>
          <a:xfrm>
            <a:off x="1295399" y="1143000"/>
            <a:ext cx="7241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СОЦИАЛЬНАЯ ПОЛИТИКА</a:t>
            </a:r>
            <a:endParaRPr lang="ru-RU" i="1" dirty="0"/>
          </a:p>
        </p:txBody>
      </p:sp>
      <p:sp>
        <p:nvSpPr>
          <p:cNvPr id="116" name="Прямоугольник с двумя скругленными противолежащими углами 115"/>
          <p:cNvSpPr/>
          <p:nvPr/>
        </p:nvSpPr>
        <p:spPr>
          <a:xfrm>
            <a:off x="6527231" y="152400"/>
            <a:ext cx="2427489" cy="805934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7" name="Рисунок 116" descr="IMG_873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52747" y="4853902"/>
            <a:ext cx="2587405" cy="1724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Скругленный прямоугольник 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289" y="1450849"/>
            <a:ext cx="3811014" cy="173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97"/>
          <p:cNvSpPr txBox="1">
            <a:spLocks noChangeArrowheads="1"/>
          </p:cNvSpPr>
          <p:nvPr/>
        </p:nvSpPr>
        <p:spPr bwMode="auto">
          <a:xfrm>
            <a:off x="5168151" y="1712441"/>
            <a:ext cx="3265822" cy="114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Другие вопросы в области социальной политики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39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2863" y="1420316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315638" y="1623108"/>
            <a:ext cx="168732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1 194,16 тыс. руб.</a:t>
            </a:r>
            <a:endParaRPr lang="ru-RU" sz="12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2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5736" y="3184828"/>
            <a:ext cx="2072873" cy="8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57196" y="4326364"/>
            <a:ext cx="2072873" cy="9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32202" y="4432363"/>
            <a:ext cx="1722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9 595,97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тыс. руб.</a:t>
            </a:r>
            <a:endParaRPr lang="ru-RU" sz="1600" b="1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7" name="Овал 8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27231" y="1139013"/>
            <a:ext cx="2566557" cy="837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816639" y="1373270"/>
            <a:ext cx="19877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Georgia" pitchFamily="18" charset="0"/>
              </a:rPr>
              <a:t>712,64 тыс. руб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allAtOnce"/>
      <p:bldP spid="116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7" descr="C:\Documents and Settings\Semenova\Рабочий стол\4. Публичные слушания\картинки 2011\Молодежка\Дворец художественной гимнастики\IMG_05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9350" y="2736850"/>
            <a:ext cx="3835400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8ACE0CC1-3A2B-4F8C-8768-FBB8987280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13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5604" name="Скругленный прямоугольник 68"/>
          <p:cNvGrpSpPr>
            <a:grpSpLocks/>
          </p:cNvGrpSpPr>
          <p:nvPr/>
        </p:nvGrpSpPr>
        <p:grpSpPr bwMode="auto">
          <a:xfrm>
            <a:off x="5929323" y="3714753"/>
            <a:ext cx="2857521" cy="3143248"/>
            <a:chOff x="6095612" y="3876677"/>
            <a:chExt cx="2619394" cy="2828923"/>
          </a:xfrm>
        </p:grpSpPr>
        <p:pic>
          <p:nvPicPr>
            <p:cNvPr id="25613" name="Скругленный прямоугольник 6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161097" y="3876677"/>
              <a:ext cx="2553909" cy="2828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15" name="Text Box 15"/>
            <p:cNvSpPr txBox="1">
              <a:spLocks noChangeArrowheads="1"/>
            </p:cNvSpPr>
            <p:nvPr/>
          </p:nvSpPr>
          <p:spPr bwMode="auto">
            <a:xfrm>
              <a:off x="6095612" y="3876677"/>
              <a:ext cx="2502288" cy="25927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marL="355600" indent="-355600">
                <a:buFont typeface="Wingdings" pitchFamily="2" charset="2"/>
                <a:buChar char="v"/>
                <a:defRPr/>
              </a:pPr>
              <a:endParaRPr lang="ru-RU" sz="1500" b="1" i="1" dirty="0">
                <a:solidFill>
                  <a:srgbClr val="002060"/>
                </a:solidFill>
                <a:latin typeface="Georgia" pitchFamily="18" charset="0"/>
              </a:endParaRPr>
            </a:p>
            <a:p>
              <a:pPr marL="355600" indent="-355600" algn="ctr">
                <a:buFont typeface="Wingdings" pitchFamily="2" charset="2"/>
                <a:buChar char="v"/>
                <a:defRPr/>
              </a:pPr>
              <a:r>
                <a:rPr lang="ru-RU" sz="1200" b="1" i="1" dirty="0" smtClean="0">
                  <a:solidFill>
                    <a:srgbClr val="002060"/>
                  </a:solidFill>
                  <a:latin typeface="Georgia" pitchFamily="18" charset="0"/>
                </a:rPr>
                <a:t>Муниципальная программа Развитие физической культуры и спорта в городском округе Пелым до 2024 года</a:t>
              </a:r>
            </a:p>
            <a:p>
              <a:pPr marL="355600" indent="-355600">
                <a:defRPr/>
              </a:pPr>
              <a:endParaRPr lang="ru-RU" sz="1200" b="1" i="1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</p:grpSp>
      <p:pic>
        <p:nvPicPr>
          <p:cNvPr id="25605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1600200" y="304800"/>
            <a:ext cx="51816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pic>
        <p:nvPicPr>
          <p:cNvPr id="34" name="Рисунок 33" descr="IMG_246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0" y="19050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Рисунок 35" descr="DSC0000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48000" y="4953000"/>
            <a:ext cx="2667000" cy="1785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Рисунок 36" descr="IMG_236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752600"/>
            <a:ext cx="2895600" cy="2363254"/>
          </a:xfrm>
          <a:prstGeom prst="roundRect">
            <a:avLst/>
          </a:prstGeom>
          <a:effectLst>
            <a:softEdge rad="127000"/>
          </a:effectLst>
        </p:spPr>
      </p:pic>
      <p:pic>
        <p:nvPicPr>
          <p:cNvPr id="38" name="Рисунок 37" descr="IMG_753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400" y="4572000"/>
            <a:ext cx="2819400" cy="2114550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3" name="Прямоугольник с двумя скругленными противолежащими углами 32"/>
          <p:cNvSpPr/>
          <p:nvPr/>
        </p:nvSpPr>
        <p:spPr>
          <a:xfrm>
            <a:off x="5923824" y="156210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364,54 тыс. руб.</a:t>
            </a:r>
            <a:endParaRPr lang="ru-RU" sz="1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14600" y="1143000"/>
            <a:ext cx="4953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ФИЗИЧЕСКАЯ КУЛЬТУРА И СПОРТ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uiExpand="1" build="p" animBg="1"/>
      <p:bldP spid="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 descr="z_59f31d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00240"/>
            <a:ext cx="8839200" cy="200773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7E50656-5C9D-4C67-B14E-36C31AC8D200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14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pSp>
        <p:nvGrpSpPr>
          <p:cNvPr id="2" name="Группа 51"/>
          <p:cNvGrpSpPr>
            <a:grpSpLocks/>
          </p:cNvGrpSpPr>
          <p:nvPr/>
        </p:nvGrpSpPr>
        <p:grpSpPr bwMode="auto">
          <a:xfrm>
            <a:off x="0" y="3786189"/>
            <a:ext cx="8964488" cy="2690810"/>
            <a:chOff x="381000" y="3862189"/>
            <a:chExt cx="7696200" cy="2691000"/>
          </a:xfrm>
        </p:grpSpPr>
        <p:grpSp>
          <p:nvGrpSpPr>
            <p:cNvPr id="26634" name="Группа 50"/>
            <p:cNvGrpSpPr>
              <a:grpSpLocks/>
            </p:cNvGrpSpPr>
            <p:nvPr/>
          </p:nvGrpSpPr>
          <p:grpSpPr bwMode="auto">
            <a:xfrm>
              <a:off x="381000" y="3862189"/>
              <a:ext cx="7620002" cy="2595762"/>
              <a:chOff x="381000" y="3862189"/>
              <a:chExt cx="7620002" cy="2595762"/>
            </a:xfrm>
          </p:grpSpPr>
          <p:grpSp>
            <p:nvGrpSpPr>
              <p:cNvPr id="26643" name="Группа 89"/>
              <p:cNvGrpSpPr>
                <a:grpSpLocks/>
              </p:cNvGrpSpPr>
              <p:nvPr/>
            </p:nvGrpSpPr>
            <p:grpSpPr bwMode="auto">
              <a:xfrm>
                <a:off x="381000" y="3886000"/>
                <a:ext cx="7620002" cy="1047947"/>
                <a:chOff x="8401051" y="3026628"/>
                <a:chExt cx="6191252" cy="858889"/>
              </a:xfrm>
            </p:grpSpPr>
            <p:sp>
              <p:nvSpPr>
                <p:cNvPr id="26657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8401051" y="3479574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55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13539790" y="3026628"/>
                  <a:ext cx="1052513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  <p:sp>
            <p:nvSpPr>
              <p:cNvPr id="26653" name="Text Box 48"/>
              <p:cNvSpPr txBox="1">
                <a:spLocks noChangeArrowheads="1"/>
              </p:cNvSpPr>
              <p:nvPr/>
            </p:nvSpPr>
            <p:spPr bwMode="auto">
              <a:xfrm>
                <a:off x="381002" y="5200650"/>
                <a:ext cx="609600" cy="495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ru-RU">
                  <a:solidFill>
                    <a:srgbClr val="FFFFFF"/>
                  </a:solidFill>
                  <a:latin typeface="Franklin Gothic Book" pitchFamily="34" charset="0"/>
                </a:endParaRPr>
              </a:p>
            </p:txBody>
          </p:sp>
          <p:grpSp>
            <p:nvGrpSpPr>
              <p:cNvPr id="26645" name="Группа 89"/>
              <p:cNvGrpSpPr>
                <a:grpSpLocks/>
              </p:cNvGrpSpPr>
              <p:nvPr/>
            </p:nvGrpSpPr>
            <p:grpSpPr bwMode="auto">
              <a:xfrm>
                <a:off x="381004" y="3862189"/>
                <a:ext cx="3133712" cy="2595762"/>
                <a:chOff x="8401050" y="1758053"/>
                <a:chExt cx="2546140" cy="2127463"/>
              </a:xfrm>
            </p:grpSpPr>
            <p:sp>
              <p:nvSpPr>
                <p:cNvPr id="2664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8401050" y="3479573"/>
                  <a:ext cx="495300" cy="40594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lang="ru-RU">
                    <a:solidFill>
                      <a:srgbClr val="FFFFFF"/>
                    </a:solidFill>
                    <a:latin typeface="Franklin Gothic Book" pitchFamily="34" charset="0"/>
                  </a:endParaRPr>
                </a:p>
              </p:txBody>
            </p:sp>
            <p:sp>
              <p:nvSpPr>
                <p:cNvPr id="26647" name="TextBox 25"/>
                <p:cNvSpPr txBox="1">
                  <a:spLocks noChangeArrowheads="1"/>
                </p:cNvSpPr>
                <p:nvPr/>
              </p:nvSpPr>
              <p:spPr bwMode="auto">
                <a:xfrm>
                  <a:off x="9894678" y="1758053"/>
                  <a:ext cx="1052512" cy="25226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endParaRPr lang="ru-RU" sz="1400" b="1" dirty="0">
                    <a:solidFill>
                      <a:schemeClr val="bg1"/>
                    </a:solidFill>
                    <a:latin typeface="Century" pitchFamily="18" charset="0"/>
                  </a:endParaRPr>
                </a:p>
              </p:txBody>
            </p:sp>
          </p:grpSp>
        </p:grpSp>
        <p:grpSp>
          <p:nvGrpSpPr>
            <p:cNvPr id="26637" name="Скругленный прямоугольник 10"/>
            <p:cNvGrpSpPr>
              <a:grpSpLocks/>
            </p:cNvGrpSpPr>
            <p:nvPr/>
          </p:nvGrpSpPr>
          <p:grpSpPr bwMode="auto">
            <a:xfrm>
              <a:off x="571787" y="4933947"/>
              <a:ext cx="7505413" cy="1619242"/>
              <a:chOff x="571787" y="4934070"/>
              <a:chExt cx="7505413" cy="1619128"/>
            </a:xfrm>
          </p:grpSpPr>
          <p:pic>
            <p:nvPicPr>
              <p:cNvPr id="26641" name="Скругленный прямоугольник 10"/>
              <p:cNvPicPr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1787" y="5064918"/>
                <a:ext cx="7505413" cy="1488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155" name="Text Box 18"/>
              <p:cNvSpPr txBox="1">
                <a:spLocks noChangeArrowheads="1"/>
              </p:cNvSpPr>
              <p:nvPr/>
            </p:nvSpPr>
            <p:spPr bwMode="auto">
              <a:xfrm>
                <a:off x="782395" y="4934070"/>
                <a:ext cx="6923883" cy="16191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Содержание автомобильных дорог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Ремонт автомобильных дорог</a:t>
                </a:r>
              </a:p>
              <a:p>
                <a:pPr marL="285750" indent="-285750" algn="just">
                  <a:buFont typeface="Wingdings" pitchFamily="2" charset="2"/>
                  <a:buChar char="v"/>
                </a:pP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Оснащение техническими средствами обучения,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учебно-методическими </a:t>
                </a:r>
                <a:r>
                  <a:rPr lang="ru-RU" sz="1400" b="1" dirty="0" smtClean="0">
                    <a:solidFill>
                      <a:srgbClr val="C00000"/>
                    </a:solidFill>
                    <a:latin typeface="Georgia" pitchFamily="18" charset="0"/>
                  </a:rPr>
                  <a:t>материалами </a:t>
                </a:r>
              </a:p>
            </p:txBody>
          </p:sp>
        </p:grpSp>
      </p:grpSp>
      <p:sp>
        <p:nvSpPr>
          <p:cNvPr id="62" name="Прямоугольник с двумя скругленными противолежащими углами 61"/>
          <p:cNvSpPr/>
          <p:nvPr/>
        </p:nvSpPr>
        <p:spPr>
          <a:xfrm>
            <a:off x="313345" y="1657340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5 457,09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pic>
        <p:nvPicPr>
          <p:cNvPr id="26630" name="Рисунок 5" descr="76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Прямоугольник 63"/>
          <p:cNvSpPr/>
          <p:nvPr/>
        </p:nvSpPr>
        <p:spPr>
          <a:xfrm>
            <a:off x="1600200" y="228600"/>
            <a:ext cx="50292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1319060" y="597932"/>
            <a:ext cx="7527210" cy="892552"/>
          </a:xfrm>
          <a:prstGeom prst="rect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ДОРОЖНОЕ ХОЗЯЙСТВО (дорожный фонд</a:t>
            </a:r>
            <a:r>
              <a:rPr lang="ru-RU" sz="16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defRPr/>
            </a:pP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Муниципальная 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2015-2024 годы» </a:t>
            </a:r>
            <a:endParaRPr lang="ru-RU" sz="1200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788388"/>
            <a:ext cx="8536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>
                <a:solidFill>
                  <a:srgbClr val="C00000"/>
                </a:solidFill>
                <a:latin typeface="Georgia" pitchFamily="18" charset="0"/>
              </a:rPr>
              <a:t>Подпрограмма 6 "Обеспечение сохранности автомобильных дорог местного значения и повышение безопасности дорожного движения на территории городского округа </a:t>
            </a:r>
            <a:r>
              <a:rPr lang="ru-RU" dirty="0" smtClean="0">
                <a:solidFill>
                  <a:srgbClr val="C00000"/>
                </a:solidFill>
                <a:latin typeface="Georgia" pitchFamily="18" charset="0"/>
              </a:rPr>
              <a:t>Пелым»</a:t>
            </a:r>
            <a:endParaRPr 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uiExpand="1" build="p" animBg="1"/>
      <p:bldP spid="66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107504" y="1801458"/>
            <a:ext cx="712879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Подпрограмма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1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«Комплексное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благоустройство территории городского округа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Пелым» 2 987,7 тыс. руб., средства направлены:</a:t>
            </a:r>
          </a:p>
          <a:p>
            <a:pPr indent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Содержание источников нецентрализованного водоснабжения – 120,00 тыс. руб.</a:t>
            </a:r>
          </a:p>
          <a:p>
            <a:pPr marL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Проведение лабораторного контроля качества воды источников нецентрализованного водоснабжения – 108, 90 тыс. руб.</a:t>
            </a:r>
          </a:p>
          <a:p>
            <a:pPr marL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Обустройство и содержание детских игровых площадок – 127,96 тыс. руб.</a:t>
            </a:r>
          </a:p>
          <a:p>
            <a:pPr marL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Акарицидная и дератизационная обработка мест общего пользования 28,93 тыс. руб.</a:t>
            </a:r>
          </a:p>
          <a:p>
            <a:pPr marL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Прочие мероприятия по благоустройству – 1 037,98 тыс. руб.</a:t>
            </a:r>
          </a:p>
          <a:p>
            <a:pPr marL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Проведение работ по сносу аварийных домов 1 068,05 тыс. руб.</a:t>
            </a:r>
          </a:p>
          <a:p>
            <a:pPr marL="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Содержание светильников уличного освещения и оплата электроэнергии 495,85 тыс. руб.</a:t>
            </a:r>
            <a:endParaRPr lang="ru-RU" sz="1200" dirty="0" smtClean="0">
              <a:latin typeface="Georgia" pitchFamily="18" charset="0"/>
              <a:cs typeface="Times New Roman" pitchFamily="18" charset="0"/>
            </a:endParaRPr>
          </a:p>
          <a:p>
            <a:pPr marL="171450" indent="-171450" algn="just" fontAlgn="b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Подпрограмма 2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«Энергосбережение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и повышение энергетической эффективности на территории городского округа Пелым»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240,90 тыс. руб. средства направлены: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179388" algn="just" fontAlgn="b"/>
            <a:r>
              <a:rPr lang="ru-RU" sz="1200" dirty="0" smtClean="0">
                <a:solidFill>
                  <a:srgbClr val="00602B"/>
                </a:solidFill>
                <a:latin typeface="Georgia" pitchFamily="18" charset="0"/>
                <a:cs typeface="Times New Roman" pitchFamily="18" charset="0"/>
              </a:rPr>
              <a:t>Модернизация </a:t>
            </a:r>
            <a:r>
              <a:rPr lang="ru-RU" sz="1200" dirty="0" smtClean="0">
                <a:solidFill>
                  <a:srgbClr val="00602B"/>
                </a:solidFill>
                <a:latin typeface="Georgia" pitchFamily="18" charset="0"/>
                <a:cs typeface="Times New Roman" pitchFamily="18" charset="0"/>
              </a:rPr>
              <a:t>уличного </a:t>
            </a:r>
            <a:r>
              <a:rPr lang="ru-RU" sz="1200" dirty="0" smtClean="0">
                <a:solidFill>
                  <a:srgbClr val="00602B"/>
                </a:solidFill>
                <a:latin typeface="Georgia" pitchFamily="18" charset="0"/>
                <a:cs typeface="Times New Roman" pitchFamily="18" charset="0"/>
              </a:rPr>
              <a:t>освещения, актуализация схемы теплоснабжения ГО Пелым;</a:t>
            </a:r>
            <a:endParaRPr lang="ru-RU" sz="1200" b="1" dirty="0">
              <a:solidFill>
                <a:srgbClr val="00602B"/>
              </a:solidFill>
              <a:latin typeface="Georgia" pitchFamily="18" charset="0"/>
              <a:cs typeface="Times New Roman" pitchFamily="18" charset="0"/>
            </a:endParaRPr>
          </a:p>
          <a:p>
            <a:pPr marL="179388" algn="just" fontAlgn="b"/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Подпрограмма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3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«Переселение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жителей на территории городского округа Пелым из ветхого аварийного жилищного </a:t>
            </a: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фонда»</a:t>
            </a:r>
            <a:endParaRPr lang="ru-RU" sz="1200" b="1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  <a:p>
            <a:pPr marL="179388" indent="-179388" algn="just"/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     За </a:t>
            </a:r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счет средств местного бюджета </a:t>
            </a:r>
            <a:r>
              <a:rPr lang="ru-RU" sz="1200" dirty="0" smtClean="0">
                <a:latin typeface="Georgia" pitchFamily="18" charset="0"/>
                <a:cs typeface="Times New Roman" pitchFamily="18" charset="0"/>
              </a:rPr>
              <a:t>приобретено  3 квартиры для переселения граждан – 4 177,50 тыс. руб.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Подпрограмма 4 «Содержание и капитальный ремонт общего имущества муниципального жилищного фонда на территории городского округа Пелым»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Подпрограмма 6 «Обеспечение сохранности автомобильных дорог местного значения и повышения безопасности дорожного движения на территории  городского округа Пелым»</a:t>
            </a:r>
          </a:p>
          <a:p>
            <a:pPr marL="179388" indent="-179388" algn="just">
              <a:buFont typeface="Wingdings" pitchFamily="2" charset="2"/>
              <a:buChar char="Ø"/>
            </a:pPr>
            <a:r>
              <a:rPr lang="ru-RU" sz="1200" b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Другие вопросы в области жилищно - коммунального хозяйства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15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7186642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7164287" y="1801458"/>
            <a:ext cx="1717997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11 027,81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785795"/>
            <a:ext cx="7415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ЖИЛИЩНО-КОММУНАЛЬНОЕ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ХОЗЯЙСТВО                                          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включает 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071810"/>
            <a:ext cx="1960800" cy="1752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6" y="4857760"/>
            <a:ext cx="1834251" cy="140176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uiExpand="1" build="allAtOnce" animBg="1"/>
      <p:bldP spid="43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0" name="TextBox 10"/>
          <p:cNvSpPr txBox="1">
            <a:spLocks noChangeArrowheads="1"/>
          </p:cNvSpPr>
          <p:nvPr/>
        </p:nvSpPr>
        <p:spPr bwMode="auto">
          <a:xfrm>
            <a:off x="539552" y="2214553"/>
            <a:ext cx="51754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00602B"/>
                </a:solidFill>
                <a:latin typeface="Georgia" pitchFamily="18" charset="0"/>
              </a:rPr>
              <a:t>Подпрограмма 5 </a:t>
            </a:r>
            <a:r>
              <a:rPr lang="ru-RU" sz="1400" b="1" i="1" dirty="0" smtClean="0">
                <a:solidFill>
                  <a:srgbClr val="00602B"/>
                </a:solidFill>
                <a:latin typeface="Georgia" pitchFamily="18" charset="0"/>
              </a:rPr>
              <a:t>«Экологическая </a:t>
            </a:r>
            <a:r>
              <a:rPr lang="ru-RU" sz="1400" b="1" i="1" dirty="0" smtClean="0">
                <a:solidFill>
                  <a:srgbClr val="00602B"/>
                </a:solidFill>
                <a:latin typeface="Georgia" pitchFamily="18" charset="0"/>
              </a:rPr>
              <a:t>программа городского округа </a:t>
            </a:r>
            <a:r>
              <a:rPr lang="ru-RU" sz="1400" b="1" i="1" dirty="0" smtClean="0">
                <a:solidFill>
                  <a:srgbClr val="00602B"/>
                </a:solidFill>
                <a:latin typeface="Georgia" pitchFamily="18" charset="0"/>
              </a:rPr>
              <a:t>Пелым»</a:t>
            </a:r>
            <a:r>
              <a:rPr lang="ru-RU" sz="1400" dirty="0" smtClean="0">
                <a:latin typeface="Georgia" pitchFamily="18" charset="0"/>
              </a:rPr>
              <a:t>  - 80,00 тыс. руб. </a:t>
            </a:r>
          </a:p>
          <a:p>
            <a:pPr algn="just"/>
            <a:endParaRPr lang="ru-RU" sz="1400" dirty="0" smtClean="0">
              <a:latin typeface="Georgia" pitchFamily="18" charset="0"/>
            </a:endParaRPr>
          </a:p>
          <a:p>
            <a:pPr algn="just"/>
            <a:r>
              <a:rPr lang="ru-RU" sz="1400" dirty="0" smtClean="0">
                <a:latin typeface="Georgia" pitchFamily="18" charset="0"/>
              </a:rPr>
              <a:t>Средства направлены на ликвидацию </a:t>
            </a:r>
            <a:r>
              <a:rPr lang="ru-RU" sz="1400" dirty="0" smtClean="0">
                <a:latin typeface="Georgia" pitchFamily="18" charset="0"/>
              </a:rPr>
              <a:t>несанкционированных </a:t>
            </a:r>
            <a:r>
              <a:rPr lang="ru-RU" sz="1400" dirty="0" smtClean="0">
                <a:latin typeface="Georgia" pitchFamily="18" charset="0"/>
              </a:rPr>
              <a:t>свалок.</a:t>
            </a:r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  <a:p>
            <a:endParaRPr lang="ru-RU" sz="1400" dirty="0" smtClean="0">
              <a:latin typeface="Georgia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64D5DDCA-D208-444D-A86B-427B8C6B7A76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16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27679" name="TextBox 10"/>
          <p:cNvSpPr txBox="1">
            <a:spLocks noChangeArrowheads="1"/>
          </p:cNvSpPr>
          <p:nvPr/>
        </p:nvSpPr>
        <p:spPr bwMode="auto">
          <a:xfrm>
            <a:off x="3962400" y="5334275"/>
            <a:ext cx="3505200" cy="52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ru-RU" sz="1400" b="1" i="1" dirty="0">
                <a:solidFill>
                  <a:srgbClr val="005392"/>
                </a:solidFill>
                <a:latin typeface="Georgia" pitchFamily="18" charset="0"/>
              </a:rPr>
              <a:t> </a:t>
            </a:r>
          </a:p>
          <a:p>
            <a:pPr algn="ctr" fontAlgn="b"/>
            <a:endParaRPr lang="ru-RU" sz="1400" b="1" i="1" dirty="0">
              <a:solidFill>
                <a:srgbClr val="005392"/>
              </a:solidFill>
              <a:latin typeface="Georgia" pitchFamily="18" charset="0"/>
            </a:endParaRPr>
          </a:p>
        </p:txBody>
      </p:sp>
      <p:pic>
        <p:nvPicPr>
          <p:cNvPr id="27656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Прямоугольник 40"/>
          <p:cNvSpPr/>
          <p:nvPr/>
        </p:nvSpPr>
        <p:spPr>
          <a:xfrm>
            <a:off x="1600200" y="381000"/>
            <a:ext cx="5105400" cy="36933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42" name="Прямоугольник с двумя скругленными противолежащими углами 41"/>
          <p:cNvSpPr/>
          <p:nvPr/>
        </p:nvSpPr>
        <p:spPr>
          <a:xfrm>
            <a:off x="6286512" y="2428868"/>
            <a:ext cx="2209800" cy="685800"/>
          </a:xfrm>
          <a:prstGeom prst="round2DiagRect">
            <a:avLst/>
          </a:prstGeom>
          <a:solidFill>
            <a:srgbClr val="FF7D7D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815,73 </a:t>
            </a:r>
            <a:endParaRPr lang="ru-RU" sz="20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>
              <a:defRPr/>
            </a:pPr>
            <a:r>
              <a:rPr lang="ru-RU" sz="12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тыс. рублей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1371600" y="1071546"/>
            <a:ext cx="74152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ОХРАНА ОКРУЖАЮЩЕЙ СРЕДЫ                                                          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Муниципальная 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программа </a:t>
            </a:r>
            <a:r>
              <a:rPr lang="ru-RU" sz="1200" b="1" i="1" dirty="0" smtClean="0"/>
              <a:t>«Развитие жилищно-коммунального хозяйства, обеспечение сохранности автомобильных дорог, повышение энергетической эффективности и охрана окружающей среды в городском округе Пелым на 2015-2021 годы»</a:t>
            </a:r>
            <a:r>
              <a:rPr lang="ru-RU" sz="12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 включает в себя :</a:t>
            </a:r>
            <a:endParaRPr lang="ru-RU" sz="1200" i="1" dirty="0"/>
          </a:p>
        </p:txBody>
      </p:sp>
      <p:pic>
        <p:nvPicPr>
          <p:cNvPr id="44" name="Рисунок 43" descr="IMG_48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3143248"/>
            <a:ext cx="2336800" cy="175260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45" name="Рисунок 44" descr="IMG_945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072074"/>
            <a:ext cx="3000396" cy="14732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uild="allAtOnce" animBg="1"/>
      <p:bldP spid="4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-4491038" y="1468438"/>
            <a:ext cx="9144001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428728" y="260351"/>
            <a:ext cx="6500858" cy="11683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09"/>
              </a:avLst>
            </a:prstTxWarp>
          </a:bodyPr>
          <a:lstStyle/>
          <a:p>
            <a:pPr algn="ctr"/>
            <a:endParaRPr lang="ru-RU" sz="2800" kern="1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latin typeface="+mj-lt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71480"/>
            <a:ext cx="8643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 на 2020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214422"/>
            <a:ext cx="842968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Отношения, связанные </a:t>
            </a:r>
            <a:r>
              <a:rPr lang="ru-RU" dirty="0" smtClean="0"/>
              <a:t>с исполнением бюджета городского </a:t>
            </a:r>
            <a:r>
              <a:rPr lang="ru-RU" dirty="0"/>
              <a:t>округа Пелым, урегулированы Бюджетным кодексом Российской </a:t>
            </a:r>
            <a:r>
              <a:rPr lang="ru-RU" dirty="0" smtClean="0"/>
              <a:t>Федерации,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решением Думы городского округа Пелым от 19.06.2012 г № 27/3 «Об утверждении Положения «О бюджетном процессе в городском округе Пелым»,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прогнозом </a:t>
            </a:r>
            <a:r>
              <a:rPr lang="ru-RU" dirty="0"/>
              <a:t>социально-экономического развития городского округа Пелым на 2020 год и плановый период 2021-2022 годов, </a:t>
            </a:r>
            <a:r>
              <a:rPr lang="ru-RU" dirty="0" smtClean="0"/>
              <a:t>утвержденным </a:t>
            </a:r>
            <a:r>
              <a:rPr lang="ru-RU" dirty="0"/>
              <a:t>постановлением администрации городского округа Пелым от 13.11.2019 года № 386,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 smtClean="0"/>
              <a:t>основным направлением </a:t>
            </a:r>
            <a:r>
              <a:rPr lang="ru-RU" dirty="0"/>
              <a:t>бюджетной и налоговой политики на территории городского округа Пелым на 2020 год и плановый период 2021-2022 годов, </a:t>
            </a:r>
            <a:r>
              <a:rPr lang="ru-RU" dirty="0" smtClean="0"/>
              <a:t>утвержденным </a:t>
            </a:r>
            <a:r>
              <a:rPr lang="ru-RU" dirty="0"/>
              <a:t>постановлением администрации городского округа Пелым от 21.10.2019 года № 358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Информация об основных параметрах местного бюджета 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24228635"/>
              </p:ext>
            </p:extLst>
          </p:nvPr>
        </p:nvGraphicFramePr>
        <p:xfrm>
          <a:off x="304800" y="1196975"/>
          <a:ext cx="8443664" cy="3017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14040"/>
              </p:ext>
            </p:extLst>
          </p:nvPr>
        </p:nvGraphicFramePr>
        <p:xfrm>
          <a:off x="323528" y="4500894"/>
          <a:ext cx="8424936" cy="196480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612347"/>
                <a:gridCol w="1868373"/>
                <a:gridCol w="1944216"/>
              </a:tblGrid>
              <a:tr h="25490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Основные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 параметры местного бюджета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</a:tr>
              <a:tr h="254909">
                <a:tc>
                  <a:txBody>
                    <a:bodyPr/>
                    <a:lstStyle/>
                    <a:p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2020 </a:t>
                      </a:r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(план)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baseline="0" dirty="0" smtClean="0">
                          <a:latin typeface="Arial" pitchFamily="34" charset="0"/>
                          <a:cs typeface="Arial" pitchFamily="34" charset="0"/>
                        </a:rPr>
                        <a:t>2020 (факт)</a:t>
                      </a:r>
                      <a:endParaRPr lang="ru-RU" sz="12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Доходы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210 578,41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206 953,22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в т.ч. безвозмездные поступления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150 464,41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149 881,02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Расходы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217 780,74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169 697,32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Дефицит (-), </a:t>
                      </a:r>
                      <a:r>
                        <a:rPr lang="ru-RU" sz="1200" dirty="0" err="1" smtClean="0">
                          <a:latin typeface="Arial" pitchFamily="34" charset="0"/>
                          <a:cs typeface="Arial" pitchFamily="34" charset="0"/>
                        </a:rPr>
                        <a:t>Профицит</a:t>
                      </a:r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 (+)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- 7 202,33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37 255,90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32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Arial" pitchFamily="34" charset="0"/>
                          <a:cs typeface="Arial" pitchFamily="34" charset="0"/>
                        </a:rPr>
                        <a:t>Муниципальный долг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5 500,00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100,00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8344" y="4214817"/>
            <a:ext cx="10715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33382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доходов местного бюджета за 2020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808567"/>
              </p:ext>
            </p:extLst>
          </p:nvPr>
        </p:nvGraphicFramePr>
        <p:xfrm>
          <a:off x="179512" y="692696"/>
          <a:ext cx="8750206" cy="5879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70058204"/>
              </p:ext>
            </p:extLst>
          </p:nvPr>
        </p:nvGraphicFramePr>
        <p:xfrm>
          <a:off x="287016" y="548680"/>
          <a:ext cx="8856984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298071" flipV="1">
            <a:off x="446949" y="3708305"/>
            <a:ext cx="3243668" cy="24492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доходов местного </a:t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2020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927870570"/>
              </p:ext>
            </p:extLst>
          </p:nvPr>
        </p:nvGraphicFramePr>
        <p:xfrm>
          <a:off x="251520" y="1037187"/>
          <a:ext cx="8676456" cy="469607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010127"/>
                <a:gridCol w="2398585"/>
                <a:gridCol w="2267744"/>
              </a:tblGrid>
              <a:tr h="43275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baseline="0" dirty="0" smtClean="0">
                          <a:latin typeface="Arial" pitchFamily="34" charset="0"/>
                          <a:cs typeface="Arial" pitchFamily="34" charset="0"/>
                        </a:rPr>
                        <a:t>2020 год (факт)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768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НАЛОГОВЫЕ И НЕНАЛОГОВЫЕ ДОХОДЫ, В ТОМ ЧИСЛЕ: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60 114,00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59 811,11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510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НА ПРИБЫЛЬ, ДОХОДЫ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45 183,00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45 423,11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6547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3 400,00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3 625,65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4401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НА СОВОКУПНЫЙ ДОХОД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1 280,00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1 065,09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144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НАЛОГИ НА ИМУЩЕСТВО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1 377,00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1 136,14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576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ГОСУДАРСТВЕННАЯ ПОШЛИНА  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0,20</a:t>
                      </a:r>
                    </a:p>
                  </a:txBody>
                  <a:tcPr anchor="ctr"/>
                </a:tc>
              </a:tr>
              <a:tr h="2772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4 682,00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4 423,25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31859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ПЛАТЕЖИ ПРИ ПОЛЬЗОВАНИИ ПРИРОДНЫМИ РЕСУРСАМИ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1 118,00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1 113,54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ОКАЗАНИЯ ПЛАТНЫХ УСЛУГ И КОМПЕНСАЦИИ ЗАТРАТ ГОСУДАРСТВА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1 170,00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1 128,82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1 901,00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1 892,34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76332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ШТРАФЫ, САНКЦИИ, ВОЗМЕЩЕНИЕ УЩЕРБА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2,97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375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БЕЗВОЗМЕЗДНЫЕ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ПОСТУПЛЕНИЯ, В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ТОМ ЧИСЛЕ: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150 464,41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149 881,02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9494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СУБСИДИИ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2 985,41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2 880,18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33713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СУБВЕНЦИИ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58 664,50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58 207,76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69791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ИНЫЕ МЕЖБЮДЖЕТНЫЕ ТРАНСФЕРТЫ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3 370,50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3 349,08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5721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ДОТАЦИИ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85 444,00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" pitchFamily="34" charset="0"/>
                          <a:cs typeface="Arial" pitchFamily="34" charset="0"/>
                        </a:rPr>
                        <a:t>85</a:t>
                      </a:r>
                      <a:r>
                        <a:rPr lang="ru-RU" sz="900" baseline="0" dirty="0" smtClean="0">
                          <a:latin typeface="Arial" pitchFamily="34" charset="0"/>
                          <a:cs typeface="Arial" pitchFamily="34" charset="0"/>
                        </a:rPr>
                        <a:t> 444,00</a:t>
                      </a:r>
                      <a:endParaRPr lang="ru-RU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77254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0,00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- 2 738,92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27425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ИТОГО ДОХОДОВ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210 578,41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" pitchFamily="34" charset="0"/>
                          <a:cs typeface="Arial" pitchFamily="34" charset="0"/>
                        </a:rPr>
                        <a:t>206 953,21</a:t>
                      </a:r>
                      <a:endParaRPr lang="ru-RU" sz="9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812360" y="692696"/>
            <a:ext cx="1115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/>
              <a:t>Тыс. рублей</a:t>
            </a:r>
            <a:endParaRPr lang="ru-RU" sz="1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3998" cy="40582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Структура исполнения расходов местного бюджета за 2020 год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98064749"/>
              </p:ext>
            </p:extLst>
          </p:nvPr>
        </p:nvGraphicFramePr>
        <p:xfrm>
          <a:off x="179512" y="620688"/>
          <a:ext cx="8750206" cy="6000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688883648"/>
              </p:ext>
            </p:extLst>
          </p:nvPr>
        </p:nvGraphicFramePr>
        <p:xfrm>
          <a:off x="179512" y="620688"/>
          <a:ext cx="8604423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__20130309_1798171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077072"/>
            <a:ext cx="1889878" cy="25071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4400" y="6400800"/>
            <a:ext cx="457200" cy="365125"/>
          </a:xfrm>
        </p:spPr>
        <p:txBody>
          <a:bodyPr/>
          <a:lstStyle/>
          <a:p>
            <a:pPr>
              <a:defRPr/>
            </a:pPr>
            <a:fld id="{E533161D-B176-4DFC-9135-E90233BDBDFC}" type="slidenum">
              <a:rPr 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pPr>
                <a:defRPr/>
              </a:pPr>
              <a:t>7</a:t>
            </a:fld>
            <a:endParaRPr lang="en-US" sz="1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graphicFrame>
        <p:nvGraphicFramePr>
          <p:cNvPr id="8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66168986"/>
              </p:ext>
            </p:extLst>
          </p:nvPr>
        </p:nvGraphicFramePr>
        <p:xfrm>
          <a:off x="228600" y="1981200"/>
          <a:ext cx="8519865" cy="4495804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4845372"/>
                <a:gridCol w="1911762"/>
                <a:gridCol w="1762731"/>
              </a:tblGrid>
              <a:tr h="28850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Наименование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2020 год (факт)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88500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28 878,37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23 949,75   </a:t>
                      </a:r>
                    </a:p>
                  </a:txBody>
                  <a:tcPr marL="0" marR="0" marT="0" marB="0" anchor="ctr"/>
                </a:tc>
              </a:tr>
              <a:tr h="29450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ОБОРОНА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268,80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268,80   </a:t>
                      </a:r>
                    </a:p>
                  </a:txBody>
                  <a:tcPr marL="0" marR="0" marT="0" marB="0" anchor="ctr"/>
                </a:tc>
              </a:tr>
              <a:tr h="48083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7 529,00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5 869,67   </a:t>
                      </a:r>
                    </a:p>
                  </a:txBody>
                  <a:tcPr marL="0" marR="0" marT="0" marB="0" anchor="ctr"/>
                </a:tc>
              </a:tr>
              <a:tr h="288500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НАЦИОНАЛЬНАЯ ЭКОНОМИКА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27 074,15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6 063,59   </a:t>
                      </a:r>
                    </a:p>
                  </a:txBody>
                  <a:tcPr marL="0" marR="0" marT="0" marB="0" anchor="ctr"/>
                </a:tc>
              </a:tr>
              <a:tr h="288500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13 210,85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11 027,81   </a:t>
                      </a:r>
                    </a:p>
                  </a:txBody>
                  <a:tcPr marL="0" marR="0" marT="0" marB="0" anchor="ctr"/>
                </a:tc>
              </a:tr>
              <a:tr h="294520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ОХРАНА ОКРУЖАЮЩЕЙ СРЕДЫ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80,00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80,00   </a:t>
                      </a:r>
                    </a:p>
                  </a:txBody>
                  <a:tcPr marL="0" marR="0" marT="0" marB="0" anchor="ctr"/>
                </a:tc>
              </a:tr>
              <a:tr h="30052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ОБРАЗОВАНИЕ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96 104,28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84 755,70   </a:t>
                      </a:r>
                    </a:p>
                  </a:txBody>
                  <a:tcPr marL="0" marR="0" marT="0" marB="0" anchor="ctr"/>
                </a:tc>
              </a:tr>
              <a:tr h="30052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КУЛЬТУРА, КИНЕМАТОГРАФИЯ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31 219,35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25 004,48   </a:t>
                      </a:r>
                    </a:p>
                  </a:txBody>
                  <a:tcPr marL="0" marR="0" marT="0" marB="0" anchor="ctr"/>
                </a:tc>
              </a:tr>
              <a:tr h="30052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СОЦИАЛЬНАЯ ПОЛИТИКА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12 782,93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12 082,58   </a:t>
                      </a:r>
                    </a:p>
                  </a:txBody>
                  <a:tcPr marL="0" marR="0" marT="0" marB="0" anchor="ctr"/>
                </a:tc>
              </a:tr>
              <a:tr h="30052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365,00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364,54   </a:t>
                      </a:r>
                    </a:p>
                  </a:txBody>
                  <a:tcPr marL="0" marR="0" marT="0" marB="0" anchor="ctr"/>
                </a:tc>
              </a:tr>
              <a:tr h="30052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218,00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</a:t>
                      </a:r>
                      <a:r>
                        <a:rPr lang="ru-RU" sz="12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218,00   </a:t>
                      </a:r>
                      <a:endParaRPr lang="ru-RU" sz="1200" b="0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  <a:tr h="480833">
                <a:tc>
                  <a:txBody>
                    <a:bodyPr/>
                    <a:lstStyle/>
                    <a:p>
                      <a:pPr marL="179388" indent="0" algn="just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50,00</a:t>
                      </a:r>
                      <a:endParaRPr lang="ru-RU" sz="1200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12,40   </a:t>
                      </a:r>
                    </a:p>
                  </a:txBody>
                  <a:tcPr marL="0" marR="0" marT="0" marB="0" anchor="ctr"/>
                </a:tc>
              </a:tr>
              <a:tr h="288500">
                <a:tc>
                  <a:txBody>
                    <a:bodyPr/>
                    <a:lstStyle/>
                    <a:p>
                      <a:pPr marL="84138" indent="0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r>
                        <a:rPr lang="ru-RU" sz="1200" b="1" baseline="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РАСХОДОВ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217 780,74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ru-RU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169 697,32</a:t>
                      </a:r>
                      <a:endParaRPr lang="ru-RU" sz="1200" b="1" i="0" u="none" strike="noStrike" dirty="0">
                        <a:solidFill>
                          <a:srgbClr val="C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pic>
        <p:nvPicPr>
          <p:cNvPr id="21507" name="Рисунок 5" descr="7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914400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Прямоугольник 82"/>
          <p:cNvSpPr/>
          <p:nvPr/>
        </p:nvSpPr>
        <p:spPr>
          <a:xfrm>
            <a:off x="1828800" y="304800"/>
            <a:ext cx="5638800" cy="40011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Администрация городского округа Пелым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1357290" y="1071546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ИСПОЛНЕНИЕ ПО РАСХОДАМ </a:t>
            </a:r>
            <a:r>
              <a:rPr lang="ru-RU" sz="20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МЕСТНОГО </a:t>
            </a:r>
            <a:r>
              <a:rPr lang="ru-RU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БЮДЖЕТА ЗА 2020 ГОД</a:t>
            </a:r>
            <a:endParaRPr lang="ru-RU" sz="2000" i="1" dirty="0"/>
          </a:p>
        </p:txBody>
      </p:sp>
      <p:sp>
        <p:nvSpPr>
          <p:cNvPr id="26692" name="TextBox 85"/>
          <p:cNvSpPr txBox="1">
            <a:spLocks noChangeArrowheads="1"/>
          </p:cNvSpPr>
          <p:nvPr/>
        </p:nvSpPr>
        <p:spPr bwMode="auto">
          <a:xfrm>
            <a:off x="7458958" y="1656400"/>
            <a:ext cx="10715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000" b="1" i="1" dirty="0">
                <a:solidFill>
                  <a:schemeClr val="accent6">
                    <a:lumMod val="50000"/>
                  </a:schemeClr>
                </a:solidFill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build="p"/>
      <p:bldP spid="2669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95736" y="4149080"/>
            <a:ext cx="6408712" cy="2111368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2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Межбюджетные трансферты – средства, предоставляемые одним бюджетом бюджетной системы Российской Федерации другому бюджету Российской Федерации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>
          <a:xfrm>
            <a:off x="428596" y="260648"/>
            <a:ext cx="8229600" cy="5025740"/>
          </a:xfrm>
        </p:spPr>
        <p:txBody>
          <a:bodyPr>
            <a:normAutofit/>
          </a:bodyPr>
          <a:lstStyle/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Дотации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на безвозмездной основе и безвозвратной основе без установления направлений и (или) условий их использования.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Субсидии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на условиях долевого финансирования расходов.</a:t>
            </a:r>
            <a:endParaRPr lang="ru-RU" sz="1800" dirty="0" smtClean="0"/>
          </a:p>
          <a:p>
            <a:pPr marL="0" indent="36195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Субвенции</a:t>
            </a:r>
            <a:r>
              <a:rPr lang="ru-RU" sz="2800" dirty="0" smtClean="0"/>
              <a:t> - </a:t>
            </a:r>
            <a:r>
              <a:rPr lang="ru-RU" sz="2200" dirty="0" smtClean="0"/>
              <a:t>межбюджетные трансферты, предоставляемые бюджету другого уровня в целях исполнения государственных полномочий.</a:t>
            </a:r>
          </a:p>
          <a:p>
            <a:pPr algn="just">
              <a:buNone/>
            </a:pPr>
            <a:endParaRPr lang="ru-RU" sz="2800" dirty="0"/>
          </a:p>
        </p:txBody>
      </p:sp>
      <p:pic>
        <p:nvPicPr>
          <p:cNvPr id="5" name="Рисунок 4" descr="__20140207_170883492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437112"/>
            <a:ext cx="2214578" cy="1823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71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Безвозмездные поступления 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за 2020 год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700667052"/>
              </p:ext>
            </p:extLst>
          </p:nvPr>
        </p:nvGraphicFramePr>
        <p:xfrm>
          <a:off x="179512" y="1124744"/>
          <a:ext cx="8784976" cy="3312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34983"/>
              </p:ext>
            </p:extLst>
          </p:nvPr>
        </p:nvGraphicFramePr>
        <p:xfrm>
          <a:off x="395536" y="4714884"/>
          <a:ext cx="8424936" cy="16222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4174518"/>
                <a:gridCol w="2049309"/>
                <a:gridCol w="2201109"/>
              </a:tblGrid>
              <a:tr h="370300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2020 год (план)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2020 год (факт)</a:t>
                      </a:r>
                    </a:p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тыс. рублей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5744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2 985,41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2 880,18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458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58 664,50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r>
                        <a:rPr lang="ru-RU" sz="1000" baseline="0" dirty="0" smtClean="0">
                          <a:latin typeface="Arial" pitchFamily="34" charset="0"/>
                          <a:cs typeface="Arial" pitchFamily="34" charset="0"/>
                        </a:rPr>
                        <a:t> 207,76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646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Иные межбюджетные трансферты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3 370,50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3 349,08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50652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Дотации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85 444,00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Arial" pitchFamily="34" charset="0"/>
                          <a:cs typeface="Arial" pitchFamily="34" charset="0"/>
                        </a:rPr>
                        <a:t>85 444,00</a:t>
                      </a:r>
                      <a:endParaRPr lang="ru-RU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02882">
                <a:tc>
                  <a:txBody>
                    <a:bodyPr/>
                    <a:lstStyle/>
                    <a:p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Всего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150 464,41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itchFamily="34" charset="0"/>
                          <a:cs typeface="Arial" pitchFamily="34" charset="0"/>
                        </a:rPr>
                        <a:t>149 881,02</a:t>
                      </a:r>
                      <a:endParaRPr lang="ru-RU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Расходы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Обычная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2388</TotalTime>
  <Words>1547</Words>
  <Application>Microsoft Office PowerPoint</Application>
  <PresentationFormat>Экран (4:3)</PresentationFormat>
  <Paragraphs>270</Paragraphs>
  <Slides>16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Расходы</vt:lpstr>
      <vt:lpstr>Воздушный поток</vt:lpstr>
      <vt:lpstr>Презентация PowerPoint</vt:lpstr>
      <vt:lpstr>Презентация PowerPoint</vt:lpstr>
      <vt:lpstr>Информация об основных параметрах местного бюджета </vt:lpstr>
      <vt:lpstr>Структура исполнения доходов местного бюджета за 2020 год</vt:lpstr>
      <vt:lpstr> Исполнение доходов местного  бюджета за 2020 год</vt:lpstr>
      <vt:lpstr>Структура исполнения расходов местного бюджета за 2020 год</vt:lpstr>
      <vt:lpstr>Презентация PowerPoint</vt:lpstr>
      <vt:lpstr> Межбюджетные трансферты – средства, предоставляемые одним бюджетом бюджетной системы Российской Федерации другому бюджету Российской Федерации</vt:lpstr>
      <vt:lpstr>Безвозмездные поступления   за 2020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econom</cp:lastModifiedBy>
  <cp:revision>246</cp:revision>
  <dcterms:created xsi:type="dcterms:W3CDTF">2015-04-08T11:20:50Z</dcterms:created>
  <dcterms:modified xsi:type="dcterms:W3CDTF">2021-04-15T04:58:50Z</dcterms:modified>
</cp:coreProperties>
</file>