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14" r:id="rId2"/>
  </p:sldMasterIdLst>
  <p:notesMasterIdLst>
    <p:notesMasterId r:id="rId15"/>
  </p:notesMasterIdLst>
  <p:handoutMasterIdLst>
    <p:handoutMasterId r:id="rId16"/>
  </p:handoutMasterIdLst>
  <p:sldIdLst>
    <p:sldId id="468" r:id="rId3"/>
    <p:sldId id="470" r:id="rId4"/>
    <p:sldId id="471" r:id="rId5"/>
    <p:sldId id="474" r:id="rId6"/>
    <p:sldId id="476" r:id="rId7"/>
    <p:sldId id="461" r:id="rId8"/>
    <p:sldId id="459" r:id="rId9"/>
    <p:sldId id="478" r:id="rId10"/>
    <p:sldId id="460" r:id="rId11"/>
    <p:sldId id="467" r:id="rId12"/>
    <p:sldId id="465" r:id="rId13"/>
    <p:sldId id="4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00297A"/>
    <a:srgbClr val="9900FF"/>
    <a:srgbClr val="00A44A"/>
    <a:srgbClr val="CC3300"/>
    <a:srgbClr val="FF3F3F"/>
    <a:srgbClr val="7A0000"/>
    <a:srgbClr val="FF7D7D"/>
    <a:srgbClr val="0050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59" autoAdjust="0"/>
    <p:restoredTop sz="98808" autoAdjust="0"/>
  </p:normalViewPr>
  <p:slideViewPr>
    <p:cSldViewPr>
      <p:cViewPr varScale="1">
        <p:scale>
          <a:sx n="98" d="100"/>
          <a:sy n="98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view3D>
      <c:perspective val="30"/>
    </c:view3D>
    <c:plotArea>
      <c:layout>
        <c:manualLayout>
          <c:layoutTarget val="inner"/>
          <c:xMode val="edge"/>
          <c:yMode val="edge"/>
          <c:x val="2.3188599943906728E-2"/>
          <c:y val="2.319767753504064E-2"/>
          <c:w val="0.79730414181232423"/>
          <c:h val="0.806352045369298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2" formatCode="#,##0.0">
                  <c:v>158738800</c:v>
                </c:pt>
                <c:pt idx="3" formatCode="#,##0.0">
                  <c:v>153625300</c:v>
                </c:pt>
                <c:pt idx="4" formatCode="#,##0.0">
                  <c:v>155052500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из областного бюджета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2" formatCode="#,##0.0">
                  <c:v>102119800</c:v>
                </c:pt>
                <c:pt idx="3" formatCode="#,##0.0">
                  <c:v>93611300</c:v>
                </c:pt>
                <c:pt idx="4" formatCode="#,##0.0">
                  <c:v>91636500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162014000</c:v>
                </c:pt>
                <c:pt idx="3" formatCode="#,##0.0">
                  <c:v>153877300</c:v>
                </c:pt>
                <c:pt idx="4" formatCode="#,##0.0">
                  <c:v>155229500</c:v>
                </c:pt>
              </c:numCache>
            </c:numRef>
          </c:val>
        </c:ser>
        <c:shape val="cylinder"/>
        <c:axId val="73345280"/>
        <c:axId val="42688512"/>
        <c:axId val="0"/>
      </c:bar3DChart>
      <c:catAx>
        <c:axId val="73345280"/>
        <c:scaling>
          <c:orientation val="minMax"/>
        </c:scaling>
        <c:axPos val="b"/>
        <c:numFmt formatCode="General" sourceLinked="1"/>
        <c:tickLblPos val="nextTo"/>
        <c:crossAx val="42688512"/>
        <c:crosses val="autoZero"/>
        <c:auto val="1"/>
        <c:lblAlgn val="ctr"/>
        <c:lblOffset val="100"/>
      </c:catAx>
      <c:valAx>
        <c:axId val="426885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7334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98712867760132"/>
          <c:y val="0.27386708005903082"/>
          <c:w val="0.24201285772158421"/>
          <c:h val="0.555363505087533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057352684754058E-2"/>
          <c:y val="0.11136242472614929"/>
          <c:w val="0.7065462753950339"/>
          <c:h val="0.75144508670520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3F3F"/>
            </a:solidFill>
          </c:spPr>
          <c:explosion val="25"/>
          <c:dPt>
            <c:idx val="0"/>
            <c:spPr>
              <a:solidFill>
                <a:srgbClr val="DEA90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7"/>
            <c:spPr>
              <a:solidFill>
                <a:srgbClr val="CC3300"/>
              </a:solidFill>
            </c:spPr>
          </c:dPt>
          <c:dPt>
            <c:idx val="8"/>
            <c:spPr>
              <a:solidFill>
                <a:srgbClr val="9900FF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Pt>
            <c:idx val="1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164"/>
                </a:pPr>
                <a:endParaRPr lang="ru-RU"/>
              </a:p>
            </c:txPr>
            <c:showPercent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и государственного дролга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13.350000000000005</c:v>
                </c:pt>
                <c:pt idx="1">
                  <c:v>0.14000000000000001</c:v>
                </c:pt>
                <c:pt idx="2">
                  <c:v>4.7</c:v>
                </c:pt>
                <c:pt idx="3">
                  <c:v>2.11</c:v>
                </c:pt>
                <c:pt idx="4">
                  <c:v>10.91</c:v>
                </c:pt>
                <c:pt idx="5">
                  <c:v>0.15000000000000008</c:v>
                </c:pt>
                <c:pt idx="6">
                  <c:v>49.120000000000012</c:v>
                </c:pt>
                <c:pt idx="7">
                  <c:v>13.139999999999999</c:v>
                </c:pt>
                <c:pt idx="8">
                  <c:v>6.08</c:v>
                </c:pt>
                <c:pt idx="9">
                  <c:v>0.16</c:v>
                </c:pt>
                <c:pt idx="10">
                  <c:v>0.14000000000000001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showPercent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и государственного дролга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14.38</c:v>
                </c:pt>
                <c:pt idx="1">
                  <c:v>0.15000000000000008</c:v>
                </c:pt>
                <c:pt idx="2">
                  <c:v>4.5999999999999996</c:v>
                </c:pt>
                <c:pt idx="3">
                  <c:v>2.2200000000000002</c:v>
                </c:pt>
                <c:pt idx="4">
                  <c:v>7.2700000000000014</c:v>
                </c:pt>
                <c:pt idx="5">
                  <c:v>0.19</c:v>
                </c:pt>
                <c:pt idx="6">
                  <c:v>50.7</c:v>
                </c:pt>
                <c:pt idx="7">
                  <c:v>13.76</c:v>
                </c:pt>
                <c:pt idx="8">
                  <c:v>6.4300000000000024</c:v>
                </c:pt>
                <c:pt idx="9">
                  <c:v>0.16</c:v>
                </c:pt>
                <c:pt idx="10">
                  <c:v>0.14000000000000001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showPercent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и государственного дролга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14.32</c:v>
                </c:pt>
                <c:pt idx="1">
                  <c:v>0.15000000000000008</c:v>
                </c:pt>
                <c:pt idx="2">
                  <c:v>4.5599999999999996</c:v>
                </c:pt>
                <c:pt idx="3">
                  <c:v>2.2000000000000002</c:v>
                </c:pt>
                <c:pt idx="4">
                  <c:v>7.21</c:v>
                </c:pt>
                <c:pt idx="5">
                  <c:v>0.19</c:v>
                </c:pt>
                <c:pt idx="6">
                  <c:v>51.06</c:v>
                </c:pt>
                <c:pt idx="7">
                  <c:v>13.639999999999999</c:v>
                </c:pt>
                <c:pt idx="8">
                  <c:v>6.37</c:v>
                </c:pt>
                <c:pt idx="9">
                  <c:v>0.16</c:v>
                </c:pt>
                <c:pt idx="10">
                  <c:v>0.14000000000000001</c:v>
                </c:pt>
                <c:pt idx="11">
                  <c:v>0</c:v>
                </c:pt>
              </c:numCache>
            </c:numRef>
          </c:val>
        </c:ser>
        <c:dLbls>
          <c:showPercent val="1"/>
        </c:dLbls>
      </c:pie3DChart>
      <c:spPr>
        <a:noFill/>
        <a:ln w="24630">
          <a:noFill/>
        </a:ln>
      </c:spPr>
    </c:plotArea>
    <c:legend>
      <c:legendPos val="r"/>
      <c:layout>
        <c:manualLayout>
          <c:xMode val="edge"/>
          <c:yMode val="edge"/>
          <c:x val="0.71268883714592413"/>
          <c:y val="5.9264383859532477E-2"/>
          <c:w val="0.24720772485914724"/>
          <c:h val="0.84768147790203563"/>
        </c:manualLayout>
      </c:layout>
      <c:txPr>
        <a:bodyPr/>
        <a:lstStyle/>
        <a:p>
          <a:pPr>
            <a:defRPr sz="873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45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>
        <c:manualLayout>
          <c:layoutTarget val="inner"/>
          <c:xMode val="edge"/>
          <c:yMode val="edge"/>
          <c:x val="0.11219309705324509"/>
          <c:y val="2.1333184019709402E-2"/>
          <c:w val="0.62265141748952935"/>
          <c:h val="0.821708054536802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2" formatCode="#,##0.0">
                  <c:v>871</c:v>
                </c:pt>
                <c:pt idx="3">
                  <c:v>1006</c:v>
                </c:pt>
                <c:pt idx="4">
                  <c:v>709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2" formatCode="#,##0.0">
                  <c:v>50085.7</c:v>
                </c:pt>
                <c:pt idx="3" formatCode="#,##0.00">
                  <c:v>50582.9</c:v>
                </c:pt>
                <c:pt idx="4" formatCode="#,##0.00">
                  <c:v>51890.1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2" formatCode="#,##0.0">
                  <c:v>51163.1</c:v>
                </c:pt>
                <c:pt idx="3" formatCode="#,##0.00">
                  <c:v>42022.400000000001</c:v>
                </c:pt>
                <c:pt idx="4">
                  <c:v>39037.4</c:v>
                </c:pt>
              </c:numCache>
            </c:numRef>
          </c:val>
        </c:ser>
        <c:axId val="95804800"/>
        <c:axId val="95847552"/>
      </c:barChart>
      <c:catAx>
        <c:axId val="95804800"/>
        <c:scaling>
          <c:orientation val="minMax"/>
        </c:scaling>
        <c:axPos val="l"/>
        <c:numFmt formatCode="General" sourceLinked="1"/>
        <c:tickLblPos val="nextTo"/>
        <c:crossAx val="95847552"/>
        <c:crosses val="autoZero"/>
        <c:auto val="1"/>
        <c:lblAlgn val="ctr"/>
        <c:lblOffset val="100"/>
      </c:catAx>
      <c:valAx>
        <c:axId val="958475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5804800"/>
        <c:crosses val="autoZero"/>
        <c:crossBetween val="between"/>
      </c:valAx>
      <c:spPr>
        <a:ln>
          <a:solidFill>
            <a:srgbClr val="DEA900"/>
          </a:solidFill>
        </a:ln>
      </c:spPr>
    </c:plotArea>
    <c:legend>
      <c:legendPos val="r"/>
      <c:layout/>
    </c:legend>
    <c:plotVisOnly val="1"/>
  </c:chart>
  <c:spPr>
    <a:solidFill>
      <a:srgbClr val="FFFF00"/>
    </a:solidFill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07.04.2020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07.04.2020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4/7/2020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F8F0-53C2-42E2-A492-5BA8168523E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5" r:id="rId1"/>
    <p:sldLayoutId id="2147486116" r:id="rId2"/>
    <p:sldLayoutId id="2147486117" r:id="rId3"/>
    <p:sldLayoutId id="2147486118" r:id="rId4"/>
    <p:sldLayoutId id="2147486119" r:id="rId5"/>
    <p:sldLayoutId id="2147486120" r:id="rId6"/>
    <p:sldLayoutId id="2147486121" r:id="rId7"/>
    <p:sldLayoutId id="2147486122" r:id="rId8"/>
    <p:sldLayoutId id="2147486123" r:id="rId9"/>
    <p:sldLayoutId id="2147486124" r:id="rId10"/>
    <p:sldLayoutId id="21474861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0.png"/><Relationship Id="rId10" Type="http://schemas.openxmlformats.org/officeDocument/2006/relationships/image" Target="../media/image6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6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304800"/>
            <a:ext cx="7143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6700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городского округа Пелым на </a:t>
            </a: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</a:t>
            </a: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плановый период 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-2021 </a:t>
            </a: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годов</a:t>
            </a:r>
          </a:p>
          <a:p>
            <a:pPr algn="ctr">
              <a:defRPr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43022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85"/>
          <p:cNvGrpSpPr>
            <a:grpSpLocks/>
          </p:cNvGrpSpPr>
          <p:nvPr/>
        </p:nvGrpSpPr>
        <p:grpSpPr bwMode="auto">
          <a:xfrm>
            <a:off x="165100" y="3097213"/>
            <a:ext cx="3784600" cy="2797175"/>
            <a:chOff x="104" y="1951"/>
            <a:chExt cx="2384" cy="1762"/>
          </a:xfrm>
        </p:grpSpPr>
        <p:pic>
          <p:nvPicPr>
            <p:cNvPr id="23587" name="Скругленный прямоугольник 8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951"/>
              <a:ext cx="2384" cy="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4" name="Text Box 4"/>
            <p:cNvSpPr txBox="1">
              <a:spLocks noChangeArrowheads="1"/>
            </p:cNvSpPr>
            <p:nvPr/>
          </p:nvSpPr>
          <p:spPr bwMode="auto">
            <a:xfrm>
              <a:off x="226" y="2050"/>
              <a:ext cx="2140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Организационно –воспитательная  работа с молодежью</a:t>
              </a:r>
            </a:p>
            <a:p>
              <a:pPr marL="358775" indent="-358775">
                <a:buFont typeface="Wingdings" pitchFamily="2" charset="2"/>
                <a:buChar char="v"/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Мероприятия по оздоровительной компании детей</a:t>
              </a:r>
            </a:p>
            <a:p>
              <a:pPr marL="358775" indent="-358775">
                <a:buFont typeface="Wingdings" pitchFamily="2" charset="2"/>
                <a:buChar char="v"/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Проведение мероприятий по организации отдыха детей в каникулярное время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0" y="1249363"/>
            <a:ext cx="4330700" cy="1908175"/>
            <a:chOff x="251345" y="2478819"/>
            <a:chExt cx="4465200" cy="1493255"/>
          </a:xfrm>
        </p:grpSpPr>
        <p:grpSp>
          <p:nvGrpSpPr>
            <p:cNvPr id="23583" name="Блок-схема: несколько документов 60"/>
            <p:cNvGrpSpPr>
              <a:grpSpLocks/>
            </p:cNvGrpSpPr>
            <p:nvPr/>
          </p:nvGrpSpPr>
          <p:grpSpPr bwMode="auto">
            <a:xfrm>
              <a:off x="254487" y="2478819"/>
              <a:ext cx="4462058" cy="1493255"/>
              <a:chOff x="79248" y="1249680"/>
              <a:chExt cx="4328160" cy="1908048"/>
            </a:xfrm>
          </p:grpSpPr>
          <p:pic>
            <p:nvPicPr>
              <p:cNvPr id="23585" name="Блок-схема: несколько документов 6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248" y="1249680"/>
                <a:ext cx="4328160" cy="1908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6" name="Text Box 35"/>
              <p:cNvSpPr txBox="1">
                <a:spLocks noChangeArrowheads="1"/>
              </p:cNvSpPr>
              <p:nvPr/>
            </p:nvSpPr>
            <p:spPr bwMode="auto">
              <a:xfrm>
                <a:off x="128051" y="1593585"/>
                <a:ext cx="3563309" cy="138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80" name="Прямоугольник 30"/>
            <p:cNvSpPr>
              <a:spLocks noChangeArrowheads="1"/>
            </p:cNvSpPr>
            <p:nvPr/>
          </p:nvSpPr>
          <p:spPr bwMode="auto">
            <a:xfrm>
              <a:off x="251345" y="2753139"/>
              <a:ext cx="3752148" cy="86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Молодежная политика и оздоровление детей</a:t>
              </a: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3400" y="1295400"/>
            <a:ext cx="4213225" cy="1752600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743199" y="4224394"/>
              <a:ext cx="3657599" cy="60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Культура, </a:t>
              </a:r>
            </a:p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кинематография</a:t>
              </a:r>
              <a:endParaRPr lang="ru-RU" sz="2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034213" y="990600"/>
            <a:ext cx="1652587" cy="1295400"/>
            <a:chOff x="3177299" y="5356909"/>
            <a:chExt cx="935881" cy="825870"/>
          </a:xfrm>
        </p:grpSpPr>
        <p:grpSp>
          <p:nvGrpSpPr>
            <p:cNvPr id="23573" name="Овал 83"/>
            <p:cNvGrpSpPr>
              <a:grpSpLocks/>
            </p:cNvGrpSpPr>
            <p:nvPr/>
          </p:nvGrpSpPr>
          <p:grpSpPr bwMode="auto">
            <a:xfrm>
              <a:off x="3177299" y="5356909"/>
              <a:ext cx="935881" cy="825870"/>
              <a:chOff x="7699248" y="975360"/>
              <a:chExt cx="1511808" cy="1322832"/>
            </a:xfrm>
          </p:grpSpPr>
          <p:pic>
            <p:nvPicPr>
              <p:cNvPr id="23575" name="Овал 83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99248" y="975360"/>
                <a:ext cx="1511808" cy="1322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7973726" y="1184485"/>
                <a:ext cx="970113" cy="833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06935" y="5551231"/>
              <a:ext cx="844437" cy="37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latin typeface="Century" pitchFamily="18" charset="0"/>
                </a:rPr>
                <a:t>21 281,0</a:t>
              </a:r>
              <a:endParaRPr lang="ru-RU" sz="1600" b="1" dirty="0">
                <a:latin typeface="Century" pitchFamily="18" charset="0"/>
              </a:endParaRPr>
            </a:p>
            <a:p>
              <a:pPr algn="ctr"/>
              <a:r>
                <a:rPr lang="ru-RU" sz="1600" b="1" dirty="0">
                  <a:latin typeface="Georgia" pitchFamily="18" charset="0"/>
                </a:rPr>
                <a:t>тыс. рублей</a:t>
              </a: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7239000" y="2895600"/>
            <a:ext cx="1765300" cy="3014663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4048125" y="3017838"/>
            <a:ext cx="3632200" cy="3333750"/>
            <a:chOff x="2550" y="1901"/>
            <a:chExt cx="2288" cy="2100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50" y="1901"/>
              <a:ext cx="2288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90" y="2018"/>
              <a:ext cx="2012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8775" indent="-358775">
                <a:defRPr/>
              </a:pPr>
              <a:endParaRPr lang="ru-RU" sz="800" b="1" dirty="0"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«Патриотическое воспитание граждан ГО Пелым»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«Развитие культуры ГО Пелым»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«Профилактика ВИЧ-инфекций»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>
                <a:buFont typeface="Wingdings" pitchFamily="2" charset="2"/>
                <a:buChar char="v"/>
                <a:defRPr/>
              </a:pP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Приобретение программного обеспечения для работы с электронными каталогами</a:t>
              </a: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800" y="228600"/>
            <a:ext cx="53340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pSp>
        <p:nvGrpSpPr>
          <p:cNvPr id="13" name="Группа 84"/>
          <p:cNvGrpSpPr>
            <a:grpSpLocks/>
          </p:cNvGrpSpPr>
          <p:nvPr/>
        </p:nvGrpSpPr>
        <p:grpSpPr bwMode="auto">
          <a:xfrm>
            <a:off x="2822568" y="1066800"/>
            <a:ext cx="1677995" cy="1295400"/>
            <a:chOff x="3177299" y="5356434"/>
            <a:chExt cx="983332" cy="829676"/>
          </a:xfrm>
        </p:grpSpPr>
        <p:grpSp>
          <p:nvGrpSpPr>
            <p:cNvPr id="23565" name="Овал 58"/>
            <p:cNvGrpSpPr>
              <a:grpSpLocks/>
            </p:cNvGrpSpPr>
            <p:nvPr/>
          </p:nvGrpSpPr>
          <p:grpSpPr bwMode="auto">
            <a:xfrm>
              <a:off x="3177299" y="5356434"/>
              <a:ext cx="935881" cy="829676"/>
              <a:chOff x="2974848" y="993648"/>
              <a:chExt cx="1511808" cy="1328928"/>
            </a:xfrm>
          </p:grpSpPr>
          <p:pic>
            <p:nvPicPr>
              <p:cNvPr id="23567" name="Овал 58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974848" y="993648"/>
                <a:ext cx="1511808" cy="1328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3248356" y="1203736"/>
                <a:ext cx="970803" cy="83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66" name="Прямоугольник 59"/>
            <p:cNvSpPr>
              <a:spLocks noChangeArrowheads="1"/>
            </p:cNvSpPr>
            <p:nvPr/>
          </p:nvSpPr>
          <p:spPr bwMode="auto">
            <a:xfrm>
              <a:off x="3239627" y="5481135"/>
              <a:ext cx="921004" cy="37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Georgia" pitchFamily="18" charset="0"/>
                </a:rPr>
                <a:t>1370,1</a:t>
              </a:r>
            </a:p>
            <a:p>
              <a:pPr algn="ctr"/>
              <a:r>
                <a:rPr lang="ru-RU" sz="1600" b="1" dirty="0" smtClean="0">
                  <a:latin typeface="Georgia" pitchFamily="18" charset="0"/>
                </a:rPr>
                <a:t> тыс</a:t>
              </a:r>
              <a:r>
                <a:rPr lang="ru-RU" sz="1600" b="1" dirty="0">
                  <a:latin typeface="Georgia" pitchFamily="18" charset="0"/>
                </a:rPr>
                <a:t>. рублей</a:t>
              </a:r>
            </a:p>
          </p:txBody>
        </p:sp>
      </p:grpSp>
      <p:pic>
        <p:nvPicPr>
          <p:cNvPr id="37" name="Рисунок 36" descr="IMG_493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62200" y="5410200"/>
            <a:ext cx="1981200" cy="1320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0" y="1643050"/>
            <a:ext cx="8627999" cy="4689475"/>
            <a:chOff x="322263" y="1676400"/>
            <a:chExt cx="8627999" cy="4689475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3621024" y="1676400"/>
              <a:ext cx="3392424" cy="1481328"/>
              <a:chOff x="-31814" y="914400"/>
              <a:chExt cx="3392424" cy="1481328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31814" y="914400"/>
                <a:ext cx="3392424" cy="1481328"/>
                <a:chOff x="-31814" y="914400"/>
                <a:chExt cx="3392424" cy="1481328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31814" y="914400"/>
                  <a:ext cx="2895600" cy="1371600"/>
                  <a:chOff x="3621024" y="1676400"/>
                  <a:chExt cx="2895600" cy="13716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621024" y="1676400"/>
                    <a:ext cx="2895600" cy="1371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624" y="1905000"/>
                    <a:ext cx="1914244" cy="6188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ru-RU" sz="1000" b="1">
                        <a:latin typeface="Georgia" pitchFamily="18" charset="0"/>
                      </a:rPr>
                      <a:t>Доплаты к пенсиям, дополнительное пенсионное обеспечение</a:t>
                    </a: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2025586" y="1219200"/>
                  <a:ext cx="1335024" cy="1176528"/>
                  <a:chOff x="5678424" y="1981200"/>
                  <a:chExt cx="1335024" cy="1176528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678424" y="1981200"/>
                    <a:ext cx="1335024" cy="1176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7249" y="2016125"/>
                    <a:ext cx="554038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177986" y="1447800"/>
                <a:ext cx="11430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687824" y="2590800"/>
              <a:ext cx="3962400" cy="1981200"/>
              <a:chOff x="1877948" y="1882775"/>
              <a:chExt cx="3962400" cy="1981200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1877948" y="2339975"/>
                <a:ext cx="3200400" cy="1524000"/>
                <a:chOff x="4687824" y="304800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687824" y="304800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840224" y="3505200"/>
                  <a:ext cx="2757206" cy="618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latin typeface="Georgia" pitchFamily="18" charset="0"/>
                    </a:rPr>
                    <a:t>Мероприятия в области социальной политики (общественные организации)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237" y="1882775"/>
                <a:ext cx="3051111" cy="1219200"/>
                <a:chOff x="5599113" y="2590800"/>
                <a:chExt cx="3051111" cy="1219200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202424" y="2590800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584450" cy="2039974"/>
              <a:chOff x="2789174" y="2800350"/>
              <a:chExt cx="2584450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322263" y="1935480"/>
              <a:ext cx="3463353" cy="4315968"/>
              <a:chOff x="22225" y="1859280"/>
              <a:chExt cx="3463353" cy="4315968"/>
            </a:xfrm>
          </p:grpSpPr>
          <p:grpSp>
            <p:nvGrpSpPr>
              <p:cNvPr id="24594" name="Скругленный прямоугольник 120"/>
              <p:cNvGrpSpPr>
                <a:grpSpLocks/>
              </p:cNvGrpSpPr>
              <p:nvPr/>
            </p:nvGrpSpPr>
            <p:grpSpPr bwMode="auto">
              <a:xfrm>
                <a:off x="653986" y="2667000"/>
                <a:ext cx="2831592" cy="1600200"/>
                <a:chOff x="954024" y="2743200"/>
                <a:chExt cx="2831592" cy="1600200"/>
              </a:xfrm>
            </p:grpSpPr>
            <p:pic>
              <p:nvPicPr>
                <p:cNvPr id="24607" name="Скругленный прямоугольник 120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4024" y="2743200"/>
                  <a:ext cx="2831592" cy="160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335024" y="2926080"/>
                  <a:ext cx="2141396" cy="911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solidFill>
                        <a:srgbClr val="000000"/>
                      </a:solidFill>
                      <a:latin typeface="Georgia" pitchFamily="18" charset="0"/>
                    </a:rPr>
                    <a:t>Государственная программа СО «Социальная поддержка и социальное обслуживание населения СО»</a:t>
                  </a:r>
                  <a:endParaRPr lang="ru-RU" sz="1000" b="1" dirty="0">
                    <a:solidFill>
                      <a:srgbClr val="000000"/>
                    </a:solidFill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44386" y="4678680"/>
                <a:ext cx="2944368" cy="1496568"/>
                <a:chOff x="344424" y="4754880"/>
                <a:chExt cx="2944368" cy="1496568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44424" y="4754880"/>
                  <a:ext cx="2944368" cy="1496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25424" y="5212080"/>
                  <a:ext cx="2101772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latin typeface="Georgia" pitchFamily="18" charset="0"/>
                    </a:rPr>
                    <a:t>Предоставление отдельным категориям граждан компенсаций расходов на оплату жилого помещения и </a:t>
                  </a:r>
                  <a:r>
                    <a:rPr lang="ru-RU" sz="1000" b="1" dirty="0" err="1" smtClean="0">
                      <a:latin typeface="Georgia" pitchFamily="18" charset="0"/>
                    </a:rPr>
                    <a:t>оммунальных</a:t>
                  </a:r>
                  <a:r>
                    <a:rPr lang="ru-RU" sz="1000" b="1" dirty="0" smtClean="0">
                      <a:latin typeface="Georgia" pitchFamily="18" charset="0"/>
                    </a:rPr>
                    <a:t> услуг 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22225" y="1859280"/>
                <a:ext cx="1469961" cy="1382395"/>
                <a:chOff x="2379663" y="2446655"/>
                <a:chExt cx="1469961" cy="1382395"/>
              </a:xfrm>
            </p:grpSpPr>
            <p:grpSp>
              <p:nvGrpSpPr>
                <p:cNvPr id="24597" name="Овал 133"/>
                <p:cNvGrpSpPr>
                  <a:grpSpLocks/>
                </p:cNvGrpSpPr>
                <p:nvPr/>
              </p:nvGrpSpPr>
              <p:grpSpPr bwMode="auto">
                <a:xfrm>
                  <a:off x="2379663" y="2446655"/>
                  <a:ext cx="1469961" cy="1188720"/>
                  <a:chOff x="322263" y="1935480"/>
                  <a:chExt cx="1469961" cy="1188720"/>
                </a:xfrm>
              </p:grpSpPr>
              <p:pic>
                <p:nvPicPr>
                  <p:cNvPr id="24603" name="Овал 1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96824" y="1935480"/>
                    <a:ext cx="1295400" cy="1188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2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199" y="2038350"/>
                    <a:ext cx="554038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</p:grp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>
                  <a:off x="2554224" y="2674938"/>
                  <a:ext cx="1066800" cy="261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5257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2954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i="1" dirty="0"/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6781800" y="12192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9857,0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8500" y="4572000"/>
            <a:ext cx="29337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allAtOnce"/>
      <p:bldP spid="116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736850"/>
            <a:ext cx="3835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648200"/>
            <a:ext cx="2743200" cy="2209800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388100" y="4716780"/>
              <a:ext cx="22098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DSC0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953000"/>
            <a:ext cx="2667000" cy="17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52600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4953000" y="19812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258 тыс</a:t>
            </a: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рублей</a:t>
            </a:r>
            <a:endParaRPr lang="ru-RU" sz="1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характеристики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Межбюджетные отношения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Дополнительная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информация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500858" cy="88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5720" y="928670"/>
            <a:ext cx="864399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 	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smtClean="0"/>
              <a:t>Отношения, связанные с принятием проекта решения Думы городского округа Пелым, урегулированы Бюджетным кодексом Российской Федерации, </a:t>
            </a:r>
          </a:p>
          <a:p>
            <a:r>
              <a:rPr lang="ru-RU" sz="1600" dirty="0" smtClean="0"/>
              <a:t>- Положением о бюджетном процессе в городском округе Пелым от 25.09.2012 года № 87/17, утвержденным решением Думы городского округа Пелым, </a:t>
            </a:r>
          </a:p>
          <a:p>
            <a:r>
              <a:rPr lang="ru-RU" sz="1600" dirty="0" smtClean="0"/>
              <a:t>- Прогнозом социально-экономического развития городского округа Пелым на 2018-2020 годы, утвержденным постановлением администрации городского округа Пелым от 13.11.2017 года № 346; </a:t>
            </a:r>
          </a:p>
          <a:p>
            <a:r>
              <a:rPr lang="ru-RU" sz="1600" dirty="0" smtClean="0"/>
              <a:t>-Основными направлениями бюджетной и налоговой политики на территории городского округа Пелым на 2018-2020 годы, утвержденные постановлением администрации городского округа Пелым от 14.11.2017 года № 349; </a:t>
            </a:r>
          </a:p>
          <a:p>
            <a:r>
              <a:rPr lang="ru-RU" sz="1600" dirty="0" smtClean="0"/>
              <a:t>- Перечнем муниципальных программ городского округа Пелым на 2018 год и плановый период 2019-2020 годов утвержденные постановлением администрации городского округа Пелым от 23.10.2017 года № 322 «Об утверждении перечня муниципальных программ городского округа Пелым на 2018 год и плановый период 2019-2020 годов»; </a:t>
            </a:r>
          </a:p>
          <a:p>
            <a:pPr eaLnBrk="0" hangingPunct="0">
              <a:buFontTx/>
              <a:buChar char="-"/>
              <a:tabLst>
                <a:tab pos="1638300" algn="l"/>
              </a:tabLst>
            </a:pPr>
            <a:r>
              <a:rPr lang="ru-RU" sz="1600" dirty="0" smtClean="0">
                <a:cs typeface="Times New Roman" pitchFamily="18" charset="0"/>
              </a:rPr>
              <a:t>Реестром расходных обязательств городского округа Пелым;</a:t>
            </a:r>
            <a:endParaRPr lang="ru-RU" sz="1600" dirty="0" smtClean="0"/>
          </a:p>
          <a:p>
            <a:pPr eaLnBrk="0" hangingPunct="0">
              <a:buFontTx/>
              <a:buChar char="-"/>
              <a:tabLst>
                <a:tab pos="1638300" algn="l"/>
              </a:tabLst>
            </a:pPr>
            <a:r>
              <a:rPr lang="ru-RU" sz="1600" dirty="0" smtClean="0"/>
              <a:t>другими сведениями необходимыми для составления проекта местного бюджета.</a:t>
            </a:r>
            <a:endParaRPr lang="ru-RU" sz="1600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r>
              <a:rPr lang="ru-RU" dirty="0" smtClean="0"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85729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 на 2018 год и плановый период  2019-2020 годов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7972452" cy="3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3" y="4353666"/>
          <a:ext cx="7286677" cy="1828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43075"/>
                <a:gridCol w="2143140"/>
                <a:gridCol w="1500198"/>
                <a:gridCol w="2000264"/>
              </a:tblGrid>
              <a:tr h="26271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параметры местного бюджета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2719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738 800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153 625 300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155 052 500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 том числе из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областного бюджета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102 119 800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93 611 300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91 636 500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162 014 000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877 300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155 229 500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Дефицит (-)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3 275 200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252 000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177 000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6644" y="392906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Доходы местного бюджета на 2018 год и плановый период 2019-2020 годов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572560" cy="51049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72098"/>
                <a:gridCol w="1214446"/>
                <a:gridCol w="1000132"/>
                <a:gridCol w="1285884"/>
              </a:tblGrid>
              <a:tr h="305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3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56 619,0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60 014,0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63 416,0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44 004,0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46 781,0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49588,0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1 600,0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1 900,0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1 965,0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3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2 035,0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на имущество физических лиц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220,0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614,0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570,0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3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от использования имущества, находящегося в государственной и муниципальной собственности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2 739,0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2 752,0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2 774,0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Платежи при пользовании  природными ресурсами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050,0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091,0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2 189,0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Доходы от оказания платных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услуг (работ) и компенсации затрат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2 160,0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1 900,0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100,0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 и не материальных активов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826,0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1 500,0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1 500,0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081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341,0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63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поступления ( в том числе):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102 119,8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96 311,3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91 636,5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51 163,1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42 022,4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39 037,4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50 085,7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582,9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51 890,1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871,0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1006,0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709,0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Всего доходов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158 738,8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153 625,3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155 052,5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5272" y="107154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1" y="1828801"/>
          <a:ext cx="8191528" cy="417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357290" y="785794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2018 год и плановый период 2019-2020 годов </a:t>
            </a:r>
            <a:endParaRPr lang="ru-RU" sz="2000" i="1" dirty="0"/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1214422"/>
          <a:ext cx="8072493" cy="546192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00660"/>
                <a:gridCol w="1071570"/>
                <a:gridCol w="1000132"/>
                <a:gridCol w="1000131"/>
              </a:tblGrid>
              <a:tr h="2813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115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22140,71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22 122,81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22 123,61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68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224,4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226,8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235,2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759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7 074,0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7 074,0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7 074,0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68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3 421,6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3 419,3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3 419,3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68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17 671,0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11 191,0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11 191,0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78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84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 (в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том числе):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79 576,1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77 916,38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79 259,38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6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543,52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20 726,52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21 244,52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6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46 420,47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518,45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45 298,45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6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053,94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5 053,94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5 053,94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6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Молодежная политика и оздоровление детей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1 370,1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1 413,4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1 458,4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6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6 204.,06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6 204,06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6204,06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28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21 281,0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21 181,0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21 181,0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85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9 857,0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9 894,0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9 894,0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55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258,0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242,0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242,0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03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219,0</a:t>
                      </a:r>
                    </a:p>
                  </a:txBody>
                  <a:tcPr anchor="ctr"/>
                </a:tc>
              </a:tr>
              <a:tr h="27667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  <a:endParaRPr lang="ru-RU" sz="11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1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115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162014,0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153 877,3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155 229,5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214290"/>
            <a:ext cx="5638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285852" y="57148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Расходы бюджета на 2018 год и плановый период 2019-2020 годов</a:t>
            </a:r>
            <a:endParaRPr lang="ru-RU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643834" y="857232"/>
            <a:ext cx="1143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Тыс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endParaRPr lang="ru-RU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на 2018 год и плановый период 2019-2020 годов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764386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4929198"/>
          <a:ext cx="7643866" cy="152781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14578"/>
                <a:gridCol w="1928826"/>
                <a:gridCol w="1571636"/>
                <a:gridCol w="1928826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anchor="ctr"/>
                </a:tc>
              </a:tr>
              <a:tr h="2057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51 163,1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42 022,4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39 037,4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8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50 085,7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50 582,9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890,1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871,0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1 006,0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709,0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28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102 119,8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93 611,3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91 636,5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IMG_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5334000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500562" y="1214422"/>
            <a:ext cx="4389438" cy="5510212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600" y="1828800"/>
                      <a:ext cx="4190273" cy="189435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404280" y="2909598"/>
                  <a:ext cx="754194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800626" y="5638800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248734" y="3886200"/>
              <a:ext cx="2210182" cy="2438400"/>
              <a:chOff x="1829134" y="3657600"/>
              <a:chExt cx="2210182" cy="2438400"/>
            </a:xfrm>
          </p:grpSpPr>
          <p:grpSp>
            <p:nvGrpSpPr>
              <p:cNvPr id="22581" name="Овал 176"/>
              <p:cNvGrpSpPr>
                <a:grpSpLocks/>
              </p:cNvGrpSpPr>
              <p:nvPr/>
            </p:nvGrpSpPr>
            <p:grpSpPr bwMode="auto">
              <a:xfrm>
                <a:off x="1829134" y="3657600"/>
                <a:ext cx="2133967" cy="1143000"/>
                <a:chOff x="6248404" y="3886200"/>
                <a:chExt cx="2133598" cy="1143000"/>
              </a:xfrm>
            </p:grpSpPr>
            <p:pic>
              <p:nvPicPr>
                <p:cNvPr id="22592" name="Овал 176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467602" y="3886200"/>
                  <a:ext cx="914400" cy="83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48401" y="4114635"/>
                  <a:ext cx="990601" cy="914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</p:grpSp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924717" y="3733619"/>
                <a:ext cx="1114599" cy="2362381"/>
                <a:chOff x="7572917" y="4419419"/>
                <a:chExt cx="1114599" cy="2362381"/>
              </a:xfrm>
            </p:grpSpPr>
            <p:grpSp>
              <p:nvGrpSpPr>
                <p:cNvPr id="22583" name="Группа 46"/>
                <p:cNvGrpSpPr>
                  <a:grpSpLocks/>
                </p:cNvGrpSpPr>
                <p:nvPr/>
              </p:nvGrpSpPr>
              <p:grpSpPr bwMode="auto">
                <a:xfrm>
                  <a:off x="7572918" y="5943600"/>
                  <a:ext cx="1038388" cy="838200"/>
                  <a:chOff x="3602669" y="4814895"/>
                  <a:chExt cx="1211452" cy="995434"/>
                </a:xfrm>
              </p:grpSpPr>
              <p:grpSp>
                <p:nvGrpSpPr>
                  <p:cNvPr id="22588" name="Овал 186"/>
                  <p:cNvGrpSpPr>
                    <a:grpSpLocks/>
                  </p:cNvGrpSpPr>
                  <p:nvPr/>
                </p:nvGrpSpPr>
                <p:grpSpPr bwMode="auto">
                  <a:xfrm>
                    <a:off x="3747135" y="4814895"/>
                    <a:ext cx="1066986" cy="995434"/>
                    <a:chOff x="7467597" y="5486399"/>
                    <a:chExt cx="914400" cy="838200"/>
                  </a:xfrm>
                </p:grpSpPr>
                <p:pic>
                  <p:nvPicPr>
                    <p:cNvPr id="22590" name="Овал 186"/>
                    <p:cNvPicPr>
                      <a:picLocks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7467597" y="5486399"/>
                      <a:ext cx="914400" cy="838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2323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85095" y="5724526"/>
                      <a:ext cx="430213" cy="4127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</p:grpSp>
              <p:sp>
                <p:nvSpPr>
                  <p:cNvPr id="188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2669" y="4992139"/>
                    <a:ext cx="1211449" cy="5483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20 543,52</a:t>
                    </a:r>
                    <a:endParaRPr lang="ru-RU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тыс. рублей</a:t>
                    </a:r>
                  </a:p>
                </p:txBody>
              </p:sp>
            </p:grpSp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620530" y="5105400"/>
                  <a:ext cx="1066986" cy="838200"/>
                  <a:chOff x="3658211" y="4784286"/>
                  <a:chExt cx="1244815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747126" y="4784286"/>
                    <a:ext cx="1066984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8211" y="4965162"/>
                    <a:ext cx="1244814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2 565,0</a:t>
                    </a:r>
                    <a:endParaRPr lang="ru-RU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572917" y="4419419"/>
                  <a:ext cx="1038385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46 420,47 </a:t>
                  </a:r>
                  <a:r>
                    <a:rPr lang="ru-RU" sz="10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</a:t>
                  </a: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 </a:t>
                  </a:r>
                  <a:r>
                    <a:rPr lang="ru-RU" sz="1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рублей</a:t>
                  </a:r>
                </a:p>
              </p:txBody>
            </p:sp>
          </p:grpSp>
        </p:grpSp>
      </p:grpSp>
      <p:sp>
        <p:nvSpPr>
          <p:cNvPr id="22578" name="TextBox 10"/>
          <p:cNvSpPr txBox="1">
            <a:spLocks noChangeArrowheads="1"/>
          </p:cNvSpPr>
          <p:nvPr/>
        </p:nvSpPr>
        <p:spPr bwMode="auto">
          <a:xfrm>
            <a:off x="228600" y="2714621"/>
            <a:ext cx="19145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Georgia" pitchFamily="18" charset="0"/>
              </a:rPr>
              <a:t>Дополнительное образование и Другие </a:t>
            </a:r>
            <a:r>
              <a:rPr lang="ru-RU" sz="1100" b="1" dirty="0">
                <a:latin typeface="Georgia" pitchFamily="18" charset="0"/>
              </a:rPr>
              <a:t>вопросы в области образования</a:t>
            </a:r>
          </a:p>
        </p:txBody>
      </p:sp>
      <p:sp>
        <p:nvSpPr>
          <p:cNvPr id="22576" name="TextBox 10"/>
          <p:cNvSpPr txBox="1">
            <a:spLocks noChangeArrowheads="1"/>
          </p:cNvSpPr>
          <p:nvPr/>
        </p:nvSpPr>
        <p:spPr bwMode="auto">
          <a:xfrm>
            <a:off x="2438400" y="2714621"/>
            <a:ext cx="15287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Georgia" pitchFamily="18" charset="0"/>
              </a:rPr>
              <a:t>Молодежная политика и оздоровление </a:t>
            </a:r>
            <a:r>
              <a:rPr lang="ru-RU" sz="1100" b="1" dirty="0" smtClean="0">
                <a:latin typeface="Georgia" pitchFamily="18" charset="0"/>
              </a:rPr>
              <a:t>детей</a:t>
            </a:r>
            <a:r>
              <a:rPr lang="en-US" sz="1100" b="1" dirty="0" smtClean="0">
                <a:latin typeface="Georgia" pitchFamily="18" charset="0"/>
              </a:rPr>
              <a:t> </a:t>
            </a:r>
            <a:endParaRPr lang="ru-RU" sz="1100" b="1" dirty="0">
              <a:latin typeface="Georgia" pitchFamily="18" charset="0"/>
            </a:endParaRPr>
          </a:p>
        </p:txBody>
      </p: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905000" y="228600"/>
            <a:ext cx="5638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048000" y="1219200"/>
            <a:ext cx="25523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</a:t>
            </a: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000100" y="1928802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79592,1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19600" y="2057400"/>
            <a:ext cx="30480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/>
              <a:t>Субсидии </a:t>
            </a:r>
            <a:r>
              <a:rPr lang="ru-RU" sz="1000" i="1" dirty="0" smtClean="0"/>
              <a:t> автономным учреждениям на финансовое обеспечение муниципального задания на оказание муниципальных услуг</a:t>
            </a:r>
            <a:endParaRPr lang="ru-RU" sz="1000" i="1" dirty="0"/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19812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391400" y="2071678"/>
            <a:ext cx="1109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20 543,52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495800" y="3962400"/>
            <a:ext cx="2895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Реализация программы «Развитие системы общего образования»</a:t>
            </a:r>
            <a:endParaRPr lang="ru-RU" sz="1000" i="1" dirty="0">
              <a:latin typeface="+mn-lt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495800" y="4800600"/>
            <a:ext cx="2895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Организация питания в муниципальных общеобразовательных организациях</a:t>
            </a:r>
            <a:endParaRPr lang="ru-RU" sz="1000" i="1" dirty="0">
              <a:latin typeface="+mn-lt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495800" y="5638800"/>
            <a:ext cx="28956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Реализация программы «Развитие системы дошкольного образования»</a:t>
            </a:r>
            <a:endParaRPr lang="ru-RU" sz="1000" i="1" dirty="0">
              <a:latin typeface="+mn-lt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53340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27"/>
          <p:cNvGrpSpPr>
            <a:grpSpLocks/>
          </p:cNvGrpSpPr>
          <p:nvPr/>
        </p:nvGrpSpPr>
        <p:grpSpPr bwMode="auto">
          <a:xfrm>
            <a:off x="357158" y="3571876"/>
            <a:ext cx="3870323" cy="2855914"/>
            <a:chOff x="182817" y="3730985"/>
            <a:chExt cx="3870322" cy="2855561"/>
          </a:xfrm>
        </p:grpSpPr>
        <p:grpSp>
          <p:nvGrpSpPr>
            <p:cNvPr id="22550" name="Группа 46"/>
            <p:cNvGrpSpPr>
              <a:grpSpLocks/>
            </p:cNvGrpSpPr>
            <p:nvPr/>
          </p:nvGrpSpPr>
          <p:grpSpPr bwMode="auto">
            <a:xfrm>
              <a:off x="182817" y="3730985"/>
              <a:ext cx="3870322" cy="2855561"/>
              <a:chOff x="182817" y="3730985"/>
              <a:chExt cx="3870322" cy="2855561"/>
            </a:xfrm>
          </p:grpSpPr>
          <p:graphicFrame>
            <p:nvGraphicFramePr>
              <p:cNvPr id="22553" name="Object 3"/>
              <p:cNvGraphicFramePr>
                <a:graphicFrameLocks/>
              </p:cNvGraphicFramePr>
              <p:nvPr/>
            </p:nvGraphicFramePr>
            <p:xfrm>
              <a:off x="182817" y="3873843"/>
              <a:ext cx="3332162" cy="2712703"/>
            </p:xfrm>
            <a:graphic>
              <a:graphicData uri="http://schemas.openxmlformats.org/presentationml/2006/ole">
                <p:oleObj spid="_x0000_s22553" name="Worksheet" r:id="rId12" imgW="3257584" imgH="2495679" progId="Excel.Sheet.8">
                  <p:embed/>
                </p:oleObj>
              </a:graphicData>
            </a:graphic>
          </p:graphicFrame>
          <p:grpSp>
            <p:nvGrpSpPr>
              <p:cNvPr id="22554" name="Группа 45"/>
              <p:cNvGrpSpPr>
                <a:grpSpLocks/>
              </p:cNvGrpSpPr>
              <p:nvPr/>
            </p:nvGrpSpPr>
            <p:grpSpPr bwMode="auto">
              <a:xfrm>
                <a:off x="328869" y="3730985"/>
                <a:ext cx="3724270" cy="2004759"/>
                <a:chOff x="328869" y="3730985"/>
                <a:chExt cx="3724270" cy="2004759"/>
              </a:xfrm>
            </p:grpSpPr>
            <p:grpSp>
              <p:nvGrpSpPr>
                <p:cNvPr id="22555" name="Группа 26"/>
                <p:cNvGrpSpPr>
                  <a:grpSpLocks/>
                </p:cNvGrpSpPr>
                <p:nvPr/>
              </p:nvGrpSpPr>
              <p:grpSpPr bwMode="auto">
                <a:xfrm>
                  <a:off x="328869" y="3883360"/>
                  <a:ext cx="3724270" cy="1852384"/>
                  <a:chOff x="1090865" y="1978360"/>
                  <a:chExt cx="3724270" cy="1852384"/>
                </a:xfrm>
              </p:grpSpPr>
              <p:grpSp>
                <p:nvGrpSpPr>
                  <p:cNvPr id="22560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3367336" y="2249785"/>
                    <a:ext cx="1447799" cy="942868"/>
                    <a:chOff x="2970952" y="1679195"/>
                    <a:chExt cx="1325475" cy="832317"/>
                  </a:xfrm>
                </p:grpSpPr>
                <p:sp>
                  <p:nvSpPr>
                    <p:cNvPr id="12376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0952" y="1679195"/>
                      <a:ext cx="252887" cy="2241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12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Franklin Gothic Book" pitchFamily="34" charset="0"/>
                      </a:endParaRPr>
                    </a:p>
                  </p:txBody>
                </p:sp>
                <p:sp>
                  <p:nvSpPr>
                    <p:cNvPr id="145" name="Прямоугольник 17"/>
                    <p:cNvSpPr/>
                    <p:nvPr/>
                  </p:nvSpPr>
                  <p:spPr>
                    <a:xfrm>
                      <a:off x="3683104" y="2267704"/>
                      <a:ext cx="613323" cy="243808"/>
                    </a:xfrm>
                    <a:prstGeom prst="rect">
                      <a:avLst/>
                    </a:prstGeom>
                  </p:spPr>
                  <p:txBody>
                    <a:bodyPr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  <p:grpSp>
                <p:nvGrpSpPr>
                  <p:cNvPr id="22561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1090865" y="3087122"/>
                    <a:ext cx="977875" cy="743622"/>
                    <a:chOff x="3467159" y="2620157"/>
                    <a:chExt cx="895253" cy="656435"/>
                  </a:xfrm>
                </p:grpSpPr>
                <p:grpSp>
                  <p:nvGrpSpPr>
                    <p:cNvPr id="22567" name="Овал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67159" y="2620157"/>
                      <a:ext cx="773193" cy="656435"/>
                      <a:chOff x="451097" y="4742689"/>
                      <a:chExt cx="844549" cy="743714"/>
                    </a:xfrm>
                  </p:grpSpPr>
                  <p:pic>
                    <p:nvPicPr>
                      <p:cNvPr id="22569" name="Овал 14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7" y="4742689"/>
                        <a:ext cx="844549" cy="7437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72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9685" y="4832351"/>
                        <a:ext cx="276225" cy="254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ru-RU" sz="12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endParaRPr>
                      </a:p>
                    </p:txBody>
                  </p:sp>
                </p:grpSp>
                <p:sp>
                  <p:nvSpPr>
                    <p:cNvPr id="143" name="Прямоугольник 15"/>
                    <p:cNvSpPr/>
                    <p:nvPr/>
                  </p:nvSpPr>
                  <p:spPr>
                    <a:xfrm>
                      <a:off x="3542732" y="2738534"/>
                      <a:ext cx="819680" cy="24449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46 420,47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  <p:grpSp>
                <p:nvGrpSpPr>
                  <p:cNvPr id="22562" name="Группа 49"/>
                  <p:cNvGrpSpPr>
                    <a:grpSpLocks/>
                  </p:cNvGrpSpPr>
                  <p:nvPr/>
                </p:nvGrpSpPr>
                <p:grpSpPr bwMode="auto">
                  <a:xfrm>
                    <a:off x="1173412" y="1978360"/>
                    <a:ext cx="1382711" cy="785720"/>
                    <a:chOff x="3054448" y="2295501"/>
                    <a:chExt cx="1265885" cy="693593"/>
                  </a:xfrm>
                </p:grpSpPr>
                <p:grpSp>
                  <p:nvGrpSpPr>
                    <p:cNvPr id="22563" name="Овал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4448" y="2295501"/>
                      <a:ext cx="1265885" cy="693593"/>
                      <a:chOff x="533648" y="3633779"/>
                      <a:chExt cx="1382710" cy="785814"/>
                    </a:xfrm>
                  </p:grpSpPr>
                  <p:pic>
                    <p:nvPicPr>
                      <p:cNvPr id="22565" name="Овал 13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48" y="3657596"/>
                        <a:ext cx="838199" cy="7619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2368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40133" y="3633779"/>
                        <a:ext cx="276225" cy="253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ru-RU" sz="1200" b="1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Franklin Gothic Book" pitchFamily="34" charset="0"/>
                        </a:endParaRPr>
                      </a:p>
                    </p:txBody>
                  </p:sp>
                </p:grpSp>
                <p:sp>
                  <p:nvSpPr>
                    <p:cNvPr id="141" name="Прямоугольник 140"/>
                    <p:cNvSpPr/>
                    <p:nvPr/>
                  </p:nvSpPr>
                  <p:spPr>
                    <a:xfrm>
                      <a:off x="3193971" y="2451036"/>
                      <a:ext cx="959236" cy="24449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12 628,13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2556" name="Овал 134"/>
                <p:cNvGrpSpPr>
                  <a:grpSpLocks/>
                </p:cNvGrpSpPr>
                <p:nvPr/>
              </p:nvGrpSpPr>
              <p:grpSpPr bwMode="auto">
                <a:xfrm>
                  <a:off x="1908430" y="3730985"/>
                  <a:ext cx="1169987" cy="938098"/>
                  <a:chOff x="2030668" y="3481394"/>
                  <a:chExt cx="1169987" cy="938213"/>
                </a:xfrm>
              </p:grpSpPr>
              <p:sp>
                <p:nvSpPr>
                  <p:cNvPr id="12361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668" y="3481394"/>
                    <a:ext cx="276225" cy="2555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  <p:pic>
                <p:nvPicPr>
                  <p:cNvPr id="22558" name="Овал 134"/>
                  <p:cNvPicPr>
                    <a:picLocks noChangeArrowheads="1"/>
                  </p:cNvPicPr>
                  <p:nvPr/>
                </p:nvPicPr>
                <p:blipFill>
                  <a:blip r:embed="rId15"/>
                  <a:srcRect/>
                  <a:stretch>
                    <a:fillRect/>
                  </a:stretch>
                </p:blipFill>
                <p:spPr bwMode="auto">
                  <a:xfrm>
                    <a:off x="2362455" y="3657607"/>
                    <a:ext cx="838200" cy="76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36" name="Прямоугольник 135"/>
                <p:cNvSpPr/>
                <p:nvPr/>
              </p:nvSpPr>
              <p:spPr bwMode="auto">
                <a:xfrm>
                  <a:off x="2392616" y="4059558"/>
                  <a:ext cx="1057268" cy="2769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20 543,5</a:t>
                  </a:r>
                  <a:endParaRPr lang="ru-RU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22551" name="TextBox 10"/>
            <p:cNvSpPr txBox="1">
              <a:spLocks noChangeArrowheads="1"/>
            </p:cNvSpPr>
            <p:nvPr/>
          </p:nvSpPr>
          <p:spPr bwMode="auto">
            <a:xfrm>
              <a:off x="1990164" y="4429780"/>
              <a:ext cx="1438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Georgia" pitchFamily="18" charset="0"/>
                </a:rPr>
                <a:t>Дошкольное </a:t>
              </a:r>
            </a:p>
            <a:p>
              <a:pPr algn="ctr"/>
              <a:r>
                <a:rPr lang="ru-RU" sz="1400" b="1" dirty="0">
                  <a:latin typeface="Georgia" pitchFamily="18" charset="0"/>
                </a:rPr>
                <a:t>образование</a:t>
              </a:r>
            </a:p>
          </p:txBody>
        </p:sp>
        <p:sp>
          <p:nvSpPr>
            <p:cNvPr id="22552" name="TextBox 10"/>
            <p:cNvSpPr txBox="1">
              <a:spLocks noChangeArrowheads="1"/>
            </p:cNvSpPr>
            <p:nvPr/>
          </p:nvSpPr>
          <p:spPr bwMode="auto">
            <a:xfrm>
              <a:off x="1020763" y="4973844"/>
              <a:ext cx="1438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latin typeface="Georgia" pitchFamily="18" charset="0"/>
                </a:rPr>
                <a:t>Общее образование</a:t>
              </a:r>
            </a:p>
          </p:txBody>
        </p:sp>
      </p:grpSp>
      <p:cxnSp>
        <p:nvCxnSpPr>
          <p:cNvPr id="83" name="Прямая со стрелкой 82"/>
          <p:cNvCxnSpPr/>
          <p:nvPr/>
        </p:nvCxnSpPr>
        <p:spPr>
          <a:xfrm rot="16200000" flipH="1">
            <a:off x="1295400" y="3657600"/>
            <a:ext cx="533400" cy="533400"/>
          </a:xfrm>
          <a:prstGeom prst="straightConnector1">
            <a:avLst/>
          </a:prstGeom>
          <a:ln>
            <a:solidFill>
              <a:srgbClr val="00297A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0800000" flipV="1">
            <a:off x="1905000" y="3581400"/>
            <a:ext cx="838200" cy="609600"/>
          </a:xfrm>
          <a:prstGeom prst="straightConnector1">
            <a:avLst/>
          </a:prstGeom>
          <a:ln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3071802" y="3429001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8" grpId="0" build="p"/>
      <p:bldP spid="22576" grpId="0" build="p"/>
      <p:bldP spid="96" grpId="0" build="p"/>
      <p:bldP spid="97" grpId="0" uiExpan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Расходы</Template>
  <TotalTime>506</TotalTime>
  <Words>762</Words>
  <PresentationFormat>Экран (4:3)</PresentationFormat>
  <Paragraphs>290</Paragraphs>
  <Slides>12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Расходы</vt:lpstr>
      <vt:lpstr>Тема Office</vt:lpstr>
      <vt:lpstr>Worksheet</vt:lpstr>
      <vt:lpstr>Слайд 1</vt:lpstr>
      <vt:lpstr>Слайд 2</vt:lpstr>
      <vt:lpstr>Слайд 3</vt:lpstr>
      <vt:lpstr>Информация об основных параметрах местного бюджета </vt:lpstr>
      <vt:lpstr> Доходы местного бюджета на 2018 год и плановый период 2019-2020 годов</vt:lpstr>
      <vt:lpstr>Слайд 6</vt:lpstr>
      <vt:lpstr>Слайд 7</vt:lpstr>
      <vt:lpstr>Безвозмездные поступления на 2018 год и плановый период 2019-2020 годов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64</cp:revision>
  <dcterms:created xsi:type="dcterms:W3CDTF">2015-04-08T11:20:50Z</dcterms:created>
  <dcterms:modified xsi:type="dcterms:W3CDTF">2020-04-07T11:09:08Z</dcterms:modified>
</cp:coreProperties>
</file>