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5970" r:id="rId2"/>
  </p:sldMasterIdLst>
  <p:notesMasterIdLst>
    <p:notesMasterId r:id="rId19"/>
  </p:notesMasterIdLst>
  <p:handoutMasterIdLst>
    <p:handoutMasterId r:id="rId20"/>
  </p:handoutMasterIdLst>
  <p:sldIdLst>
    <p:sldId id="468" r:id="rId3"/>
    <p:sldId id="471" r:id="rId4"/>
    <p:sldId id="474" r:id="rId5"/>
    <p:sldId id="475" r:id="rId6"/>
    <p:sldId id="476" r:id="rId7"/>
    <p:sldId id="486" r:id="rId8"/>
    <p:sldId id="459" r:id="rId9"/>
    <p:sldId id="477" r:id="rId10"/>
    <p:sldId id="478" r:id="rId11"/>
    <p:sldId id="460" r:id="rId12"/>
    <p:sldId id="467" r:id="rId13"/>
    <p:sldId id="465" r:id="rId14"/>
    <p:sldId id="466" r:id="rId15"/>
    <p:sldId id="425" r:id="rId16"/>
    <p:sldId id="424" r:id="rId17"/>
    <p:sldId id="4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00297A"/>
    <a:srgbClr val="9900FF"/>
    <a:srgbClr val="DEA900"/>
    <a:srgbClr val="00A44A"/>
    <a:srgbClr val="CC3300"/>
    <a:srgbClr val="7A0000"/>
    <a:srgbClr val="FF7D7D"/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9" autoAdjust="0"/>
    <p:restoredTop sz="96929" autoAdjust="0"/>
  </p:normalViewPr>
  <p:slideViewPr>
    <p:cSldViewPr>
      <p:cViewPr varScale="1">
        <p:scale>
          <a:sx n="98" d="100"/>
          <a:sy n="98" d="100"/>
        </p:scale>
        <p:origin x="-1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perspective val="30"/>
    </c:view3D>
    <c:plotArea>
      <c:layout>
        <c:manualLayout>
          <c:layoutTarget val="inner"/>
          <c:xMode val="edge"/>
          <c:yMode val="edge"/>
          <c:x val="2.3188599943906728E-2"/>
          <c:y val="2.319767753504064E-2"/>
          <c:w val="0.79730414181232201"/>
          <c:h val="0.806352045369298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294686</c:v>
                </c:pt>
                <c:pt idx="2">
                  <c:v>280664.26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из областного бюджета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1">
                  <c:v>230715.6</c:v>
                </c:pt>
                <c:pt idx="2">
                  <c:v>227670.02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1">
                  <c:v>321478.8</c:v>
                </c:pt>
                <c:pt idx="2">
                  <c:v>307962</c:v>
                </c:pt>
              </c:numCache>
            </c:numRef>
          </c:val>
        </c:ser>
        <c:shape val="cylinder"/>
        <c:axId val="44642304"/>
        <c:axId val="44643840"/>
        <c:axId val="0"/>
      </c:bar3DChart>
      <c:catAx>
        <c:axId val="44642304"/>
        <c:scaling>
          <c:orientation val="minMax"/>
        </c:scaling>
        <c:axPos val="b"/>
        <c:numFmt formatCode="General" sourceLinked="1"/>
        <c:tickLblPos val="nextTo"/>
        <c:crossAx val="44643840"/>
        <c:crosses val="autoZero"/>
        <c:auto val="1"/>
        <c:lblAlgn val="ctr"/>
        <c:lblOffset val="100"/>
      </c:catAx>
      <c:valAx>
        <c:axId val="446438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464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98712867760132"/>
          <c:y val="0.27386708005903082"/>
          <c:w val="0.24201287132240037"/>
          <c:h val="0.547288899610886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 на имушество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собстьвенности</c:v>
                </c:pt>
                <c:pt idx="6">
                  <c:v>Платежи при пользовании природными ресурсами </c:v>
                </c:pt>
                <c:pt idx="7">
                  <c:v>Доходы от оказания платных услуг (работ) и компенсации затрат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14.16</c:v>
                </c:pt>
                <c:pt idx="1">
                  <c:v>1.36</c:v>
                </c:pt>
                <c:pt idx="2">
                  <c:v>0.29000000000000009</c:v>
                </c:pt>
                <c:pt idx="3">
                  <c:v>0.1</c:v>
                </c:pt>
                <c:pt idx="4">
                  <c:v>0.34</c:v>
                </c:pt>
                <c:pt idx="5">
                  <c:v>1.61</c:v>
                </c:pt>
                <c:pt idx="6">
                  <c:v>0.35000000000000009</c:v>
                </c:pt>
                <c:pt idx="7">
                  <c:v>0.65000000000000024</c:v>
                </c:pt>
                <c:pt idx="8">
                  <c:v>1.0000000000000004E-2</c:v>
                </c:pt>
                <c:pt idx="9">
                  <c:v>1.0000000000000004E-2</c:v>
                </c:pt>
                <c:pt idx="10">
                  <c:v>81.11999999999999</c:v>
                </c:pt>
              </c:numCache>
            </c:numRef>
          </c:val>
        </c:ser>
        <c:dLbls>
          <c:showPercent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67"/>
          <c:h val="0.97700542082661967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8.99</c:v>
                </c:pt>
                <c:pt idx="1">
                  <c:v>8.0000000000000016E-2</c:v>
                </c:pt>
                <c:pt idx="2">
                  <c:v>2</c:v>
                </c:pt>
                <c:pt idx="3">
                  <c:v>4.8199999999999994</c:v>
                </c:pt>
                <c:pt idx="4">
                  <c:v>6.57</c:v>
                </c:pt>
                <c:pt idx="5">
                  <c:v>0.26</c:v>
                </c:pt>
                <c:pt idx="6">
                  <c:v>28</c:v>
                </c:pt>
                <c:pt idx="7">
                  <c:v>45.660000000000004</c:v>
                </c:pt>
                <c:pt idx="8">
                  <c:v>3.4699999999999998</c:v>
                </c:pt>
                <c:pt idx="9">
                  <c:v>8.0000000000000016E-2</c:v>
                </c:pt>
                <c:pt idx="10">
                  <c:v>7.0000000000000021E-2</c:v>
                </c:pt>
              </c:numCache>
            </c:numRef>
          </c:val>
        </c:ser>
        <c:dLbls>
          <c:showPercent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84"/>
          <c:h val="0.97700542082661967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3F3F"/>
            </a:solidFill>
          </c:spPr>
          <c:cat>
            <c:strRef>
              <c:f>Лист1!$A$2:$A$4</c:f>
              <c:strCache>
                <c:ptCount val="3"/>
                <c:pt idx="1">
                  <c:v>2019 план</c:v>
                </c:pt>
                <c:pt idx="2">
                  <c:v>2019 факт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1">
                  <c:v>57122.2</c:v>
                </c:pt>
                <c:pt idx="2">
                  <c:v>56553.5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1">
                  <c:v>2019 план</c:v>
                </c:pt>
                <c:pt idx="2">
                  <c:v>2019 факт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169678.4</c:v>
                </c:pt>
                <c:pt idx="2">
                  <c:v>169678.34999999998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1">
                  <c:v>2019 план</c:v>
                </c:pt>
                <c:pt idx="2">
                  <c:v>2019 факт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1">
                  <c:v>0</c:v>
                </c:pt>
                <c:pt idx="2">
                  <c:v>-2476.8300000000004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Лист1!$A$2:$A$4</c:f>
              <c:strCache>
                <c:ptCount val="3"/>
                <c:pt idx="1">
                  <c:v>2019 план</c:v>
                </c:pt>
                <c:pt idx="2">
                  <c:v>2019 факт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1">
                  <c:v>3915</c:v>
                </c:pt>
                <c:pt idx="2">
                  <c:v>3915</c:v>
                </c:pt>
              </c:numCache>
            </c:numRef>
          </c:val>
        </c:ser>
        <c:axId val="72505216"/>
        <c:axId val="72506752"/>
      </c:barChart>
      <c:catAx>
        <c:axId val="72505216"/>
        <c:scaling>
          <c:orientation val="minMax"/>
        </c:scaling>
        <c:axPos val="l"/>
        <c:numFmt formatCode="General" sourceLinked="1"/>
        <c:tickLblPos val="nextTo"/>
        <c:crossAx val="72506752"/>
        <c:crosses val="autoZero"/>
        <c:auto val="1"/>
        <c:lblAlgn val="ctr"/>
        <c:lblOffset val="100"/>
      </c:catAx>
      <c:valAx>
        <c:axId val="72506752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725052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07.04.2020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85D-3E64-4616-8001-651408E6B7E0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E554-BDEE-4F70-87DF-19FE1D638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E189-8E3E-4999-9C9D-DCA6A6EC2255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AE3C-774F-449A-ADA7-9CCD8D19A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2FC9-317F-4AC7-B8F3-206A1FC7A93F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90FF-CDA7-4EBD-A0FD-9773E790E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766-7F94-4B9A-870C-49AE14652DC0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031A-13B7-40BF-90F7-D9C65DD2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258C-7A18-46C6-8020-E2D501DA404C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21AF-C38D-479B-8364-B41BDA956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F18B-247E-4F71-9D40-ABB8B888D81F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4F20-DD5D-4EE5-BC53-15BA5D69A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B9F182-EF1C-406D-B496-018B8B175CEB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9F0B4C-ABAA-46FF-8A3B-E44CBD475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A6250CA705872A373CEC2A3F6F1747DC63424D81C8F25B7DD33F6B2FBf1A7F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за 2019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143512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2578" name="TextBox 10"/>
          <p:cNvSpPr txBox="1">
            <a:spLocks noChangeArrowheads="1"/>
          </p:cNvSpPr>
          <p:nvPr/>
        </p:nvSpPr>
        <p:spPr bwMode="auto">
          <a:xfrm>
            <a:off x="228600" y="2786058"/>
            <a:ext cx="175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Другие вопросы в области образования</a:t>
            </a:r>
          </a:p>
        </p:txBody>
      </p:sp>
      <p:sp>
        <p:nvSpPr>
          <p:cNvPr id="22576" name="TextBox 10"/>
          <p:cNvSpPr txBox="1">
            <a:spLocks noChangeArrowheads="1"/>
          </p:cNvSpPr>
          <p:nvPr/>
        </p:nvSpPr>
        <p:spPr bwMode="auto">
          <a:xfrm>
            <a:off x="2000232" y="2714620"/>
            <a:ext cx="2143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Молодежная политика и оздоровление </a:t>
            </a:r>
            <a:r>
              <a:rPr lang="ru-RU" sz="1400" b="1" dirty="0" smtClean="0">
                <a:latin typeface="Georgia" pitchFamily="18" charset="0"/>
              </a:rPr>
              <a:t>детей </a:t>
            </a:r>
            <a:r>
              <a:rPr lang="ru-RU" sz="1400" b="1" dirty="0" smtClean="0">
                <a:latin typeface="Georgia" pitchFamily="18" charset="0"/>
              </a:rPr>
              <a:t>1169,32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71934" y="1142985"/>
            <a:ext cx="4857784" cy="41395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                         </a:t>
            </a:r>
            <a:endParaRPr lang="ru-RU" sz="1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городского округа Пелым «Развитие образования в городском округе Пелым на 2015 2021 годы включает в себя: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Подпрограмма 1 «Развитие системы дошкольного образования в городском округе Пелым» -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25 456,49  т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рублей;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Подпрограмма 2  « Развитие системы общего образования в городском округе Пелым –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47 771,04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т.рублей;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Подпрограмма 3 « Развитие системы дополнительного образования детей в городском округе Пелым» –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5 622,91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рублей;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Подпрограмма 4 « Организация  отдыха и оздоровление  детей в городском округе  Пелым –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1 169,32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рублей;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 вопросы в области образования –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6 199,56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рублей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Подпрограмма 5 « Патриотическое воспитание граждан в городском округе Пелым» –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55,00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рублей;</a:t>
            </a:r>
          </a:p>
          <a:p>
            <a:pPr>
              <a:buFontTx/>
              <a:buChar char="-"/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Подпрограмма 6 «Молодежь городского округа Пелым»  -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22,95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рублей;</a:t>
            </a:r>
          </a:p>
          <a:p>
            <a:pPr>
              <a:defRPr/>
            </a:pPr>
            <a:endParaRPr lang="ru-RU" sz="11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000100" y="1928802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86219,33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14351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27"/>
          <p:cNvGrpSpPr>
            <a:grpSpLocks/>
          </p:cNvGrpSpPr>
          <p:nvPr/>
        </p:nvGrpSpPr>
        <p:grpSpPr bwMode="auto">
          <a:xfrm>
            <a:off x="357158" y="3571876"/>
            <a:ext cx="3870323" cy="2855914"/>
            <a:chOff x="182817" y="3730985"/>
            <a:chExt cx="3870322" cy="2855561"/>
          </a:xfrm>
        </p:grpSpPr>
        <p:grpSp>
          <p:nvGrpSpPr>
            <p:cNvPr id="22550" name="Группа 46"/>
            <p:cNvGrpSpPr>
              <a:grpSpLocks/>
            </p:cNvGrpSpPr>
            <p:nvPr/>
          </p:nvGrpSpPr>
          <p:grpSpPr bwMode="auto">
            <a:xfrm>
              <a:off x="182817" y="3730985"/>
              <a:ext cx="3870322" cy="2855561"/>
              <a:chOff x="182817" y="3730985"/>
              <a:chExt cx="3870322" cy="2855561"/>
            </a:xfrm>
          </p:grpSpPr>
          <p:graphicFrame>
            <p:nvGraphicFramePr>
              <p:cNvPr id="22553" name="Object 3"/>
              <p:cNvGraphicFramePr>
                <a:graphicFrameLocks/>
              </p:cNvGraphicFramePr>
              <p:nvPr/>
            </p:nvGraphicFramePr>
            <p:xfrm>
              <a:off x="182817" y="3873843"/>
              <a:ext cx="3332162" cy="2712703"/>
            </p:xfrm>
            <a:graphic>
              <a:graphicData uri="http://schemas.openxmlformats.org/presentationml/2006/ole">
                <p:oleObj spid="_x0000_s22553" name="Worksheet" r:id="rId7" imgW="3324225" imgH="2705100" progId="Excel.Sheet.8">
                  <p:embed/>
                </p:oleObj>
              </a:graphicData>
            </a:graphic>
          </p:graphicFrame>
          <p:grpSp>
            <p:nvGrpSpPr>
              <p:cNvPr id="22554" name="Группа 45"/>
              <p:cNvGrpSpPr>
                <a:grpSpLocks/>
              </p:cNvGrpSpPr>
              <p:nvPr/>
            </p:nvGrpSpPr>
            <p:grpSpPr bwMode="auto">
              <a:xfrm>
                <a:off x="411415" y="3730985"/>
                <a:ext cx="3641724" cy="2029347"/>
                <a:chOff x="411415" y="3730985"/>
                <a:chExt cx="3641724" cy="2029347"/>
              </a:xfrm>
            </p:grpSpPr>
            <p:grpSp>
              <p:nvGrpSpPr>
                <p:cNvPr id="22555" name="Группа 26"/>
                <p:cNvGrpSpPr>
                  <a:grpSpLocks/>
                </p:cNvGrpSpPr>
                <p:nvPr/>
              </p:nvGrpSpPr>
              <p:grpSpPr bwMode="auto">
                <a:xfrm>
                  <a:off x="411415" y="3883359"/>
                  <a:ext cx="3641724" cy="1876973"/>
                  <a:chOff x="1173411" y="1978359"/>
                  <a:chExt cx="3641724" cy="1876973"/>
                </a:xfrm>
              </p:grpSpPr>
              <p:grpSp>
                <p:nvGrpSpPr>
                  <p:cNvPr id="22560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3367336" y="2249785"/>
                    <a:ext cx="1447799" cy="942868"/>
                    <a:chOff x="2970952" y="1679195"/>
                    <a:chExt cx="1325475" cy="832317"/>
                  </a:xfrm>
                </p:grpSpPr>
                <p:sp>
                  <p:nvSpPr>
                    <p:cNvPr id="12376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952" y="1679195"/>
                      <a:ext cx="252887" cy="2241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12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45" name="Прямоугольник 17"/>
                    <p:cNvSpPr/>
                    <p:nvPr/>
                  </p:nvSpPr>
                  <p:spPr>
                    <a:xfrm>
                      <a:off x="3683104" y="2267704"/>
                      <a:ext cx="613323" cy="24380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1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173412" y="3111710"/>
                    <a:ext cx="901702" cy="743622"/>
                    <a:chOff x="3542732" y="2641862"/>
                    <a:chExt cx="825516" cy="656435"/>
                  </a:xfrm>
                </p:grpSpPr>
                <p:grpSp>
                  <p:nvGrpSpPr>
                    <p:cNvPr id="22567" name="Овал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4882" y="2641862"/>
                      <a:ext cx="783366" cy="656435"/>
                      <a:chOff x="579685" y="4767280"/>
                      <a:chExt cx="855661" cy="743714"/>
                    </a:xfrm>
                  </p:grpSpPr>
                  <p:pic>
                    <p:nvPicPr>
                      <p:cNvPr id="22569" name="Овал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97" y="4767280"/>
                        <a:ext cx="844549" cy="7437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72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685" y="4832351"/>
                        <a:ext cx="276225" cy="25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3" name="Прямоугольник 15"/>
                    <p:cNvSpPr/>
                    <p:nvPr/>
                  </p:nvSpPr>
                  <p:spPr>
                    <a:xfrm>
                      <a:off x="3542732" y="2738534"/>
                      <a:ext cx="819680" cy="24449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47771,04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2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173411" y="1978359"/>
                    <a:ext cx="1382712" cy="785719"/>
                    <a:chOff x="3054447" y="2295500"/>
                    <a:chExt cx="1265886" cy="693592"/>
                  </a:xfrm>
                </p:grpSpPr>
                <p:grpSp>
                  <p:nvGrpSpPr>
                    <p:cNvPr id="22563" name="Овал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447" y="2295500"/>
                      <a:ext cx="1265886" cy="693592"/>
                      <a:chOff x="533647" y="3633779"/>
                      <a:chExt cx="1382711" cy="785813"/>
                    </a:xfrm>
                  </p:grpSpPr>
                  <p:pic>
                    <p:nvPicPr>
                      <p:cNvPr id="22565" name="Овал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47" y="3695698"/>
                        <a:ext cx="985846" cy="7238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0133" y="3633779"/>
                        <a:ext cx="276225" cy="253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3193971" y="2451036"/>
                      <a:ext cx="763030" cy="24449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11822,47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556" name="Овал 134"/>
                <p:cNvGrpSpPr>
                  <a:grpSpLocks/>
                </p:cNvGrpSpPr>
                <p:nvPr/>
              </p:nvGrpSpPr>
              <p:grpSpPr bwMode="auto">
                <a:xfrm>
                  <a:off x="1908430" y="3730985"/>
                  <a:ext cx="1169987" cy="938098"/>
                  <a:chOff x="2030668" y="3481394"/>
                  <a:chExt cx="1169987" cy="938213"/>
                </a:xfrm>
              </p:grpSpPr>
              <p:sp>
                <p:nvSpPr>
                  <p:cNvPr id="1236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668" y="3481394"/>
                    <a:ext cx="276225" cy="2555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  <p:pic>
                <p:nvPicPr>
                  <p:cNvPr id="22558" name="Овал 134"/>
                  <p:cNvPicPr>
                    <a:picLocks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2362455" y="3657607"/>
                    <a:ext cx="83820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36" name="Прямоугольник 135"/>
                <p:cNvSpPr/>
                <p:nvPr/>
              </p:nvSpPr>
              <p:spPr bwMode="auto">
                <a:xfrm>
                  <a:off x="2392616" y="4059558"/>
                  <a:ext cx="1057268" cy="27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25456,49</a:t>
                  </a:r>
                  <a:endPara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22551" name="TextBox 10"/>
            <p:cNvSpPr txBox="1">
              <a:spLocks noChangeArrowheads="1"/>
            </p:cNvSpPr>
            <p:nvPr/>
          </p:nvSpPr>
          <p:spPr bwMode="auto">
            <a:xfrm>
              <a:off x="1990164" y="4429780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Дошкольное </a:t>
              </a:r>
            </a:p>
            <a:p>
              <a:pPr algn="ctr"/>
              <a:r>
                <a:rPr lang="ru-RU" sz="1400" b="1" dirty="0">
                  <a:latin typeface="Georgia" pitchFamily="18" charset="0"/>
                </a:rPr>
                <a:t>образование</a:t>
              </a:r>
            </a:p>
          </p:txBody>
        </p:sp>
        <p:sp>
          <p:nvSpPr>
            <p:cNvPr id="22552" name="TextBox 10"/>
            <p:cNvSpPr txBox="1">
              <a:spLocks noChangeArrowheads="1"/>
            </p:cNvSpPr>
            <p:nvPr/>
          </p:nvSpPr>
          <p:spPr bwMode="auto">
            <a:xfrm>
              <a:off x="1020763" y="4973844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Общее образование</a:t>
              </a:r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 rot="16200000" flipH="1">
            <a:off x="1295400" y="3657600"/>
            <a:ext cx="533400" cy="533400"/>
          </a:xfrm>
          <a:prstGeom prst="straightConnector1">
            <a:avLst/>
          </a:prstGeom>
          <a:ln>
            <a:solidFill>
              <a:srgbClr val="00297A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 flipV="1">
            <a:off x="1905000" y="3581400"/>
            <a:ext cx="838200" cy="609600"/>
          </a:xfrm>
          <a:prstGeom prst="straightConnector1">
            <a:avLst/>
          </a:prstGeom>
          <a:ln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8" grpId="0" build="p"/>
      <p:bldP spid="22576" grpId="0" build="p"/>
      <p:bldP spid="96" grpId="0" build="p" animBg="1"/>
      <p:bldP spid="97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358775" y="3254376"/>
            <a:ext cx="33972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>
              <a:buFont typeface="Wingdings" pitchFamily="2" charset="2"/>
              <a:buChar char="v"/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1428728" y="935018"/>
            <a:ext cx="3637363" cy="1394126"/>
            <a:chOff x="2667000" y="4114800"/>
            <a:chExt cx="3749746" cy="1091055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4114800"/>
              <a:ext cx="3749746" cy="1091055"/>
              <a:chOff x="1143000" y="5715000"/>
              <a:chExt cx="3749746" cy="1091055"/>
            </a:xfrm>
          </p:grpSpPr>
          <p:sp>
            <p:nvSpPr>
              <p:cNvPr id="23582" name="Text Box 27"/>
              <p:cNvSpPr txBox="1">
                <a:spLocks noChangeArrowheads="1"/>
              </p:cNvSpPr>
              <p:nvPr/>
            </p:nvSpPr>
            <p:spPr bwMode="auto">
              <a:xfrm>
                <a:off x="1219200" y="5719761"/>
                <a:ext cx="3673546" cy="1086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034214" y="990600"/>
            <a:ext cx="1779088" cy="1295400"/>
            <a:chOff x="3177299" y="5356909"/>
            <a:chExt cx="1007520" cy="82587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177299" y="5356909"/>
              <a:ext cx="935881" cy="825870"/>
              <a:chOff x="7699248" y="975360"/>
              <a:chExt cx="1511808" cy="1322832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99248" y="975360"/>
                <a:ext cx="1511808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73726" y="1184485"/>
                <a:ext cx="970113" cy="833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06935" y="5551231"/>
              <a:ext cx="977884" cy="41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Century" pitchFamily="18" charset="0"/>
                </a:rPr>
                <a:t>140 613,18</a:t>
              </a:r>
              <a:endParaRPr lang="ru-RU" sz="2400" b="1" dirty="0" smtClean="0">
                <a:latin typeface="Century" pitchFamily="18" charset="0"/>
              </a:endParaRPr>
            </a:p>
            <a:p>
              <a:pPr algn="ctr"/>
              <a:r>
                <a:rPr lang="ru-RU" sz="1200" b="1" dirty="0" smtClean="0">
                  <a:latin typeface="Georgia" pitchFamily="18" charset="0"/>
                </a:rPr>
                <a:t>тыс</a:t>
              </a:r>
              <a:r>
                <a:rPr lang="ru-RU" sz="1200" b="1" dirty="0">
                  <a:latin typeface="Georgia" pitchFamily="18" charset="0"/>
                </a:rPr>
                <a:t>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072330" y="2786058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2214858" y="1857364"/>
            <a:ext cx="5214662" cy="4786322"/>
            <a:chOff x="2379" y="1807"/>
            <a:chExt cx="2390" cy="2100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79" y="1807"/>
              <a:ext cx="2390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18" y="2026"/>
              <a:ext cx="2151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defRPr/>
              </a:pPr>
              <a:endParaRPr lang="ru-RU" sz="1400" b="1" dirty="0"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Муниципальная программа «Развитие культуры в городском округе Пелым на период до 2022 года» -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138 151 48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т. рублей и включает в себя:</a:t>
              </a:r>
              <a:endPara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 </a:t>
              </a:r>
              <a:endPara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Подпрограмму 1 «Развитие культуры и искусства» –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122 629,07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т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.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ублей, включает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 в себя Строительство Дома Культуры п. Пелым</a:t>
              </a:r>
              <a:endPara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Подпрограмма 2 «Обеспечение реализации муниципальной программы «Развитие культуры в городском округе Пелым до 2022 года»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15 522,41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 </a:t>
              </a:r>
              <a:r>
                <a:rPr lang="ru-RU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т. рублей. </a:t>
              </a:r>
              <a:endPara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800" y="228600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500438"/>
            <a:ext cx="2286016" cy="18208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428596" y="2159001"/>
            <a:ext cx="8213753" cy="4349750"/>
            <a:chOff x="322199" y="2016125"/>
            <a:chExt cx="8213753" cy="4349750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893703" y="2016125"/>
              <a:ext cx="6097584" cy="1498591"/>
              <a:chOff x="-2759135" y="1254125"/>
              <a:chExt cx="6097584" cy="1498591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2759135" y="1309678"/>
                <a:ext cx="3643338" cy="1443038"/>
                <a:chOff x="893703" y="2071678"/>
                <a:chExt cx="3643338" cy="1443038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93703" y="2143116"/>
                  <a:ext cx="3624274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965141" y="2071678"/>
                  <a:ext cx="3571900" cy="1357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200" b="1" dirty="0" smtClean="0">
                      <a:latin typeface="Georgia" pitchFamily="18" charset="0"/>
                    </a:rPr>
                    <a:t>Муниципальная программа городского округа Пелым «Развитие муниципальной службы на территории городского округа Пелым на 2016-2022 годы» </a:t>
                  </a:r>
                  <a:r>
                    <a:rPr lang="ru-RU" sz="1200" b="1" dirty="0" smtClean="0">
                      <a:latin typeface="Georgia" pitchFamily="18" charset="0"/>
                    </a:rPr>
                    <a:t>-</a:t>
                  </a:r>
                  <a:r>
                    <a:rPr lang="ru-RU" sz="1200" b="1" dirty="0" smtClean="0">
                      <a:latin typeface="Georgia" pitchFamily="18" charset="0"/>
                    </a:rPr>
                    <a:t>1120,97</a:t>
                  </a:r>
                  <a:r>
                    <a:rPr lang="ru-RU" sz="1200" b="1" dirty="0" smtClean="0">
                      <a:latin typeface="Georgia" pitchFamily="18" charset="0"/>
                    </a:rPr>
                    <a:t> </a:t>
                  </a:r>
                  <a:r>
                    <a:rPr lang="ru-RU" sz="1200" b="1" dirty="0" smtClean="0">
                      <a:latin typeface="Georgia" pitchFamily="18" charset="0"/>
                    </a:rPr>
                    <a:t>т. рублей</a:t>
                  </a:r>
                  <a:endParaRPr lang="ru-RU" sz="1200" b="1" dirty="0">
                    <a:latin typeface="Georgia" pitchFamily="18" charset="0"/>
                  </a:endParaRP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724150"/>
              <a:ext cx="3848128" cy="1847850"/>
              <a:chOff x="1877948" y="2016125"/>
              <a:chExt cx="3848128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63785"/>
                <a:ext cx="3848128" cy="1500190"/>
                <a:chOff x="4687824" y="3071810"/>
                <a:chExt cx="3848128" cy="150019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7824" y="3071810"/>
                  <a:ext cx="3848128" cy="1500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50052" y="3214686"/>
                  <a:ext cx="3400148" cy="1214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200" b="1" dirty="0" smtClean="0">
                      <a:latin typeface="Georgia" pitchFamily="18" charset="0"/>
                    </a:rPr>
                    <a:t>Социальное обеспечение населения – </a:t>
                  </a:r>
                  <a:r>
                    <a:rPr lang="ru-RU" sz="1200" b="1" dirty="0" smtClean="0">
                      <a:latin typeface="Georgia" pitchFamily="18" charset="0"/>
                    </a:rPr>
                    <a:t>8 903,30</a:t>
                  </a:r>
                  <a:r>
                    <a:rPr lang="ru-RU" sz="1200" b="1" dirty="0" smtClean="0">
                      <a:latin typeface="Georgia" pitchFamily="18" charset="0"/>
                    </a:rPr>
                    <a:t> </a:t>
                  </a:r>
                  <a:r>
                    <a:rPr lang="ru-RU" sz="1200" b="1" dirty="0" smtClean="0">
                      <a:latin typeface="Georgia" pitchFamily="18" charset="0"/>
                    </a:rPr>
                    <a:t>т.рублей. Предоставление отдельным категориям граждан компенсаций расходов на оплату жилого помещения и коммунальных услуг </a:t>
                  </a:r>
                </a:p>
                <a:p>
                  <a:r>
                    <a:rPr lang="ru-RU" sz="1000" b="1" dirty="0" smtClean="0">
                      <a:latin typeface="Georgia" pitchFamily="18" charset="0"/>
                    </a:rPr>
                    <a:t> 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065056" cy="2039974"/>
              <a:chOff x="2789174" y="2800350"/>
              <a:chExt cx="2065056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2903030" cy="3673652"/>
              <a:chOff x="22161" y="1962150"/>
              <a:chExt cx="2903030" cy="3673652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93599" y="3567114"/>
                <a:ext cx="2831592" cy="1600200"/>
                <a:chOff x="393637" y="3643314"/>
                <a:chExt cx="2831592" cy="1600200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93637" y="3643314"/>
                  <a:ext cx="2831592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607951" y="3857628"/>
                  <a:ext cx="2357453" cy="1071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2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Другие вопросы в области социальной политики –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647 ,97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т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. рублей.</a:t>
                  </a:r>
                  <a:endParaRPr lang="ru-RU" sz="1200" b="1" dirty="0">
                    <a:solidFill>
                      <a:srgbClr val="0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4606" name="Text Box 64"/>
              <p:cNvSpPr txBox="1">
                <a:spLocks noChangeArrowheads="1"/>
              </p:cNvSpPr>
              <p:nvPr/>
            </p:nvSpPr>
            <p:spPr bwMode="auto">
              <a:xfrm>
                <a:off x="425386" y="5135880"/>
                <a:ext cx="2101772" cy="4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4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000760" y="235743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10 672,25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500" y="4572000"/>
            <a:ext cx="29337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13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5929323" y="3714753"/>
            <a:ext cx="2857521" cy="3143248"/>
            <a:chOff x="6095612" y="3876677"/>
            <a:chExt cx="2619394" cy="2828923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1097" y="3876677"/>
              <a:ext cx="2553909" cy="28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095612" y="3876677"/>
              <a:ext cx="2502288" cy="259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Муниципальная программа Развитие физической культуры и спорта в городском округе Пелым на 2017-2023 годы»</a:t>
              </a:r>
              <a:r>
                <a:rPr lang="ru-RU" sz="1200" b="1" i="1" dirty="0">
                  <a:solidFill>
                    <a:srgbClr val="002060"/>
                  </a:solidFill>
                  <a:latin typeface="Georgia" pitchFamily="18" charset="0"/>
                </a:rPr>
                <a:t> </a:t>
              </a: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- </a:t>
              </a: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247,35 </a:t>
              </a: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т. рублей включает в себя: </a:t>
              </a:r>
              <a:r>
                <a:rPr lang="ru-RU" sz="1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Физкультурно-оздоровительную работу </a:t>
              </a:r>
              <a:r>
                <a:rPr lang="ru-RU" sz="1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и спортивные мероприятия</a:t>
              </a:r>
            </a:p>
            <a:p>
              <a:pPr marL="355600" indent="-355600">
                <a:defRPr/>
              </a:pPr>
              <a:endParaRPr lang="ru-RU" sz="1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953000" y="1981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247,35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8839200" cy="20077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0" y="3500438"/>
            <a:ext cx="8643966" cy="2976558"/>
            <a:chOff x="381000" y="3576418"/>
            <a:chExt cx="7696200" cy="2976768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0" y="3862189"/>
              <a:ext cx="7620002" cy="2595762"/>
              <a:chOff x="381000" y="3862189"/>
              <a:chExt cx="7620002" cy="2595762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0" y="3886000"/>
                <a:ext cx="7620002" cy="1047947"/>
                <a:chOff x="8401051" y="3026628"/>
                <a:chExt cx="6191252" cy="858889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3539790" y="3026628"/>
                  <a:ext cx="1052513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4" y="3862189"/>
                <a:ext cx="3133712" cy="2595762"/>
                <a:chOff x="8401050" y="1758053"/>
                <a:chExt cx="2546140" cy="2127463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3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7" name="Скругленный прямоугольник 10"/>
            <p:cNvGrpSpPr>
              <a:grpSpLocks/>
            </p:cNvGrpSpPr>
            <p:nvPr/>
          </p:nvGrpSpPr>
          <p:grpSpPr bwMode="auto">
            <a:xfrm>
              <a:off x="571787" y="3576418"/>
              <a:ext cx="7505413" cy="2976768"/>
              <a:chOff x="571787" y="3576639"/>
              <a:chExt cx="7505413" cy="2976560"/>
            </a:xfrm>
          </p:grpSpPr>
          <p:pic>
            <p:nvPicPr>
              <p:cNvPr id="26641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787" y="3576639"/>
                <a:ext cx="7505413" cy="2976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Text Box 18"/>
              <p:cNvSpPr txBox="1">
                <a:spLocks noChangeArrowheads="1"/>
              </p:cNvSpPr>
              <p:nvPr/>
            </p:nvSpPr>
            <p:spPr bwMode="auto">
              <a:xfrm>
                <a:off x="953419" y="3648077"/>
                <a:ext cx="6805756" cy="2500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ru-RU" sz="1200" dirty="0" smtClean="0"/>
                  <a:t>Подпрограмма 6 "Обеспечение сохранности автомобильных дорог местного значения и повышение безопасности дорожного движения на территории городского округа </a:t>
                </a:r>
                <a:r>
                  <a:rPr lang="ru-RU" sz="1200" dirty="0" smtClean="0"/>
                  <a:t>Пелым»</a:t>
                </a:r>
              </a:p>
              <a:p>
                <a:r>
                  <a:rPr lang="ru-RU" sz="1200" dirty="0" smtClean="0"/>
                  <a:t>Основное </a:t>
                </a:r>
                <a:r>
                  <a:rPr lang="ru-RU" sz="1200" dirty="0" smtClean="0"/>
                  <a:t>мероприятие 1 "Эксплуатационное содержание автомобильных дорог общего пользования местного значения, средств регулирования дорожного движения, тротуаров" </a:t>
                </a:r>
                <a:r>
                  <a:rPr lang="ru-RU" sz="1200" dirty="0" smtClean="0"/>
                  <a:t>– 2656,34 т. </a:t>
                </a:r>
                <a:r>
                  <a:rPr lang="ru-RU" sz="1200" dirty="0" smtClean="0"/>
                  <a:t>р</a:t>
                </a:r>
                <a:r>
                  <a:rPr lang="ru-RU" sz="1200" dirty="0" smtClean="0"/>
                  <a:t>ублей,</a:t>
                </a:r>
              </a:p>
              <a:p>
                <a:r>
                  <a:rPr lang="ru-RU" sz="1200" dirty="0" smtClean="0"/>
                  <a:t>Основное </a:t>
                </a:r>
                <a:r>
                  <a:rPr lang="ru-RU" sz="1200" dirty="0" smtClean="0"/>
                  <a:t>мероприятие 2 "Ремонт автомобильных дорог общего пользования местного значения, прочие работы, связанные с ремонтом автомобильных дорог (разработка ПСД, экспертиза ПСД</a:t>
                </a:r>
                <a:r>
                  <a:rPr lang="ru-RU" sz="1200" dirty="0" smtClean="0"/>
                  <a:t>)"-  11 390 83 т. </a:t>
                </a:r>
                <a:r>
                  <a:rPr lang="ru-RU" sz="1200" dirty="0" smtClean="0"/>
                  <a:t>р</a:t>
                </a:r>
                <a:r>
                  <a:rPr lang="ru-RU" sz="1200" dirty="0" smtClean="0"/>
                  <a:t>ублей, </a:t>
                </a:r>
              </a:p>
              <a:p>
                <a:r>
                  <a:rPr lang="ru-RU" sz="1200" dirty="0" smtClean="0"/>
                  <a:t>Основное </a:t>
                </a:r>
                <a:r>
                  <a:rPr lang="ru-RU" sz="1200" dirty="0" smtClean="0"/>
                  <a:t>мероприятие 3 "Оснащение техническими средствами обучения, оборудованием и учебно-методическими материалами образовательные учреждения, изготовление </a:t>
                </a:r>
                <a:r>
                  <a:rPr lang="ru-RU" sz="1200" dirty="0" smtClean="0"/>
                  <a:t>листовок»,- 38,50 т. </a:t>
                </a:r>
                <a:r>
                  <a:rPr lang="ru-RU" sz="1200" dirty="0" smtClean="0"/>
                  <a:t>р</a:t>
                </a:r>
                <a:r>
                  <a:rPr lang="ru-RU" sz="1200" dirty="0" smtClean="0"/>
                  <a:t>ублей, </a:t>
                </a:r>
              </a:p>
              <a:p>
                <a:r>
                  <a:rPr lang="ru-RU" sz="1200" dirty="0" smtClean="0"/>
                  <a:t>Основное </a:t>
                </a:r>
                <a:r>
                  <a:rPr lang="ru-RU" sz="1200" dirty="0" smtClean="0"/>
                  <a:t>мероприятие 5 "Устройство и ремонт средств регулирования дорожного движения в соответствии с ПОДД", в т.ч. устройство ограждения вблизи дошкольных образовательных учреждений по ул. К. </a:t>
                </a:r>
                <a:r>
                  <a:rPr lang="ru-RU" sz="1200" dirty="0" smtClean="0"/>
                  <a:t>Маркса"  - 162,02  т. </a:t>
                </a:r>
                <a:r>
                  <a:rPr lang="ru-RU" sz="1200" dirty="0" smtClean="0"/>
                  <a:t>р</a:t>
                </a:r>
                <a:r>
                  <a:rPr lang="ru-RU" sz="1200" dirty="0" smtClean="0"/>
                  <a:t>ублей.</a:t>
                </a:r>
              </a:p>
              <a:p>
                <a:endParaRPr lang="ru-RU" sz="900" dirty="0" smtClean="0"/>
              </a:p>
            </p:txBody>
          </p: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2000232" y="2571744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14 247,75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600200" y="228600"/>
            <a:ext cx="50292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85786" y="1142984"/>
            <a:ext cx="8001056" cy="107721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(дорожный фонд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 Подпрограмма 6 "Обеспечение сохранности автомобильных дорог местного значения и повышение безопасности дорожного движения на территории городского округа Пелым"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214282" y="2071678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- Подпрограмма 1 "Комплексное благоустройство территории городского округа Пелым«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проведение лабораторного контроля качества воды источников нецентрализованного водоснабжения, содержание детских игровых площадок содержание светильников и оплата электроэнергии уличного освещения, организация санитарной очистки территории городского округа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Пелым – 2 896,83 т.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ублей,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">
              <a:buFontTx/>
              <a:buChar char="-"/>
            </a:pPr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"Энергосбережение и повышение энергетической эффективности на территории городского округа Пелым» </a:t>
            </a:r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fontAlgn="b">
              <a:buFontTx/>
              <a:buChar char="-"/>
            </a:pPr>
            <a:r>
              <a:rPr lang="ru-RU" sz="120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1 "Модернизация уличного </a:t>
            </a:r>
            <a:r>
              <a:rPr lang="ru-RU" sz="120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освещения« – 557,19 т. Рублей,</a:t>
            </a:r>
            <a:endParaRPr lang="ru-RU" sz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buFontTx/>
              <a:buChar char="-"/>
            </a:pPr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3 "Переселение жителей на территории городского округа Пелым из ветхого аварийного жилищного фонда"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средств местного бюджета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13 143,94 т.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приобретено  и оформлено в собственность городского округа Пелым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квартир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Железнодорожная,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Строителей,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Газовиков,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Карла- Маркса.</a:t>
            </a:r>
          </a:p>
          <a:p>
            <a:pPr lvl="0"/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4 "Содержание и капитальный ремонт общего имущества муниципального жилищного фонда на территории городского округа Пелым»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взнос региональному оператору на капитальный ремонт общего имущества в многоквартирных домах за муниципальные жилые помещения-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368,16 т.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ублей. Капитальный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 общего имущества многоквартирных домов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1 536,04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капитального ремонта общего имущества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многоквартирного дома – окраска фасада и облицовка балконов по улице Строителей д,2, замена дверей в подъездах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многоквартирных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домов.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хозяйства – 1590,12 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рублей Муниципальная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программа городского округа Пелым "Формирование современной комфортной городской среды в городском округе Пелым на 2018-2022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годы» – 447,24 т.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286512" y="2428868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20 240,03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785795"/>
            <a:ext cx="7415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ЖИЛИЩНО-КОММУНАЛЬНОЕ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ХОЗЯЙСТВО                                          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071810"/>
            <a:ext cx="2336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857760"/>
            <a:ext cx="2640588" cy="14017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  <p:bldP spid="4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785786" y="2214554"/>
            <a:ext cx="492922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602B"/>
                </a:solidFill>
                <a:latin typeface="Georgia" pitchFamily="18" charset="0"/>
              </a:rPr>
              <a:t>Подпрограмма 5 "Экологическая программа городского округа Пелым"</a:t>
            </a:r>
            <a:r>
              <a:rPr lang="ru-RU" sz="1200" dirty="0" smtClean="0"/>
              <a:t> </a:t>
            </a:r>
            <a:r>
              <a:rPr lang="ru-RU" sz="1200" dirty="0" smtClean="0"/>
              <a:t>–815,73 т. рублей</a:t>
            </a:r>
            <a:r>
              <a:rPr lang="ru-RU" sz="1200" dirty="0" smtClean="0"/>
              <a:t>. </a:t>
            </a:r>
            <a:endParaRPr lang="ru-RU" sz="1200" dirty="0" smtClean="0"/>
          </a:p>
          <a:p>
            <a:r>
              <a:rPr lang="ru-RU" sz="1200" dirty="0" smtClean="0"/>
              <a:t>В </a:t>
            </a:r>
            <a:r>
              <a:rPr lang="ru-RU" sz="1200" dirty="0" smtClean="0"/>
              <a:t>рамках данных подпрограмм</a:t>
            </a:r>
            <a:r>
              <a:rPr lang="ru-RU" sz="1200" dirty="0" smtClean="0"/>
              <a:t>: </a:t>
            </a:r>
            <a:endParaRPr lang="ru-RU" sz="1200" dirty="0" smtClean="0"/>
          </a:p>
          <a:p>
            <a:r>
              <a:rPr lang="ru-RU" sz="1200" dirty="0" smtClean="0"/>
              <a:t>Подпрограмма </a:t>
            </a:r>
            <a:r>
              <a:rPr lang="ru-RU" sz="1200" dirty="0" smtClean="0"/>
              <a:t>5 "Экологическая программа городского округа Пелым" Основное мероприятие 1 </a:t>
            </a:r>
            <a:endParaRPr lang="ru-RU" sz="1200" dirty="0" smtClean="0"/>
          </a:p>
          <a:p>
            <a:r>
              <a:rPr lang="ru-RU" sz="1200" dirty="0" smtClean="0"/>
              <a:t>"</a:t>
            </a:r>
            <a:r>
              <a:rPr lang="ru-RU" sz="1200" dirty="0" smtClean="0"/>
              <a:t>Ликвидация несанкционированных </a:t>
            </a:r>
            <a:r>
              <a:rPr lang="ru-RU" sz="1200" dirty="0" smtClean="0"/>
              <a:t>свалок« – 625,73 т. </a:t>
            </a:r>
            <a:r>
              <a:rPr lang="ru-RU" sz="1200" dirty="0" smtClean="0"/>
              <a:t>рублей, </a:t>
            </a:r>
            <a:endParaRPr lang="ru-RU" sz="1200" dirty="0" smtClean="0"/>
          </a:p>
          <a:p>
            <a:r>
              <a:rPr lang="ru-RU" sz="1200" dirty="0" smtClean="0"/>
              <a:t>Основное </a:t>
            </a:r>
            <a:r>
              <a:rPr lang="ru-RU" sz="1200" dirty="0" smtClean="0"/>
              <a:t>мероприятие 4 "Разработка природоохранной разрешительной документации по обращению с </a:t>
            </a:r>
            <a:r>
              <a:rPr lang="ru-RU" sz="1200" dirty="0" smtClean="0"/>
              <a:t>отходами« – 190,00 т. </a:t>
            </a:r>
            <a:r>
              <a:rPr lang="ru-RU" sz="1200" dirty="0" smtClean="0"/>
              <a:t>р</a:t>
            </a:r>
            <a:r>
              <a:rPr lang="ru-RU" sz="1200" dirty="0" smtClean="0"/>
              <a:t>ублей.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050" dirty="0" smtClean="0"/>
          </a:p>
          <a:p>
            <a:endParaRPr lang="ru-RU" sz="105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286512" y="2428868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815,73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1071546"/>
            <a:ext cx="7415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ОХРАНА ОКРУЖАЮЩЕЙ СРЕДЫ                                                          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143248"/>
            <a:ext cx="2336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072074"/>
            <a:ext cx="3000396" cy="147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на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основании Бюджетного </a:t>
            </a:r>
            <a:r>
              <a:rPr lang="ru-RU" sz="2400" dirty="0" smtClean="0">
                <a:hlinkClick r:id="rId2"/>
              </a:rPr>
              <a:t>кодекса</a:t>
            </a:r>
            <a:r>
              <a:rPr lang="ru-RU" sz="2400" dirty="0" smtClean="0"/>
              <a:t> </a:t>
            </a:r>
            <a:r>
              <a:rPr lang="ru-RU" sz="2400" dirty="0" smtClean="0"/>
              <a:t>Р. Ф., </a:t>
            </a:r>
          </a:p>
          <a:p>
            <a:r>
              <a:rPr lang="ru-RU" sz="2400" dirty="0" smtClean="0"/>
              <a:t>Решения </a:t>
            </a:r>
            <a:r>
              <a:rPr lang="ru-RU" sz="2400" dirty="0" smtClean="0"/>
              <a:t>Думы городского округа Пелым от 19.06.2012 г № 27/3 «Об утверждении Положения «О бюджетном процессе в городском округе Пелым», </a:t>
            </a:r>
            <a:endParaRPr lang="ru-RU" sz="2400" dirty="0" smtClean="0"/>
          </a:p>
          <a:p>
            <a:r>
              <a:rPr lang="ru-RU" sz="2400" dirty="0" smtClean="0"/>
              <a:t>Прогноза </a:t>
            </a:r>
            <a:r>
              <a:rPr lang="ru-RU" sz="2400" dirty="0" smtClean="0"/>
              <a:t>социально-экономического развития городского округа Пелым на </a:t>
            </a:r>
            <a:r>
              <a:rPr lang="ru-RU" sz="2400" dirty="0" smtClean="0"/>
              <a:t>2019-2021 годы</a:t>
            </a:r>
            <a:r>
              <a:rPr lang="ru-RU" sz="2400" dirty="0" smtClean="0"/>
              <a:t>», </a:t>
            </a:r>
            <a:endParaRPr lang="ru-RU" sz="2400" dirty="0" smtClean="0"/>
          </a:p>
          <a:p>
            <a:r>
              <a:rPr lang="ru-RU" sz="2400" dirty="0" smtClean="0"/>
              <a:t>П</a:t>
            </a:r>
            <a:r>
              <a:rPr lang="ru-RU" sz="2400" dirty="0" smtClean="0"/>
              <a:t>остановления </a:t>
            </a:r>
            <a:r>
              <a:rPr lang="ru-RU" sz="2400" dirty="0" smtClean="0"/>
              <a:t>администрации городского округа Пелым от 02.11.2018 года № 364 «Об утверждении основных направлений бюджетной и налоговой политики городского округа Пелым на 2019 год и плановый период 2020-2021 годы»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7972452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4500894"/>
          <a:ext cx="7358115" cy="19648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4711"/>
                <a:gridCol w="1428760"/>
                <a:gridCol w="2714644"/>
              </a:tblGrid>
              <a:tr h="2549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5490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2019 (факт)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294 686,00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280 664,26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 из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областного бюджета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230 715,60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227 670,02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321 478,80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307 962,00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(-),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Профицит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-26 792,80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27 297,74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4214818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2019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78687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72074"/>
            <a:ext cx="1500198" cy="113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доходов местного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2019 год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858312" cy="54292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94178"/>
                <a:gridCol w="2158749"/>
                <a:gridCol w="2605385"/>
              </a:tblGrid>
              <a:tr h="4407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2019 год (факт)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0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63 970,40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52 994,24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0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49 500,00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39 740,28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3 855,00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3 838,82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0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1 108,00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802,78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284,19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952,39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8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4 528,32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1 020,00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975,31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0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1 856,40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1 831,31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0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1 420,00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25,82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15,00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230 715,60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227 670,02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294 686,00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280 664,26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72396" y="1142984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расходов местного бюджета за 2019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78687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72074"/>
            <a:ext cx="1500198" cy="113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357290" y="107154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2019 ГОД</a:t>
            </a:r>
            <a:endParaRPr lang="ru-RU" sz="2000" i="1" dirty="0"/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1" cy="44958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3919"/>
                <a:gridCol w="1675441"/>
                <a:gridCol w="1675441"/>
              </a:tblGrid>
              <a:tr h="2885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(факт)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29 547,35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27 704,33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246,30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246,30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6 340,87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6 157,92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17 787,81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14 834,78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20 771,71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20 240,03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815,81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815,73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93 144,82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83 219,33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141 086,66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140 613,18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11 278,32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10 672,25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247,35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247,35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210,80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210,79</a:t>
                      </a:r>
                    </a:p>
                  </a:txBody>
                  <a:tcPr anchor="ctr"/>
                </a:tc>
              </a:tr>
              <a:tr h="480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200" b="0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321 478,80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307 962,00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91400" y="1752600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7147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929198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2019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6438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714884"/>
          <a:ext cx="7929618" cy="203169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29090"/>
                <a:gridCol w="1928826"/>
                <a:gridCol w="207170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2019 год (факт)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57 122,20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56 553,50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169 678,40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169 678,35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-2 476,83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3 915,00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3 915,00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230 715,60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227 670,02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7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Расходы</Template>
  <TotalTime>826</TotalTime>
  <Words>1485</Words>
  <PresentationFormat>Экран (4:3)</PresentationFormat>
  <Paragraphs>240</Paragraphs>
  <Slides>16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Расходы</vt:lpstr>
      <vt:lpstr>7_Трек</vt:lpstr>
      <vt:lpstr>Worksheet</vt:lpstr>
      <vt:lpstr>Слайд 1</vt:lpstr>
      <vt:lpstr>Слайд 2</vt:lpstr>
      <vt:lpstr>Информация об основных параметрах местного бюджета </vt:lpstr>
      <vt:lpstr>Структура исполнения доходов местного бюджета за 2019 год</vt:lpstr>
      <vt:lpstr> Исполнение доходов местного  бюджета за 2019 год</vt:lpstr>
      <vt:lpstr>Структура исполнения расходов местного бюджета за 2019 год</vt:lpstr>
      <vt:lpstr>Слайд 7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2019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121</cp:revision>
  <dcterms:created xsi:type="dcterms:W3CDTF">2015-04-08T11:20:50Z</dcterms:created>
  <dcterms:modified xsi:type="dcterms:W3CDTF">2020-04-07T11:06:34Z</dcterms:modified>
</cp:coreProperties>
</file>