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5970" r:id="rId2"/>
  </p:sldMasterIdLst>
  <p:notesMasterIdLst>
    <p:notesMasterId r:id="rId24"/>
  </p:notesMasterIdLst>
  <p:handoutMasterIdLst>
    <p:handoutMasterId r:id="rId25"/>
  </p:handoutMasterIdLst>
  <p:sldIdLst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61" r:id="rId12"/>
    <p:sldId id="459" r:id="rId13"/>
    <p:sldId id="477" r:id="rId14"/>
    <p:sldId id="478" r:id="rId15"/>
    <p:sldId id="460" r:id="rId16"/>
    <p:sldId id="467" r:id="rId17"/>
    <p:sldId id="465" r:id="rId18"/>
    <p:sldId id="466" r:id="rId19"/>
    <p:sldId id="425" r:id="rId20"/>
    <p:sldId id="424" r:id="rId21"/>
    <p:sldId id="479" r:id="rId22"/>
    <p:sldId id="4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A"/>
    <a:srgbClr val="9900FF"/>
    <a:srgbClr val="DEA900"/>
    <a:srgbClr val="00A44A"/>
    <a:srgbClr val="CC3300"/>
    <a:srgbClr val="FF3F3F"/>
    <a:srgbClr val="7A0000"/>
    <a:srgbClr val="FF7D7D"/>
    <a:srgbClr val="0050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59" autoAdjust="0"/>
    <p:restoredTop sz="98808" autoAdjust="0"/>
  </p:normalViewPr>
  <p:slideViewPr>
    <p:cSldViewPr>
      <p:cViewPr varScale="1">
        <p:scale>
          <a:sx n="101" d="100"/>
          <a:sy n="101" d="100"/>
        </p:scale>
        <p:origin x="-1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perspective val="30"/>
    </c:view3D>
    <c:plotArea>
      <c:layout>
        <c:manualLayout>
          <c:layoutTarget val="inner"/>
          <c:xMode val="edge"/>
          <c:yMode val="edge"/>
          <c:x val="2.3188599943906728E-2"/>
          <c:y val="2.319767753504064E-2"/>
          <c:w val="0.79730414181232556"/>
          <c:h val="0.806352045369298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2015</c:v>
                </c:pt>
                <c:pt idx="2">
                  <c:v>2015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1">
                  <c:v>166971.70000000001</c:v>
                </c:pt>
                <c:pt idx="2">
                  <c:v>157461.70000000001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из областного бюджета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2015</c:v>
                </c:pt>
                <c:pt idx="2">
                  <c:v>2015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1">
                  <c:v>109818.2</c:v>
                </c:pt>
                <c:pt idx="2">
                  <c:v>105360.7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1">
                  <c:v>2015</c:v>
                </c:pt>
                <c:pt idx="2">
                  <c:v>2015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1">
                  <c:v>176287.3</c:v>
                </c:pt>
                <c:pt idx="2">
                  <c:v>149885.79999999999</c:v>
                </c:pt>
              </c:numCache>
            </c:numRef>
          </c:val>
        </c:ser>
        <c:shape val="cylinder"/>
        <c:axId val="64266240"/>
        <c:axId val="64267776"/>
        <c:axId val="0"/>
      </c:bar3DChart>
      <c:catAx>
        <c:axId val="64266240"/>
        <c:scaling>
          <c:orientation val="minMax"/>
        </c:scaling>
        <c:axPos val="b"/>
        <c:numFmt formatCode="General" sourceLinked="1"/>
        <c:tickLblPos val="nextTo"/>
        <c:crossAx val="64267776"/>
        <c:crosses val="autoZero"/>
        <c:auto val="1"/>
        <c:lblAlgn val="ctr"/>
        <c:lblOffset val="100"/>
      </c:catAx>
      <c:valAx>
        <c:axId val="642677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42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98712867760132"/>
          <c:y val="0.27386708005903082"/>
          <c:w val="0.24201287132239968"/>
          <c:h val="0.547288899610884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8408010798312333E-3"/>
          <c:y val="1.235969382162035E-2"/>
          <c:w val="0.68965786680092667"/>
          <c:h val="0.91605898382859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Налог на имушество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собстьвенности</c:v>
                </c:pt>
                <c:pt idx="6">
                  <c:v>Платежи при пользовании природными ресурсами </c:v>
                </c:pt>
                <c:pt idx="7">
                  <c:v>Доходы от оказания платных услуг (работ) и компенсации затрат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26.23</c:v>
                </c:pt>
                <c:pt idx="1">
                  <c:v>0.8</c:v>
                </c:pt>
                <c:pt idx="2">
                  <c:v>1.1700000000000004</c:v>
                </c:pt>
                <c:pt idx="3">
                  <c:v>0.12000000000000002</c:v>
                </c:pt>
                <c:pt idx="4">
                  <c:v>0.17</c:v>
                </c:pt>
                <c:pt idx="5">
                  <c:v>1.44</c:v>
                </c:pt>
                <c:pt idx="6">
                  <c:v>1.1599999999999995</c:v>
                </c:pt>
                <c:pt idx="7">
                  <c:v>1.78</c:v>
                </c:pt>
                <c:pt idx="8">
                  <c:v>9.0000000000000024E-2</c:v>
                </c:pt>
                <c:pt idx="9">
                  <c:v>0.14000000000000001</c:v>
                </c:pt>
                <c:pt idx="10">
                  <c:v>66.900000000000006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859576962070689"/>
          <c:y val="1.5757197158408815E-3"/>
          <c:w val="0.31972663215012997"/>
          <c:h val="0.98771485055539088"/>
        </c:manualLayout>
      </c:layout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057352684754058E-2"/>
          <c:y val="0.11136242472614928"/>
          <c:w val="0.7065462753950339"/>
          <c:h val="0.7514450867052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3F3F"/>
            </a:solidFill>
          </c:spPr>
          <c:explosion val="25"/>
          <c:dPt>
            <c:idx val="0"/>
            <c:spPr>
              <a:solidFill>
                <a:srgbClr val="DEA9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spPr>
              <a:solidFill>
                <a:srgbClr val="CC3300"/>
              </a:solidFill>
            </c:spPr>
          </c:dPt>
          <c:dPt>
            <c:idx val="8"/>
            <c:spPr>
              <a:solidFill>
                <a:srgbClr val="9900FF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Pt>
            <c:idx val="1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11,66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49,5%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164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и государственного дролга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11.66</c:v>
                </c:pt>
                <c:pt idx="1">
                  <c:v>0.13</c:v>
                </c:pt>
                <c:pt idx="2">
                  <c:v>1.45</c:v>
                </c:pt>
                <c:pt idx="3">
                  <c:v>3.23</c:v>
                </c:pt>
                <c:pt idx="4">
                  <c:v>19.059999999999999</c:v>
                </c:pt>
                <c:pt idx="5">
                  <c:v>0.2</c:v>
                </c:pt>
                <c:pt idx="6">
                  <c:v>49.5</c:v>
                </c:pt>
                <c:pt idx="7">
                  <c:v>7.63</c:v>
                </c:pt>
                <c:pt idx="8">
                  <c:v>6.87</c:v>
                </c:pt>
                <c:pt idx="9">
                  <c:v>0.12000000000000002</c:v>
                </c:pt>
                <c:pt idx="10">
                  <c:v>0.14000000000000001</c:v>
                </c:pt>
                <c:pt idx="11">
                  <c:v>1.0000000000000004E-2</c:v>
                </c:pt>
              </c:numCache>
            </c:numRef>
          </c:val>
        </c:ser>
        <c:dLbls>
          <c:showPercent val="1"/>
        </c:dLbls>
      </c:pie3DChart>
      <c:spPr>
        <a:noFill/>
        <a:ln w="24630">
          <a:noFill/>
        </a:ln>
      </c:spPr>
    </c:plotArea>
    <c:legend>
      <c:legendPos val="r"/>
      <c:layout>
        <c:manualLayout>
          <c:xMode val="edge"/>
          <c:yMode val="edge"/>
          <c:x val="0.71268883714592324"/>
          <c:y val="5.9264383859532352E-2"/>
          <c:w val="0.27870899320429338"/>
          <c:h val="0.88001274407172925"/>
        </c:manualLayout>
      </c:layout>
      <c:txPr>
        <a:bodyPr/>
        <a:lstStyle/>
        <a:p>
          <a:pPr>
            <a:defRPr sz="873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45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1">
                  <c:v>2015 план</c:v>
                </c:pt>
                <c:pt idx="2">
                  <c:v>2015 факт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1">
                  <c:v>46412</c:v>
                </c:pt>
                <c:pt idx="2">
                  <c:v>43803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1">
                  <c:v>2015 план</c:v>
                </c:pt>
                <c:pt idx="2">
                  <c:v>2015 факт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62075.6</c:v>
                </c:pt>
                <c:pt idx="2">
                  <c:v>61822.75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1">
                  <c:v>2015 план</c:v>
                </c:pt>
                <c:pt idx="2">
                  <c:v>2015 факт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1">
                  <c:v>1316</c:v>
                </c:pt>
                <c:pt idx="2">
                  <c:v>1316</c:v>
                </c:pt>
              </c:numCache>
            </c:numRef>
          </c:val>
        </c:ser>
        <c:axId val="65789312"/>
        <c:axId val="65795200"/>
      </c:barChart>
      <c:catAx>
        <c:axId val="65789312"/>
        <c:scaling>
          <c:orientation val="minMax"/>
        </c:scaling>
        <c:axPos val="l"/>
        <c:numFmt formatCode="General" sourceLinked="1"/>
        <c:tickLblPos val="nextTo"/>
        <c:crossAx val="65795200"/>
        <c:crosses val="autoZero"/>
        <c:auto val="1"/>
        <c:lblAlgn val="ctr"/>
        <c:lblOffset val="100"/>
      </c:catAx>
      <c:valAx>
        <c:axId val="657952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789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06.09.2016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06.09.2016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7254D-4BF5-40A0-AFAC-1E17E006EC8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85D-3E64-4616-8001-651408E6B7E0}" type="datetime1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E554-BDEE-4F70-87DF-19FE1D638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E189-8E3E-4999-9C9D-DCA6A6EC2255}" type="datetime1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AE3C-774F-449A-ADA7-9CCD8D19A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2FC9-317F-4AC7-B8F3-206A1FC7A93F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F90FF-CDA7-4EBD-A0FD-9773E790E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766-7F94-4B9A-870C-49AE14652DC0}" type="datetime1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031A-13B7-40BF-90F7-D9C65DD2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258C-7A18-46C6-8020-E2D501DA404C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9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21AF-C38D-479B-8364-B41BDA956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F18B-247E-4F71-9D40-ABB8B888D81F}" type="datetime1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4F20-DD5D-4EE5-BC53-15BA5D69A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B9F182-EF1C-406D-B496-018B8B175CEB}" type="datetime1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9F0B4C-ABAA-46FF-8A3B-E44CBD475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8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8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городского округа Пелым         за 2015 год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275637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33600" y="1295400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endParaRPr lang="ru-RU" sz="2000" i="1" dirty="0"/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304800"/>
            <a:ext cx="5638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357290" y="107154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ПО РАСХОДАМ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2015 ГОД</a:t>
            </a:r>
            <a:endParaRPr lang="ru-RU" sz="2000" i="1" dirty="0"/>
          </a:p>
        </p:txBody>
      </p:sp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1" cy="44958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3919"/>
                <a:gridCol w="1675441"/>
                <a:gridCol w="1675441"/>
              </a:tblGrid>
              <a:tr h="2885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год (план)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год (факт)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19573,13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17483,71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217,40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195,70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08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2659,00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2176,00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7862,50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4691,72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36208,30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28576,25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1246,60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367,33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77197,66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74242,60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16536,60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11439,62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14315,14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10307,15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181,84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5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220,00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219,57</a:t>
                      </a:r>
                    </a:p>
                  </a:txBody>
                  <a:tcPr anchor="ctr"/>
                </a:tc>
              </a:tr>
              <a:tr h="4808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10,00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4,31</a:t>
                      </a:r>
                      <a:endParaRPr lang="ru-RU" sz="1200" b="0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85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176287,33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149885,80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91400" y="1752600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7147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Дотации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на безвозмездной основе и безвозвратной основе без установления направлений и (или) условий их использования.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Субсидии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на условиях долевого финансирования расходов.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Субвенции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в целях исполнения государственных полномочий.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929198"/>
            <a:ext cx="2214578" cy="182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2015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76438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4857760"/>
          <a:ext cx="7929618" cy="15278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29090"/>
                <a:gridCol w="1928826"/>
                <a:gridCol w="2071702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2015 год (план)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2015 год (факт)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57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46412,00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43803,00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62075,60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61822,75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1316,00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1316,00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8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109818,20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105360,74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533400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500562" y="1214422"/>
            <a:ext cx="4389438" cy="5510212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600" y="1828800"/>
                      <a:ext cx="4190273" cy="189435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404280" y="2909598"/>
                  <a:ext cx="754194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800626" y="5638800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248734" y="3886200"/>
              <a:ext cx="2210182" cy="2438400"/>
              <a:chOff x="1829134" y="3657600"/>
              <a:chExt cx="2210182" cy="2438400"/>
            </a:xfrm>
          </p:grpSpPr>
          <p:grpSp>
            <p:nvGrpSpPr>
              <p:cNvPr id="22581" name="Овал 176"/>
              <p:cNvGrpSpPr>
                <a:grpSpLocks/>
              </p:cNvGrpSpPr>
              <p:nvPr/>
            </p:nvGrpSpPr>
            <p:grpSpPr bwMode="auto">
              <a:xfrm>
                <a:off x="1829134" y="3657600"/>
                <a:ext cx="2133967" cy="1143000"/>
                <a:chOff x="6248404" y="3886200"/>
                <a:chExt cx="2133598" cy="1143000"/>
              </a:xfrm>
            </p:grpSpPr>
            <p:pic>
              <p:nvPicPr>
                <p:cNvPr id="22592" name="Овал 176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467602" y="3886200"/>
                  <a:ext cx="914400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8401" y="4114635"/>
                  <a:ext cx="990601" cy="914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</p:grpSp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781817" y="3733619"/>
                <a:ext cx="1257499" cy="2362381"/>
                <a:chOff x="7430017" y="4419419"/>
                <a:chExt cx="1257499" cy="2362381"/>
              </a:xfrm>
            </p:grpSpPr>
            <p:grpSp>
              <p:nvGrpSpPr>
                <p:cNvPr id="22583" name="Группа 46"/>
                <p:cNvGrpSpPr>
                  <a:grpSpLocks/>
                </p:cNvGrpSpPr>
                <p:nvPr/>
              </p:nvGrpSpPr>
              <p:grpSpPr bwMode="auto">
                <a:xfrm>
                  <a:off x="7430017" y="5943600"/>
                  <a:ext cx="1181287" cy="838200"/>
                  <a:chOff x="3435953" y="4814895"/>
                  <a:chExt cx="1378168" cy="995434"/>
                </a:xfrm>
              </p:grpSpPr>
              <p:grpSp>
                <p:nvGrpSpPr>
                  <p:cNvPr id="22588" name="Овал 186"/>
                  <p:cNvGrpSpPr>
                    <a:grpSpLocks/>
                  </p:cNvGrpSpPr>
                  <p:nvPr/>
                </p:nvGrpSpPr>
                <p:grpSpPr bwMode="auto">
                  <a:xfrm>
                    <a:off x="3747135" y="4814895"/>
                    <a:ext cx="1066986" cy="995434"/>
                    <a:chOff x="7467597" y="5486399"/>
                    <a:chExt cx="914400" cy="838200"/>
                  </a:xfrm>
                </p:grpSpPr>
                <p:pic>
                  <p:nvPicPr>
                    <p:cNvPr id="22590" name="Овал 186"/>
                    <p:cNvPicPr>
                      <a:picLocks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7467597" y="5486399"/>
                      <a:ext cx="914400" cy="838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232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85095" y="5724526"/>
                      <a:ext cx="430213" cy="4127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</p:grpSp>
              <p:sp>
                <p:nvSpPr>
                  <p:cNvPr id="188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5953" y="4992139"/>
                    <a:ext cx="1378166" cy="5483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10103,73</a:t>
                    </a:r>
                    <a:endParaRPr lang="ru-RU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тыс. рублей</a:t>
                    </a:r>
                  </a:p>
                </p:txBody>
              </p:sp>
            </p:grpSp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620530" y="5105400"/>
                  <a:ext cx="1066986" cy="838200"/>
                  <a:chOff x="3658211" y="4784286"/>
                  <a:chExt cx="1244815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747126" y="4784286"/>
                    <a:ext cx="106698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8211" y="4965162"/>
                    <a:ext cx="1244814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2035,20</a:t>
                    </a:r>
                    <a:endParaRPr lang="ru-RU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572918" y="4419419"/>
                  <a:ext cx="1038384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23022,86</a:t>
                  </a: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 </a:t>
                  </a:r>
                  <a:r>
                    <a:rPr lang="ru-RU" sz="10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рублей</a:t>
                  </a:r>
                </a:p>
              </p:txBody>
            </p:sp>
          </p:grpSp>
        </p:grpSp>
      </p:grpSp>
      <p:sp>
        <p:nvSpPr>
          <p:cNvPr id="22578" name="TextBox 10"/>
          <p:cNvSpPr txBox="1">
            <a:spLocks noChangeArrowheads="1"/>
          </p:cNvSpPr>
          <p:nvPr/>
        </p:nvSpPr>
        <p:spPr bwMode="auto">
          <a:xfrm>
            <a:off x="228600" y="2971800"/>
            <a:ext cx="175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Другие вопросы в области образования</a:t>
            </a:r>
          </a:p>
        </p:txBody>
      </p:sp>
      <p:sp>
        <p:nvSpPr>
          <p:cNvPr id="22576" name="TextBox 10"/>
          <p:cNvSpPr txBox="1">
            <a:spLocks noChangeArrowheads="1"/>
          </p:cNvSpPr>
          <p:nvPr/>
        </p:nvSpPr>
        <p:spPr bwMode="auto">
          <a:xfrm>
            <a:off x="2438400" y="2819400"/>
            <a:ext cx="1528762" cy="95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Молодежная политика и оздоровление </a:t>
            </a:r>
            <a:r>
              <a:rPr lang="ru-RU" sz="1400" b="1" dirty="0" smtClean="0">
                <a:latin typeface="Georgia" pitchFamily="18" charset="0"/>
              </a:rPr>
              <a:t>детей</a:t>
            </a:r>
            <a:r>
              <a:rPr lang="en-US" sz="1400" b="1" dirty="0" smtClean="0">
                <a:latin typeface="Georgia" pitchFamily="18" charset="0"/>
              </a:rPr>
              <a:t> 1353.2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48000" y="1219200"/>
            <a:ext cx="25523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000100" y="1928802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74242,60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19600" y="2057400"/>
            <a:ext cx="3048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/>
              <a:t>Субсидии </a:t>
            </a:r>
            <a:r>
              <a:rPr lang="ru-RU" sz="1000" i="1" dirty="0" smtClean="0"/>
              <a:t> автономным учреждениям на финансовое обеспечение муниципального задания на оказание муниципальных услуг</a:t>
            </a:r>
            <a:endParaRPr lang="ru-RU" sz="1000" i="1" dirty="0"/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1981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391400" y="2057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6459,00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495800" y="39624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Реализация программы «Развитие системы общего образования»</a:t>
            </a:r>
            <a:endParaRPr lang="ru-RU" sz="1000" i="1" dirty="0">
              <a:latin typeface="+mn-lt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95800" y="48006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Организация питания в муниципальных общеобразовательных организациях</a:t>
            </a:r>
            <a:endParaRPr lang="ru-RU" sz="1000" i="1" dirty="0">
              <a:latin typeface="+mn-lt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495800" y="56388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Реализация программы «Развитие системы дошкольного образования»</a:t>
            </a:r>
            <a:endParaRPr lang="ru-RU" sz="1000" i="1" dirty="0">
              <a:latin typeface="+mn-lt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53340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27"/>
          <p:cNvGrpSpPr>
            <a:grpSpLocks/>
          </p:cNvGrpSpPr>
          <p:nvPr/>
        </p:nvGrpSpPr>
        <p:grpSpPr bwMode="auto">
          <a:xfrm>
            <a:off x="357158" y="3571876"/>
            <a:ext cx="3870323" cy="2817812"/>
            <a:chOff x="182817" y="3730985"/>
            <a:chExt cx="3870322" cy="2817464"/>
          </a:xfrm>
        </p:grpSpPr>
        <p:grpSp>
          <p:nvGrpSpPr>
            <p:cNvPr id="22550" name="Группа 46"/>
            <p:cNvGrpSpPr>
              <a:grpSpLocks/>
            </p:cNvGrpSpPr>
            <p:nvPr/>
          </p:nvGrpSpPr>
          <p:grpSpPr bwMode="auto">
            <a:xfrm>
              <a:off x="182817" y="3730985"/>
              <a:ext cx="3870322" cy="2817464"/>
              <a:chOff x="182817" y="3730985"/>
              <a:chExt cx="3870322" cy="2817464"/>
            </a:xfrm>
          </p:grpSpPr>
          <p:graphicFrame>
            <p:nvGraphicFramePr>
              <p:cNvPr id="22553" name="Object 3"/>
              <p:cNvGraphicFramePr>
                <a:graphicFrameLocks/>
              </p:cNvGraphicFramePr>
              <p:nvPr/>
            </p:nvGraphicFramePr>
            <p:xfrm>
              <a:off x="182817" y="3835746"/>
              <a:ext cx="3332162" cy="2712703"/>
            </p:xfrm>
            <a:graphic>
              <a:graphicData uri="http://schemas.openxmlformats.org/presentationml/2006/ole">
                <p:oleObj spid="_x0000_s22553" name="Worksheet" r:id="rId12" imgW="3324225" imgH="2705100" progId="Excel.Sheet.8">
                  <p:embed/>
                </p:oleObj>
              </a:graphicData>
            </a:graphic>
          </p:graphicFrame>
          <p:grpSp>
            <p:nvGrpSpPr>
              <p:cNvPr id="22554" name="Группа 45"/>
              <p:cNvGrpSpPr>
                <a:grpSpLocks/>
              </p:cNvGrpSpPr>
              <p:nvPr/>
            </p:nvGrpSpPr>
            <p:grpSpPr bwMode="auto">
              <a:xfrm>
                <a:off x="328869" y="3730985"/>
                <a:ext cx="3724270" cy="2004759"/>
                <a:chOff x="328869" y="3730985"/>
                <a:chExt cx="3724270" cy="2004759"/>
              </a:xfrm>
            </p:grpSpPr>
            <p:grpSp>
              <p:nvGrpSpPr>
                <p:cNvPr id="22555" name="Группа 26"/>
                <p:cNvGrpSpPr>
                  <a:grpSpLocks/>
                </p:cNvGrpSpPr>
                <p:nvPr/>
              </p:nvGrpSpPr>
              <p:grpSpPr bwMode="auto">
                <a:xfrm>
                  <a:off x="328869" y="3883360"/>
                  <a:ext cx="3724270" cy="1852384"/>
                  <a:chOff x="1090865" y="1978360"/>
                  <a:chExt cx="3724270" cy="1852384"/>
                </a:xfrm>
              </p:grpSpPr>
              <p:grpSp>
                <p:nvGrpSpPr>
                  <p:cNvPr id="22560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3367336" y="2249785"/>
                    <a:ext cx="1447799" cy="942868"/>
                    <a:chOff x="2970952" y="1679195"/>
                    <a:chExt cx="1325475" cy="832317"/>
                  </a:xfrm>
                </p:grpSpPr>
                <p:sp>
                  <p:nvSpPr>
                    <p:cNvPr id="12376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0952" y="1679195"/>
                      <a:ext cx="252887" cy="2241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12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145" name="Прямоугольник 17"/>
                    <p:cNvSpPr/>
                    <p:nvPr/>
                  </p:nvSpPr>
                  <p:spPr>
                    <a:xfrm>
                      <a:off x="3683104" y="2267704"/>
                      <a:ext cx="613323" cy="243808"/>
                    </a:xfrm>
                    <a:prstGeom prst="rect">
                      <a:avLst/>
                    </a:prstGeom>
                  </p:spPr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1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090865" y="3087122"/>
                    <a:ext cx="977875" cy="743622"/>
                    <a:chOff x="3467159" y="2620157"/>
                    <a:chExt cx="895253" cy="656435"/>
                  </a:xfrm>
                </p:grpSpPr>
                <p:grpSp>
                  <p:nvGrpSpPr>
                    <p:cNvPr id="22567" name="Овал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67159" y="2620157"/>
                      <a:ext cx="773193" cy="656435"/>
                      <a:chOff x="451097" y="4742689"/>
                      <a:chExt cx="844549" cy="743714"/>
                    </a:xfrm>
                  </p:grpSpPr>
                  <p:pic>
                    <p:nvPicPr>
                      <p:cNvPr id="22569" name="Овал 14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7" y="4742689"/>
                        <a:ext cx="844549" cy="7437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72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685" y="4832351"/>
                        <a:ext cx="276225" cy="25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3" name="Прямоугольник 15"/>
                    <p:cNvSpPr/>
                    <p:nvPr/>
                  </p:nvSpPr>
                  <p:spPr>
                    <a:xfrm>
                      <a:off x="3542732" y="2738534"/>
                      <a:ext cx="819680" cy="24449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47995,34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2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173412" y="1978360"/>
                    <a:ext cx="1382711" cy="785720"/>
                    <a:chOff x="3054448" y="2295501"/>
                    <a:chExt cx="1265885" cy="693593"/>
                  </a:xfrm>
                </p:grpSpPr>
                <p:grpSp>
                  <p:nvGrpSpPr>
                    <p:cNvPr id="22563" name="Овал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448" y="2295501"/>
                      <a:ext cx="1265885" cy="693593"/>
                      <a:chOff x="533648" y="3633779"/>
                      <a:chExt cx="1382710" cy="785814"/>
                    </a:xfrm>
                  </p:grpSpPr>
                  <p:pic>
                    <p:nvPicPr>
                      <p:cNvPr id="22565" name="Овал 13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48" y="3657596"/>
                        <a:ext cx="838199" cy="7619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0133" y="3633779"/>
                        <a:ext cx="276225" cy="253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1" name="Прямоугольник 140"/>
                    <p:cNvSpPr/>
                    <p:nvPr/>
                  </p:nvSpPr>
                  <p:spPr>
                    <a:xfrm>
                      <a:off x="3193971" y="2451036"/>
                      <a:ext cx="763030" cy="24449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4230,74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2556" name="Овал 134"/>
                <p:cNvGrpSpPr>
                  <a:grpSpLocks/>
                </p:cNvGrpSpPr>
                <p:nvPr/>
              </p:nvGrpSpPr>
              <p:grpSpPr bwMode="auto">
                <a:xfrm>
                  <a:off x="1908430" y="3730985"/>
                  <a:ext cx="1169987" cy="938098"/>
                  <a:chOff x="2030668" y="3481394"/>
                  <a:chExt cx="1169987" cy="938213"/>
                </a:xfrm>
              </p:grpSpPr>
              <p:sp>
                <p:nvSpPr>
                  <p:cNvPr id="1236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668" y="3481394"/>
                    <a:ext cx="276225" cy="2555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  <p:pic>
                <p:nvPicPr>
                  <p:cNvPr id="22558" name="Овал 134"/>
                  <p:cNvPicPr>
                    <a:picLocks noChangeArrowheads="1"/>
                  </p:cNvPicPr>
                  <p:nvPr/>
                </p:nvPicPr>
                <p:blipFill>
                  <a:blip r:embed="rId15"/>
                  <a:srcRect/>
                  <a:stretch>
                    <a:fillRect/>
                  </a:stretch>
                </p:blipFill>
                <p:spPr bwMode="auto">
                  <a:xfrm>
                    <a:off x="2362455" y="3657607"/>
                    <a:ext cx="83820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36" name="Прямоугольник 135"/>
                <p:cNvSpPr/>
                <p:nvPr/>
              </p:nvSpPr>
              <p:spPr bwMode="auto">
                <a:xfrm>
                  <a:off x="2392616" y="4059558"/>
                  <a:ext cx="1057268" cy="2769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20597,30</a:t>
                  </a:r>
                  <a:endParaRPr lang="ru-RU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22551" name="TextBox 10"/>
            <p:cNvSpPr txBox="1">
              <a:spLocks noChangeArrowheads="1"/>
            </p:cNvSpPr>
            <p:nvPr/>
          </p:nvSpPr>
          <p:spPr bwMode="auto">
            <a:xfrm>
              <a:off x="1990164" y="4429780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Дошкольное </a:t>
              </a:r>
            </a:p>
            <a:p>
              <a:pPr algn="ctr"/>
              <a:r>
                <a:rPr lang="ru-RU" sz="1400" b="1" dirty="0">
                  <a:latin typeface="Georgia" pitchFamily="18" charset="0"/>
                </a:rPr>
                <a:t>образование</a:t>
              </a:r>
            </a:p>
          </p:txBody>
        </p:sp>
        <p:sp>
          <p:nvSpPr>
            <p:cNvPr id="22552" name="TextBox 10"/>
            <p:cNvSpPr txBox="1">
              <a:spLocks noChangeArrowheads="1"/>
            </p:cNvSpPr>
            <p:nvPr/>
          </p:nvSpPr>
          <p:spPr bwMode="auto">
            <a:xfrm>
              <a:off x="1020763" y="4973844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Общее образование</a:t>
              </a:r>
            </a:p>
          </p:txBody>
        </p:sp>
      </p:grpSp>
      <p:cxnSp>
        <p:nvCxnSpPr>
          <p:cNvPr id="83" name="Прямая со стрелкой 82"/>
          <p:cNvCxnSpPr/>
          <p:nvPr/>
        </p:nvCxnSpPr>
        <p:spPr>
          <a:xfrm rot="16200000" flipH="1">
            <a:off x="1295400" y="3657600"/>
            <a:ext cx="533400" cy="533400"/>
          </a:xfrm>
          <a:prstGeom prst="straightConnector1">
            <a:avLst/>
          </a:prstGeom>
          <a:ln>
            <a:solidFill>
              <a:srgbClr val="00297A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 flipV="1">
            <a:off x="1905000" y="3581400"/>
            <a:ext cx="838200" cy="609600"/>
          </a:xfrm>
          <a:prstGeom prst="straightConnector1">
            <a:avLst/>
          </a:prstGeom>
          <a:ln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8" grpId="0" build="p"/>
      <p:bldP spid="22576" grpId="0" build="p"/>
      <p:bldP spid="96" grpId="0" build="p"/>
      <p:bldP spid="97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4"/>
          <p:cNvSpPr txBox="1">
            <a:spLocks noChangeArrowheads="1"/>
          </p:cNvSpPr>
          <p:nvPr/>
        </p:nvSpPr>
        <p:spPr bwMode="auto">
          <a:xfrm>
            <a:off x="358775" y="3254376"/>
            <a:ext cx="33972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>
              <a:buFont typeface="Wingdings" pitchFamily="2" charset="2"/>
              <a:buChar char="v"/>
              <a:defRPr/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2143108" y="1214422"/>
            <a:ext cx="4213225" cy="1752600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743199" y="4224394"/>
              <a:ext cx="3657599" cy="60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Культура, </a:t>
              </a:r>
            </a:p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кинематография</a:t>
              </a:r>
              <a:endParaRPr lang="ru-RU" sz="2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034213" y="990600"/>
            <a:ext cx="1652587" cy="1295400"/>
            <a:chOff x="3177299" y="5356909"/>
            <a:chExt cx="935881" cy="82587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177299" y="5356909"/>
              <a:ext cx="935881" cy="825870"/>
              <a:chOff x="7699248" y="975360"/>
              <a:chExt cx="1511808" cy="1322832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99248" y="975360"/>
                <a:ext cx="1511808" cy="132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73726" y="1184485"/>
                <a:ext cx="970113" cy="833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06935" y="5551231"/>
              <a:ext cx="823013" cy="41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Century" pitchFamily="18" charset="0"/>
                </a:rPr>
                <a:t>11439,62</a:t>
              </a:r>
              <a:endParaRPr lang="ru-RU" sz="2400" b="1" dirty="0">
                <a:latin typeface="Century" pitchFamily="18" charset="0"/>
              </a:endParaRPr>
            </a:p>
            <a:p>
              <a:pPr algn="ctr"/>
              <a:r>
                <a:rPr lang="ru-RU" sz="1200" b="1" dirty="0">
                  <a:latin typeface="Georgia" pitchFamily="18" charset="0"/>
                </a:rPr>
                <a:t>тыс. рублей</a:t>
              </a: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239000" y="2895600"/>
            <a:ext cx="1765300" cy="3014663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4048125" y="3017838"/>
            <a:ext cx="3632200" cy="3333750"/>
            <a:chOff x="2550" y="1901"/>
            <a:chExt cx="2288" cy="2100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50" y="1901"/>
              <a:ext cx="2288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90" y="2018"/>
              <a:ext cx="2012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>
                <a:defRPr/>
              </a:pPr>
              <a:endParaRPr lang="ru-RU" sz="800" b="1" dirty="0"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«Патриотическое воспитание граждан ГО Пелым»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«Развитие культуры ГО Пелым»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«Профилактика ВИЧ-инфекций»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Приобретение программного обеспечения для работы с электронными каталогами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800" y="228600"/>
            <a:ext cx="5334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7" name="Рисунок 36" descr="IMG_49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3643314"/>
            <a:ext cx="1981200" cy="1320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358775" y="1676400"/>
            <a:ext cx="8785225" cy="4689475"/>
            <a:chOff x="322199" y="1676400"/>
            <a:chExt cx="8785225" cy="4689475"/>
          </a:xfrm>
        </p:grpSpPr>
        <p:grpSp>
          <p:nvGrpSpPr>
            <p:cNvPr id="24625" name="Группа 71"/>
            <p:cNvGrpSpPr>
              <a:grpSpLocks/>
            </p:cNvGrpSpPr>
            <p:nvPr/>
          </p:nvGrpSpPr>
          <p:grpSpPr bwMode="auto">
            <a:xfrm>
              <a:off x="3621024" y="1676400"/>
              <a:ext cx="3370263" cy="1371600"/>
              <a:chOff x="-31814" y="914400"/>
              <a:chExt cx="3370263" cy="1371600"/>
            </a:xfrm>
          </p:grpSpPr>
          <p:grpSp>
            <p:nvGrpSpPr>
              <p:cNvPr id="24627" name="Скругленный прямоугольник 13"/>
              <p:cNvGrpSpPr>
                <a:grpSpLocks/>
              </p:cNvGrpSpPr>
              <p:nvPr/>
            </p:nvGrpSpPr>
            <p:grpSpPr bwMode="auto">
              <a:xfrm>
                <a:off x="-31814" y="914400"/>
                <a:ext cx="2895600" cy="1371600"/>
                <a:chOff x="3621024" y="1676400"/>
                <a:chExt cx="2895600" cy="1371600"/>
              </a:xfrm>
            </p:grpSpPr>
            <p:pic>
              <p:nvPicPr>
                <p:cNvPr id="24631" name="Скругленный прямоугольник 1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621024" y="1676400"/>
                  <a:ext cx="2895600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3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849624" y="1905000"/>
                  <a:ext cx="1914244" cy="618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>
                      <a:latin typeface="Georgia" pitchFamily="18" charset="0"/>
                    </a:rPr>
                    <a:t>Доплаты к пенсиям, дополнительное пенсионное обеспечение</a:t>
                  </a:r>
                </a:p>
              </p:txBody>
            </p:sp>
          </p:grpSp>
          <p:sp>
            <p:nvSpPr>
              <p:cNvPr id="15469" name="Text Box 109"/>
              <p:cNvSpPr txBox="1">
                <a:spLocks noChangeArrowheads="1"/>
              </p:cNvSpPr>
              <p:nvPr/>
            </p:nvSpPr>
            <p:spPr bwMode="auto">
              <a:xfrm>
                <a:off x="2784411" y="12541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687824" y="2724150"/>
              <a:ext cx="3200400" cy="1847850"/>
              <a:chOff x="1877948" y="2016125"/>
              <a:chExt cx="3200400" cy="184785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1877948" y="2339975"/>
                <a:ext cx="3200400" cy="1524000"/>
                <a:chOff x="4687824" y="304800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687824" y="304800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840224" y="3505200"/>
                  <a:ext cx="2757206" cy="618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Мероприятия в области социальной политики (общественные организации)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sp>
            <p:nvSpPr>
              <p:cNvPr id="15460" name="Text Box 100"/>
              <p:cNvSpPr txBox="1">
                <a:spLocks noChangeArrowheads="1"/>
              </p:cNvSpPr>
              <p:nvPr/>
            </p:nvSpPr>
            <p:spPr bwMode="auto">
              <a:xfrm>
                <a:off x="2789173" y="2016125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059424" y="3562350"/>
              <a:ext cx="3048000" cy="2640330"/>
              <a:chOff x="2482786" y="2800350"/>
              <a:chExt cx="3048000" cy="2640330"/>
            </a:xfrm>
          </p:grpSpPr>
          <p:grpSp>
            <p:nvGrpSpPr>
              <p:cNvPr id="24611" name="Скругленный прямоугольник 9"/>
              <p:cNvGrpSpPr>
                <a:grpSpLocks/>
              </p:cNvGrpSpPr>
              <p:nvPr/>
            </p:nvGrpSpPr>
            <p:grpSpPr bwMode="auto">
              <a:xfrm>
                <a:off x="2482786" y="3916680"/>
                <a:ext cx="3048000" cy="1524000"/>
                <a:chOff x="6059424" y="4678680"/>
                <a:chExt cx="3048000" cy="1524000"/>
              </a:xfrm>
            </p:grpSpPr>
            <p:pic>
              <p:nvPicPr>
                <p:cNvPr id="24616" name="Скругленный прямоугольник 9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059424" y="4678680"/>
                  <a:ext cx="30480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1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6440424" y="4983480"/>
                  <a:ext cx="1990444" cy="618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Дополнительные меры соц. Поддержки населения ГО Пелым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199" y="2038350"/>
              <a:ext cx="3463417" cy="4213098"/>
              <a:chOff x="22161" y="1962150"/>
              <a:chExt cx="3463417" cy="4213098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653986" y="2667000"/>
                <a:ext cx="2831592" cy="1600200"/>
                <a:chOff x="954024" y="2743200"/>
                <a:chExt cx="2831592" cy="1600200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954024" y="2743200"/>
                  <a:ext cx="2831592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335024" y="2926080"/>
                  <a:ext cx="2141396" cy="91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Государственная программа СО «Социальная поддержка и социальное обслуживание населения СО»</a:t>
                  </a:r>
                  <a:endParaRPr lang="ru-RU" sz="1000" b="1" dirty="0">
                    <a:solidFill>
                      <a:srgbClr val="000000"/>
                    </a:solidFill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44386" y="4678680"/>
                <a:ext cx="2944368" cy="1496568"/>
                <a:chOff x="344424" y="4754880"/>
                <a:chExt cx="2944368" cy="1496568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44424" y="4754880"/>
                  <a:ext cx="2944368" cy="1496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25424" y="5212080"/>
                  <a:ext cx="2101772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Предоставление отдельным категориям граждан компенсаций расходов на оплату жилого помещения и </a:t>
                  </a:r>
                  <a:r>
                    <a:rPr lang="ru-RU" sz="1000" b="1" dirty="0" err="1" smtClean="0">
                      <a:latin typeface="Georgia" pitchFamily="18" charset="0"/>
                    </a:rPr>
                    <a:t>оммунальных</a:t>
                  </a:r>
                  <a:r>
                    <a:rPr lang="ru-RU" sz="1000" b="1" dirty="0" smtClean="0">
                      <a:latin typeface="Georgia" pitchFamily="18" charset="0"/>
                    </a:rPr>
                    <a:t> услуг 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161" y="1962150"/>
                <a:ext cx="574675" cy="1279525"/>
                <a:chOff x="2379599" y="2549525"/>
                <a:chExt cx="574675" cy="1279525"/>
              </a:xfrm>
            </p:grpSpPr>
            <p:sp>
              <p:nvSpPr>
                <p:cNvPr id="15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379599" y="2549525"/>
                  <a:ext cx="554038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2954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781800" y="12192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10307,15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8500" y="4572000"/>
            <a:ext cx="29337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648200"/>
            <a:ext cx="2743200" cy="2209800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388100" y="4716780"/>
              <a:ext cx="22098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4953000" y="19812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181,84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рублей</a:t>
            </a:r>
            <a:endParaRPr lang="ru-RU" sz="1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z_59f31d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839200" cy="20077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7E50656-5C9D-4C67-B14E-36C31AC8D2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1143000" y="3357562"/>
            <a:ext cx="8001000" cy="3119438"/>
            <a:chOff x="76200" y="3433531"/>
            <a:chExt cx="8001000" cy="3119658"/>
          </a:xfrm>
        </p:grpSpPr>
        <p:grpSp>
          <p:nvGrpSpPr>
            <p:cNvPr id="26634" name="Группа 50"/>
            <p:cNvGrpSpPr>
              <a:grpSpLocks/>
            </p:cNvGrpSpPr>
            <p:nvPr/>
          </p:nvGrpSpPr>
          <p:grpSpPr bwMode="auto">
            <a:xfrm>
              <a:off x="381000" y="3433531"/>
              <a:ext cx="7620002" cy="3024419"/>
              <a:chOff x="381000" y="3433531"/>
              <a:chExt cx="7620002" cy="3024419"/>
            </a:xfrm>
          </p:grpSpPr>
          <p:grpSp>
            <p:nvGrpSpPr>
              <p:cNvPr id="26643" name="Группа 89"/>
              <p:cNvGrpSpPr>
                <a:grpSpLocks/>
              </p:cNvGrpSpPr>
              <p:nvPr/>
            </p:nvGrpSpPr>
            <p:grpSpPr bwMode="auto">
              <a:xfrm>
                <a:off x="381000" y="3886000"/>
                <a:ext cx="7620002" cy="1047947"/>
                <a:chOff x="8401051" y="3026628"/>
                <a:chExt cx="6191252" cy="858889"/>
              </a:xfrm>
            </p:grpSpPr>
            <p:sp>
              <p:nvSpPr>
                <p:cNvPr id="266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401051" y="3479574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3539790" y="3026628"/>
                  <a:ext cx="1052513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  <p:sp>
            <p:nvSpPr>
              <p:cNvPr id="26653" name="Text Box 48"/>
              <p:cNvSpPr txBox="1">
                <a:spLocks noChangeArrowheads="1"/>
              </p:cNvSpPr>
              <p:nvPr/>
            </p:nvSpPr>
            <p:spPr bwMode="auto">
              <a:xfrm>
                <a:off x="381002" y="5200650"/>
                <a:ext cx="6096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26645" name="Группа 89"/>
              <p:cNvGrpSpPr>
                <a:grpSpLocks/>
              </p:cNvGrpSpPr>
              <p:nvPr/>
            </p:nvGrpSpPr>
            <p:grpSpPr bwMode="auto">
              <a:xfrm>
                <a:off x="381005" y="3433531"/>
                <a:ext cx="3376597" cy="3024419"/>
                <a:chOff x="8401051" y="1406729"/>
                <a:chExt cx="2743484" cy="2478787"/>
              </a:xfrm>
            </p:grpSpPr>
            <p:grpSp>
              <p:nvGrpSpPr>
                <p:cNvPr id="26646" name="Ромб 48"/>
                <p:cNvGrpSpPr>
                  <a:grpSpLocks/>
                </p:cNvGrpSpPr>
                <p:nvPr/>
              </p:nvGrpSpPr>
              <p:grpSpPr bwMode="auto">
                <a:xfrm>
                  <a:off x="8401051" y="1406729"/>
                  <a:ext cx="2743484" cy="2478787"/>
                  <a:chOff x="381000" y="3433760"/>
                  <a:chExt cx="3376595" cy="3024207"/>
                </a:xfrm>
              </p:grpSpPr>
              <p:pic>
                <p:nvPicPr>
                  <p:cNvPr id="26648" name="Ромб 48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004996" y="3433760"/>
                    <a:ext cx="1752599" cy="14477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6649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0" y="5962702"/>
                    <a:ext cx="609600" cy="4952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Franklin Gothic Book" pitchFamily="34" charset="0"/>
                    </a:endParaRPr>
                  </a:p>
                </p:txBody>
              </p:sp>
            </p:grpSp>
            <p:sp>
              <p:nvSpPr>
                <p:cNvPr id="2664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9894678" y="1758053"/>
                  <a:ext cx="1052512" cy="428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Century" pitchFamily="18" charset="0"/>
                    </a:rPr>
                    <a:t>4631,7</a:t>
                  </a:r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  <a:p>
                  <a:pPr algn="ctr"/>
                  <a:r>
                    <a:rPr lang="ru-RU" sz="1400" b="1" dirty="0">
                      <a:solidFill>
                        <a:schemeClr val="bg1"/>
                      </a:solidFill>
                      <a:latin typeface="Century" pitchFamily="18" charset="0"/>
                    </a:rPr>
                    <a:t>тыс. рублей</a:t>
                  </a:r>
                </a:p>
              </p:txBody>
            </p:sp>
          </p:grpSp>
        </p:grpSp>
        <p:grpSp>
          <p:nvGrpSpPr>
            <p:cNvPr id="26635" name="Группа 35"/>
            <p:cNvGrpSpPr>
              <a:grpSpLocks/>
            </p:cNvGrpSpPr>
            <p:nvPr/>
          </p:nvGrpSpPr>
          <p:grpSpPr bwMode="auto">
            <a:xfrm>
              <a:off x="76200" y="4648053"/>
              <a:ext cx="8001000" cy="1905136"/>
              <a:chOff x="76200" y="4648053"/>
              <a:chExt cx="8001000" cy="1905136"/>
            </a:xfrm>
          </p:grpSpPr>
          <p:grpSp>
            <p:nvGrpSpPr>
              <p:cNvPr id="26637" name="Скругленный прямоугольник 10"/>
              <p:cNvGrpSpPr>
                <a:grpSpLocks/>
              </p:cNvGrpSpPr>
              <p:nvPr/>
            </p:nvGrpSpPr>
            <p:grpSpPr bwMode="auto">
              <a:xfrm>
                <a:off x="2895600" y="4648053"/>
                <a:ext cx="2971800" cy="1905133"/>
                <a:chOff x="2895600" y="4648199"/>
                <a:chExt cx="2971800" cy="1905000"/>
              </a:xfrm>
            </p:grpSpPr>
            <p:pic>
              <p:nvPicPr>
                <p:cNvPr id="26641" name="Скругленный прямоугольник 10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95600" y="4648199"/>
                  <a:ext cx="2971800" cy="190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5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29000" y="4953000"/>
                  <a:ext cx="1675913" cy="947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Georgia" pitchFamily="18" charset="0"/>
                    </a:rPr>
                    <a:t>Обеспечение безопасности дорожного движения</a:t>
                  </a:r>
                </a:p>
              </p:txBody>
            </p:sp>
          </p:grpSp>
          <p:grpSp>
            <p:nvGrpSpPr>
              <p:cNvPr id="2663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76200" y="4648056"/>
                <a:ext cx="8001000" cy="1905133"/>
                <a:chOff x="76200" y="4648197"/>
                <a:chExt cx="8001000" cy="1904998"/>
              </a:xfrm>
            </p:grpSpPr>
            <p:pic>
              <p:nvPicPr>
                <p:cNvPr id="26639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6200" y="4648197"/>
                  <a:ext cx="2819400" cy="1904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8400" y="4952995"/>
                  <a:ext cx="1828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endParaRPr>
                </a:p>
              </p:txBody>
            </p:sp>
          </p:grpSp>
        </p:grpSp>
      </p:grp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6400800" y="22098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4631,7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630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600200" y="228600"/>
            <a:ext cx="50292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143000" y="1295400"/>
            <a:ext cx="5181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ДОРОЖНОЕ ХОЗЯЙСТВО (дорожный фонд)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1295400" y="4724400"/>
            <a:ext cx="236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Обеспечение сохранности автомобильных дорог местного значения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6" grpId="0" build="allAtOnce"/>
      <p:bldP spid="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428596" y="2786058"/>
            <a:ext cx="220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ru-RU" sz="1400" b="1" i="1" dirty="0" smtClean="0">
                <a:solidFill>
                  <a:srgbClr val="00602B"/>
                </a:solidFill>
                <a:latin typeface="Georgia" pitchFamily="18" charset="0"/>
              </a:rPr>
              <a:t>Другие вопросы в области жилищно-коммунального хозяйства</a:t>
            </a:r>
            <a:endParaRPr lang="ru-RU" sz="1400" b="1" i="1" dirty="0">
              <a:solidFill>
                <a:srgbClr val="00602B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sp>
        <p:nvSpPr>
          <p:cNvPr id="27677" name="TextBox 10"/>
          <p:cNvSpPr txBox="1">
            <a:spLocks noChangeArrowheads="1"/>
          </p:cNvSpPr>
          <p:nvPr/>
        </p:nvSpPr>
        <p:spPr bwMode="auto">
          <a:xfrm>
            <a:off x="2500298" y="3500438"/>
            <a:ext cx="18283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B2460A"/>
                </a:solidFill>
                <a:latin typeface="Georgia" pitchFamily="18" charset="0"/>
              </a:rPr>
              <a:t>Развитие жилищно-коммунального хозяйства, реализация программы «энергосбережения ГО Пелым»</a:t>
            </a:r>
            <a:endParaRPr lang="ru-RU" sz="1200" b="1" i="1" dirty="0">
              <a:solidFill>
                <a:srgbClr val="B2460A"/>
              </a:solidFill>
              <a:latin typeface="Georgia" pitchFamily="18" charset="0"/>
            </a:endParaRPr>
          </a:p>
        </p:txBody>
      </p:sp>
      <p:grpSp>
        <p:nvGrpSpPr>
          <p:cNvPr id="6" name="Группа 133"/>
          <p:cNvGrpSpPr>
            <a:grpSpLocks/>
          </p:cNvGrpSpPr>
          <p:nvPr/>
        </p:nvGrpSpPr>
        <p:grpSpPr bwMode="auto">
          <a:xfrm>
            <a:off x="0" y="5029200"/>
            <a:ext cx="2667000" cy="523220"/>
            <a:chOff x="-76199" y="4391558"/>
            <a:chExt cx="3200399" cy="545719"/>
          </a:xfrm>
        </p:grpSpPr>
        <p:sp>
          <p:nvSpPr>
            <p:cNvPr id="27674" name="TextBox 10"/>
            <p:cNvSpPr txBox="1">
              <a:spLocks noChangeArrowheads="1"/>
            </p:cNvSpPr>
            <p:nvPr/>
          </p:nvSpPr>
          <p:spPr bwMode="auto">
            <a:xfrm>
              <a:off x="-76199" y="4391558"/>
              <a:ext cx="2895599" cy="5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"/>
              <a:r>
                <a:rPr lang="ru-RU" sz="1400" b="1" i="1" dirty="0" smtClean="0">
                  <a:solidFill>
                    <a:srgbClr val="4A3434"/>
                  </a:solidFill>
                  <a:latin typeface="Georgia" pitchFamily="18" charset="0"/>
                </a:rPr>
                <a:t>Благоустройство </a:t>
              </a:r>
              <a:endParaRPr lang="ru-RU" sz="1400" b="1" i="1" dirty="0">
                <a:solidFill>
                  <a:srgbClr val="4A3434"/>
                </a:solidFill>
                <a:latin typeface="Georgia" pitchFamily="18" charset="0"/>
              </a:endParaRPr>
            </a:p>
            <a:p>
              <a:pPr algn="ctr" fontAlgn="b"/>
              <a:endParaRPr lang="ru-RU" sz="1400" b="1" i="1" dirty="0">
                <a:solidFill>
                  <a:srgbClr val="4A3434"/>
                </a:solidFill>
                <a:latin typeface="Georgia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 bwMode="auto">
            <a:xfrm rot="10800000" flipV="1">
              <a:off x="2133597" y="4495800"/>
              <a:ext cx="990603" cy="38100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none" w="med" len="med"/>
              <a:tailEnd type="none" w="lg" len="lg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 contourW="12700">
              <a:bevelT/>
              <a:bevelB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3357554" y="2071678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12 617,0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27659" name="TextBox 59"/>
          <p:cNvSpPr txBox="1">
            <a:spLocks noChangeArrowheads="1"/>
          </p:cNvSpPr>
          <p:nvPr/>
        </p:nvSpPr>
        <p:spPr bwMode="auto">
          <a:xfrm>
            <a:off x="228600" y="2057400"/>
            <a:ext cx="2843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9900FF"/>
                </a:solidFill>
                <a:latin typeface="Century" pitchFamily="18" charset="0"/>
              </a:rPr>
              <a:t>Переселение жителей из ветхого аварийного жилья</a:t>
            </a:r>
            <a:endParaRPr lang="ru-RU" sz="1400" b="1" i="1" dirty="0">
              <a:solidFill>
                <a:srgbClr val="9900FF"/>
              </a:solidFill>
              <a:latin typeface="Century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71600" y="1371600"/>
            <a:ext cx="533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  <a:endParaRPr lang="ru-RU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285992"/>
            <a:ext cx="2336800" cy="1752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86256"/>
            <a:ext cx="3000396" cy="1473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 animBg="1"/>
      <p:bldP spid="4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5425" y="142852"/>
            <a:ext cx="8918575" cy="525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Бюджет 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для граждан </a:t>
            </a:r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- </a:t>
            </a: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документ, содержащий основные положения </a:t>
            </a: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Решения Думы 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городского </a:t>
            </a:r>
            <a:endParaRPr lang="ru-RU" sz="3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круга Пелым </a:t>
            </a:r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 виде открытой </a:t>
            </a: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 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понятной </a:t>
            </a:r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информации</a:t>
            </a:r>
            <a:endParaRPr lang="ru-RU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80">
                  <a:alpha val="71001"/>
                </a:srgbClr>
              </a:solidFill>
              <a:latin typeface="Arial"/>
              <a:cs typeface="Arial"/>
            </a:endParaRPr>
          </a:p>
        </p:txBody>
      </p:sp>
      <p:pic>
        <p:nvPicPr>
          <p:cNvPr id="3" name="Рисунок 2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4643446"/>
            <a:ext cx="2500330" cy="205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Численность постоянного населения городского округа Пелым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___20130309_11578883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02"/>
            <a:ext cx="5105847" cy="5072098"/>
          </a:xfrm>
        </p:spPr>
      </p:pic>
      <p:pic>
        <p:nvPicPr>
          <p:cNvPr id="7" name="Рисунок 6" descr="_20130309_15079417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71876"/>
            <a:ext cx="2357430" cy="235743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57422" y="3286124"/>
          <a:ext cx="4214842" cy="1077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0045"/>
                <a:gridCol w="1526064"/>
                <a:gridCol w="1598733"/>
              </a:tblGrid>
              <a:tr h="6855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городское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(поселок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Пелым)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сельское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(поселок Атымья)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1737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="1" i="1" baseline="0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996</a:t>
                      </a:r>
                      <a:endParaRPr lang="ru-RU" b="1" i="1" dirty="0">
                        <a:ln>
                          <a:solidFill>
                            <a:srgbClr val="FFCCFF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="1" i="1" baseline="0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253</a:t>
                      </a:r>
                      <a:endParaRPr lang="ru-RU" b="1" i="1" dirty="0">
                        <a:ln>
                          <a:solidFill>
                            <a:srgbClr val="FFCCFF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  <a:endParaRPr lang="ru-RU" b="1" i="1" dirty="0">
                        <a:ln>
                          <a:solidFill>
                            <a:srgbClr val="FFCCFF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1802" y="3000372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n>
                  <a:solidFill>
                    <a:srgbClr val="0070C0"/>
                  </a:solidFill>
                </a:ln>
              </a:rPr>
              <a:t>Человек на 01.01.</a:t>
            </a:r>
            <a:r>
              <a:rPr lang="en-US" sz="1200" b="1" i="1" dirty="0" smtClean="0">
                <a:ln>
                  <a:solidFill>
                    <a:srgbClr val="0070C0"/>
                  </a:solidFill>
                </a:ln>
              </a:rPr>
              <a:t>2015 </a:t>
            </a:r>
            <a:r>
              <a:rPr lang="ru-RU" sz="1200" b="1" i="1" dirty="0" smtClean="0">
                <a:ln>
                  <a:solidFill>
                    <a:srgbClr val="0070C0"/>
                  </a:solidFill>
                </a:ln>
              </a:rPr>
              <a:t>года</a:t>
            </a:r>
            <a:endParaRPr lang="ru-RU" sz="1200" b="1" i="1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5429264"/>
            <a:ext cx="4286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i="1" dirty="0" smtClean="0"/>
              <a:t>по данным территориального органа </a:t>
            </a:r>
          </a:p>
          <a:p>
            <a:pPr algn="r"/>
            <a:r>
              <a:rPr lang="ru-RU" sz="1000" b="1" i="1" dirty="0" smtClean="0"/>
              <a:t>Федеральной службы государственной статистики </a:t>
            </a:r>
          </a:p>
          <a:p>
            <a:pPr algn="r"/>
            <a:r>
              <a:rPr lang="ru-RU" sz="1000" b="1" i="1" dirty="0" smtClean="0"/>
              <a:t>по Свердловской области </a:t>
            </a:r>
          </a:p>
          <a:p>
            <a:pPr algn="r"/>
            <a:r>
              <a:rPr lang="ru-RU" sz="1000" b="1" i="1" dirty="0" smtClean="0"/>
              <a:t>(СВЕРДЛОВСКСТАТ)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Способы участия граждан в общественном обсуждении проекта бюджета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3643338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Бюджет городского округа Пелым на 2016 год принят на один год:</a:t>
            </a:r>
          </a:p>
          <a:p>
            <a:pPr marL="0" indent="361950" algn="just"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публикуется в средствах массовой информации (газета «Пелымский Вестник»);</a:t>
            </a:r>
          </a:p>
          <a:p>
            <a:pPr marL="0" indent="361950" algn="just"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выносится на публичные слушания в роки, определенные бюджетным законодательством Российской Федерации.</a:t>
            </a:r>
          </a:p>
          <a:p>
            <a:pPr marL="0" indent="3619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Информация о проведении публичных слушаниях размещается на официальном сайте администрации городского округа Пелым </a:t>
            </a:r>
            <a:r>
              <a:rPr lang="en-US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www.pelym-adm.info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 газете «Пелымский Вестник».</a:t>
            </a:r>
          </a:p>
          <a:p>
            <a:pPr marL="0" indent="3619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Публичные слушания по проекту местного бюджета на 2016 год и плановый период 2015-2016 годов состоялись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ноября 2015 года.</a:t>
            </a:r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857628"/>
            <a:ext cx="335758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характеристики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Дефицит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Муниципальный долг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57158" y="1500174"/>
            <a:ext cx="853601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Бюджет городского округа Пелым на 2016 год утвержден Решением Думы городского округа Пелым от 24.12.2015 года №69/35 «Об утверждении бюджета городского округа Пелым на 2016 год»</a:t>
            </a:r>
          </a:p>
          <a:p>
            <a:pPr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dirty="0" smtClean="0">
                <a:cs typeface="Times New Roman" pitchFamily="18" charset="0"/>
              </a:rPr>
              <a:t> Решения Думы городского округа Пелым от 19.06.2012 года № 27/3 «Об утверждении Положения «О бюджетной процессе в городском округе Пелым»</a:t>
            </a:r>
            <a:endParaRPr lang="ru-RU" dirty="0"/>
          </a:p>
          <a:p>
            <a:pPr eaLnBrk="0" hangingPunct="0"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dirty="0" smtClean="0">
                <a:cs typeface="Times New Roman" pitchFamily="18" charset="0"/>
              </a:rPr>
              <a:t>   Постановления администрации городского округа Пелым </a:t>
            </a:r>
            <a:r>
              <a:rPr lang="ru-RU" dirty="0">
                <a:cs typeface="Times New Roman" pitchFamily="18" charset="0"/>
              </a:rPr>
              <a:t>от </a:t>
            </a:r>
            <a:r>
              <a:rPr lang="ru-RU" dirty="0" smtClean="0">
                <a:cs typeface="Times New Roman" pitchFamily="18" charset="0"/>
              </a:rPr>
              <a:t>13.11.2015 </a:t>
            </a:r>
            <a:r>
              <a:rPr lang="ru-RU" dirty="0">
                <a:cs typeface="Times New Roman" pitchFamily="18" charset="0"/>
              </a:rPr>
              <a:t>года № </a:t>
            </a:r>
            <a:r>
              <a:rPr lang="ru-RU" dirty="0" smtClean="0">
                <a:cs typeface="Times New Roman" pitchFamily="18" charset="0"/>
              </a:rPr>
              <a:t>380 </a:t>
            </a:r>
            <a:r>
              <a:rPr lang="ru-RU" dirty="0">
                <a:cs typeface="Times New Roman" pitchFamily="18" charset="0"/>
              </a:rPr>
              <a:t>«Об утверждении </a:t>
            </a:r>
            <a:r>
              <a:rPr lang="ru-RU" dirty="0" smtClean="0">
                <a:cs typeface="Times New Roman" pitchFamily="18" charset="0"/>
              </a:rPr>
              <a:t>основных </a:t>
            </a:r>
            <a:r>
              <a:rPr lang="ru-RU" dirty="0">
                <a:cs typeface="Times New Roman" pitchFamily="18" charset="0"/>
              </a:rPr>
              <a:t>направлений бюджетной и налоговой </a:t>
            </a:r>
            <a:r>
              <a:rPr lang="ru-RU" dirty="0" smtClean="0">
                <a:cs typeface="Times New Roman" pitchFamily="18" charset="0"/>
              </a:rPr>
              <a:t>политики городского округа Пелым на 2016 год».</a:t>
            </a:r>
            <a:endParaRPr lang="ru-RU" dirty="0"/>
          </a:p>
          <a:p>
            <a:pPr eaLnBrk="0" hangingPunct="0"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dirty="0" smtClean="0">
                <a:cs typeface="Times New Roman" pitchFamily="18" charset="0"/>
              </a:rPr>
              <a:t>   Постановления администрации городского округа Пелым от 02.11.2015 </a:t>
            </a:r>
            <a:r>
              <a:rPr lang="ru-RU" dirty="0">
                <a:cs typeface="Times New Roman" pitchFamily="18" charset="0"/>
              </a:rPr>
              <a:t>года № </a:t>
            </a:r>
            <a:r>
              <a:rPr lang="ru-RU" dirty="0" smtClean="0">
                <a:cs typeface="Times New Roman" pitchFamily="18" charset="0"/>
              </a:rPr>
              <a:t>364 </a:t>
            </a:r>
            <a:r>
              <a:rPr lang="ru-RU" dirty="0">
                <a:cs typeface="Times New Roman" pitchFamily="18" charset="0"/>
              </a:rPr>
              <a:t>«Об </a:t>
            </a:r>
            <a:r>
              <a:rPr lang="ru-RU" dirty="0" smtClean="0">
                <a:cs typeface="Times New Roman" pitchFamily="18" charset="0"/>
              </a:rPr>
              <a:t>утверждении Прогноза </a:t>
            </a:r>
            <a:r>
              <a:rPr lang="ru-RU" dirty="0">
                <a:cs typeface="Times New Roman" pitchFamily="18" charset="0"/>
              </a:rPr>
              <a:t>социально- экономического </a:t>
            </a:r>
            <a:r>
              <a:rPr lang="ru-RU" dirty="0" smtClean="0">
                <a:cs typeface="Times New Roman" pitchFamily="18" charset="0"/>
              </a:rPr>
              <a:t>развития городского округа Пелым на 2016 год и плановый период 2017-2018 годов</a:t>
            </a:r>
            <a:r>
              <a:rPr lang="ru-RU" dirty="0" smtClean="0">
                <a:cs typeface="Times New Roman" pitchFamily="18" charset="0"/>
              </a:rPr>
              <a:t>».</a:t>
            </a: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на 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4179888" y="22637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692948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Основные понятия: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4282" y="1214422"/>
            <a:ext cx="806608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БЮДЖЕТ</a:t>
            </a: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900" dirty="0"/>
          </a:p>
          <a:p>
            <a:pPr algn="just" eaLnBrk="0" hangingPunct="0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ДОХОДЫ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БЮДЖЕТА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</a:t>
            </a:r>
            <a:r>
              <a:rPr lang="ru-RU" sz="2000" dirty="0">
                <a:cs typeface="Times New Roman" pitchFamily="18" charset="0"/>
              </a:rPr>
              <a:t>поступающие в бюджет денежные средства, за исключением источников финансирования дефицита  бюджета.</a:t>
            </a:r>
            <a:endParaRPr lang="ru-RU" sz="900" dirty="0"/>
          </a:p>
          <a:p>
            <a:pPr algn="just" eaLnBrk="0" hangingPunct="0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РАСХОДЫ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БЮДЖЕТА </a:t>
            </a:r>
            <a:r>
              <a:rPr lang="ru-RU" dirty="0" smtClean="0">
                <a:cs typeface="Times New Roman" pitchFamily="18" charset="0"/>
              </a:rPr>
              <a:t>–  </a:t>
            </a:r>
            <a:r>
              <a:rPr lang="ru-RU" sz="2000" dirty="0">
                <a:cs typeface="Times New Roman" pitchFamily="18" charset="0"/>
              </a:rPr>
              <a:t>выплачиваемые из бюджета денежные средства, за исключением источников финансирования дефицита бюджета</a:t>
            </a:r>
            <a:r>
              <a:rPr lang="ru-RU" dirty="0">
                <a:cs typeface="Times New Roman" pitchFamily="18" charset="0"/>
              </a:rPr>
              <a:t>.</a:t>
            </a:r>
            <a:endParaRPr lang="ru-RU" sz="900" dirty="0"/>
          </a:p>
          <a:p>
            <a:pPr algn="just" eaLnBrk="0" hangingPunct="0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ДЕФИЦИТ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БЮДЖЕТА</a:t>
            </a:r>
            <a:r>
              <a:rPr lang="ru-RU" sz="20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</a:t>
            </a:r>
            <a:r>
              <a:rPr lang="ru-RU" sz="2000" dirty="0">
                <a:cs typeface="Times New Roman" pitchFamily="18" charset="0"/>
              </a:rPr>
              <a:t>превышение расходов над его доходами.</a:t>
            </a:r>
            <a:endParaRPr lang="ru-RU" sz="900" dirty="0"/>
          </a:p>
          <a:p>
            <a:pPr algn="just" eaLnBrk="0" hangingPunct="0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ПРОФИЦИТ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БЮДЖЕТА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превышение доходов бюджета над его расходами.</a:t>
            </a:r>
            <a:endParaRPr lang="ru-RU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5072074"/>
            <a:ext cx="1828804" cy="150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428604"/>
            <a:ext cx="8501122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информация: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Составитель</a:t>
            </a:r>
            <a:r>
              <a:rPr lang="ru-RU" sz="2400" dirty="0" smtClean="0"/>
              <a:t> – Финансовый отдел администрации городского округа Пелым – </a:t>
            </a:r>
            <a:r>
              <a:rPr lang="ru-RU" sz="2400" dirty="0" err="1" smtClean="0"/>
              <a:t>Смертина</a:t>
            </a:r>
            <a:r>
              <a:rPr lang="ru-RU" sz="2400" dirty="0" smtClean="0"/>
              <a:t> Елена Анатольевна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Адрес:</a:t>
            </a:r>
            <a:r>
              <a:rPr lang="ru-RU" sz="2400" dirty="0" smtClean="0"/>
              <a:t> Свердловская область, поселок Пелым, улица Карла Маркса, дом 5, 624582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Контактный телефон:</a:t>
            </a:r>
            <a:r>
              <a:rPr lang="ru-RU" sz="2400" dirty="0" smtClean="0"/>
              <a:t> (34386) 2-12-11, 45-2-09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График работы:</a:t>
            </a:r>
          </a:p>
          <a:p>
            <a:r>
              <a:rPr lang="ru-RU" sz="2400" dirty="0" smtClean="0"/>
              <a:t>Понедельник – четверг с 08:00 до 17:15</a:t>
            </a:r>
          </a:p>
          <a:p>
            <a:r>
              <a:rPr lang="ru-RU" sz="2400" dirty="0" smtClean="0"/>
              <a:t>Пятница с 08:00 до 16:00</a:t>
            </a:r>
          </a:p>
          <a:p>
            <a:r>
              <a:rPr lang="ru-RU" sz="2400" dirty="0" smtClean="0"/>
              <a:t>Суббота, воскресенье – выходной день </a:t>
            </a:r>
            <a:endParaRPr lang="ru-RU" sz="2400" dirty="0"/>
          </a:p>
        </p:txBody>
      </p:sp>
      <p:pic>
        <p:nvPicPr>
          <p:cNvPr id="3" name="Рисунок 2" descr="___20130309_19298829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929198"/>
            <a:ext cx="2583366" cy="167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7972452" cy="3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3" y="4500894"/>
          <a:ext cx="7358115" cy="19648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14711"/>
                <a:gridCol w="1428760"/>
                <a:gridCol w="2714644"/>
              </a:tblGrid>
              <a:tr h="25490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параметры местного бюджета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25490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(план)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(факт)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166971,7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157461,7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 из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областного бюджета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109818,2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105360,7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176287,3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149885,8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Дефицит (-),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Профицит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-9315,6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7575,9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Муниципальный долг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4273,00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3057,00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6644" y="4214818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доходов местного бюджета за 2015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71543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72074"/>
            <a:ext cx="1500198" cy="113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Исполнение доходов местного бюджета за 2015 год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501122" cy="49491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29090"/>
                <a:gridCol w="2071702"/>
                <a:gridCol w="2500330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2015 год (план)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год (факт)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57153,51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52100,98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57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42180,0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41070,9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8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168,2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1416,73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57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1900,0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1854,74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14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203,61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71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282,12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486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2890,31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2273,91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00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Платежи при пользовании  природными ресурсами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1826,00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1825,95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00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 от оказания платных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услуг (работ) и компенсации затрат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2779,6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2809,53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00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 и не материальных активов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2697,4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144,69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114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212,0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218,58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29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109839,9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105360,75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433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166993,41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157461,73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00958" y="1571612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7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Расходы</Template>
  <TotalTime>322</TotalTime>
  <Words>1062</Words>
  <PresentationFormat>Экран (4:3)</PresentationFormat>
  <Paragraphs>280</Paragraphs>
  <Slides>21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Расходы</vt:lpstr>
      <vt:lpstr>7_Трек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Информация об основных параметрах местного бюджета </vt:lpstr>
      <vt:lpstr>Структура исполнения доходов местного бюджета за 2015 год</vt:lpstr>
      <vt:lpstr> Исполнение доходов местного бюджета за 2015 год</vt:lpstr>
      <vt:lpstr>Слайд 10</vt:lpstr>
      <vt:lpstr>Слайд 11</vt:lpstr>
      <vt:lpstr> Межбюджетные трансферты – средства, предоставляемые одним бюджетом бюджетной системы Российской Федерации другому бюджету Российской Федерации</vt:lpstr>
      <vt:lpstr>Безвозмездные поступления   за 2015 год</vt:lpstr>
      <vt:lpstr>Слайд 14</vt:lpstr>
      <vt:lpstr>Слайд 15</vt:lpstr>
      <vt:lpstr>Слайд 16</vt:lpstr>
      <vt:lpstr>Слайд 17</vt:lpstr>
      <vt:lpstr>Слайд 18</vt:lpstr>
      <vt:lpstr>Слайд 19</vt:lpstr>
      <vt:lpstr>Численность постоянного населения городского округа Пелым</vt:lpstr>
      <vt:lpstr>Способы участия граждан в общественном обсуждении проекта бюджета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38</cp:revision>
  <dcterms:created xsi:type="dcterms:W3CDTF">2015-04-08T11:20:50Z</dcterms:created>
  <dcterms:modified xsi:type="dcterms:W3CDTF">2016-09-06T12:13:09Z</dcterms:modified>
</cp:coreProperties>
</file>